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14"/>
  </p:handoutMasterIdLst>
  <p:sldIdLst>
    <p:sldId id="256" r:id="rId2"/>
    <p:sldId id="260" r:id="rId3"/>
    <p:sldId id="262" r:id="rId4"/>
    <p:sldId id="263" r:id="rId5"/>
    <p:sldId id="264" r:id="rId6"/>
    <p:sldId id="265" r:id="rId7"/>
    <p:sldId id="266" r:id="rId8"/>
    <p:sldId id="267" r:id="rId9"/>
    <p:sldId id="268" r:id="rId10"/>
    <p:sldId id="269" r:id="rId11"/>
    <p:sldId id="270" r:id="rId12"/>
    <p:sldId id="261"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6" autoAdjust="0"/>
    <p:restoredTop sz="94660"/>
  </p:normalViewPr>
  <p:slideViewPr>
    <p:cSldViewPr>
      <p:cViewPr>
        <p:scale>
          <a:sx n="100" d="100"/>
          <a:sy n="100" d="100"/>
        </p:scale>
        <p:origin x="-156" y="-31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AEF1E0-32A4-4293-99C5-84849AB4ED23}" type="datetimeFigureOut">
              <a:rPr lang="es-CL" smtClean="0"/>
              <a:t>08-10-2014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6D774-7BB2-4974-9B02-82C59B908669}" type="slidenum">
              <a:rPr lang="es-CL" smtClean="0"/>
              <a:t>‹Nº›</a:t>
            </a:fld>
            <a:endParaRPr lang="es-CL"/>
          </a:p>
        </p:txBody>
      </p:sp>
    </p:spTree>
    <p:extLst>
      <p:ext uri="{BB962C8B-B14F-4D97-AF65-F5344CB8AC3E}">
        <p14:creationId xmlns:p14="http://schemas.microsoft.com/office/powerpoint/2010/main" val="1628919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pPr/>
              <a:t>08-10-2014</a:t>
            </a:fld>
            <a:endParaRPr lang="es-CL"/>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815638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275200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@ADP_Chile</a:t>
              </a:r>
              <a:endParaRPr lang="es-CL" sz="1400" b="1" i="0" dirty="0">
                <a:solidFill>
                  <a:schemeClr val="bg1"/>
                </a:solidFill>
                <a:latin typeface="Calibri" panose="020F050202020403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@empleospublicos</a:t>
              </a:r>
              <a:endParaRPr lang="es-CL" sz="1400" b="1" i="0" dirty="0">
                <a:solidFill>
                  <a:schemeClr val="bg1"/>
                </a:solidFill>
                <a:latin typeface="Calibri" panose="020F0502020204030204" pitchFamily="34" charset="0"/>
              </a:endParaRP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@directoreschile</a:t>
              </a:r>
              <a:endParaRPr lang="es-CL" sz="1400" b="1" i="0" dirty="0">
                <a:solidFill>
                  <a:schemeClr val="bg1"/>
                </a:solidFill>
                <a:latin typeface="Calibri" panose="020F0502020204030204" pitchFamily="34" charset="0"/>
              </a:endParaRP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b="0" i="0" dirty="0" smtClean="0">
                <a:solidFill>
                  <a:schemeClr val="bg1"/>
                </a:solidFill>
                <a:latin typeface="Calibri" panose="020F0502020204030204" pitchFamily="34" charset="0"/>
              </a:rPr>
              <a:t>www.serviciocivil.cl</a:t>
            </a:r>
            <a:endParaRPr lang="es-CL" sz="1600" b="0" i="0" dirty="0">
              <a:solidFill>
                <a:schemeClr val="bg1"/>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1784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ercadopublico.c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CL" dirty="0" smtClean="0"/>
              <a:t>2014</a:t>
            </a:r>
            <a:endParaRPr lang="es-CL" dirty="0"/>
          </a:p>
        </p:txBody>
      </p:sp>
      <p:sp>
        <p:nvSpPr>
          <p:cNvPr id="2" name="1 Título"/>
          <p:cNvSpPr>
            <a:spLocks noGrp="1"/>
          </p:cNvSpPr>
          <p:nvPr>
            <p:ph type="title"/>
          </p:nvPr>
        </p:nvSpPr>
        <p:spPr>
          <a:xfrm>
            <a:off x="10134" y="1916427"/>
            <a:ext cx="9142622" cy="1584581"/>
          </a:xfrm>
        </p:spPr>
        <p:txBody>
          <a:bodyPr/>
          <a:lstStyle/>
          <a:p>
            <a:r>
              <a:rPr lang="es-ES" sz="2000" dirty="0">
                <a:latin typeface="Verdana" pitchFamily="34" charset="0"/>
              </a:rPr>
              <a:t>Antecedentes Generales de los Procesos Concursales</a:t>
            </a:r>
            <a:br>
              <a:rPr lang="es-ES" sz="2000" dirty="0">
                <a:latin typeface="Verdana" pitchFamily="34" charset="0"/>
              </a:rPr>
            </a:br>
            <a:r>
              <a:rPr lang="es-ES" sz="2000" dirty="0">
                <a:latin typeface="Verdana" pitchFamily="34" charset="0"/>
              </a:rPr>
              <a:t> DS Nº 69/2004 (H)</a:t>
            </a:r>
            <a:endParaRPr lang="es-CL" sz="2000" dirty="0">
              <a:latin typeface="Verdana" pitchFamily="34" charset="0"/>
            </a:endParaRPr>
          </a:p>
        </p:txBody>
      </p:sp>
    </p:spTree>
    <p:extLst>
      <p:ext uri="{BB962C8B-B14F-4D97-AF65-F5344CB8AC3E}">
        <p14:creationId xmlns:p14="http://schemas.microsoft.com/office/powerpoint/2010/main" val="1847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285750" indent="-285750" algn="just">
              <a:lnSpc>
                <a:spcPct val="80000"/>
              </a:lnSpc>
              <a:buFont typeface="Wingdings" pitchFamily="2" charset="2"/>
              <a:buChar char="§"/>
            </a:pPr>
            <a:r>
              <a:rPr lang="es-ES" dirty="0" smtClean="0">
                <a:latin typeface="Verdana" pitchFamily="34" charset="0"/>
              </a:rPr>
              <a:t>Función:</a:t>
            </a:r>
          </a:p>
          <a:p>
            <a:pPr algn="just">
              <a:lnSpc>
                <a:spcPct val="80000"/>
              </a:lnSpc>
            </a:pPr>
            <a:endParaRPr lang="es-ES" dirty="0">
              <a:latin typeface="Verdana" pitchFamily="34" charset="0"/>
            </a:endParaRPr>
          </a:p>
          <a:p>
            <a:pPr marL="834390" lvl="1" indent="-285750" algn="just">
              <a:lnSpc>
                <a:spcPct val="80000"/>
              </a:lnSpc>
              <a:buFont typeface="Wingdings" pitchFamily="2" charset="2"/>
              <a:buChar char="Ø"/>
            </a:pPr>
            <a:r>
              <a:rPr lang="es-ES" sz="1500" dirty="0">
                <a:solidFill>
                  <a:schemeClr val="tx1"/>
                </a:solidFill>
                <a:latin typeface="Verdana" pitchFamily="34" charset="0"/>
              </a:rPr>
              <a:t>P</a:t>
            </a:r>
            <a:r>
              <a:rPr lang="es-ES" sz="1500" dirty="0" smtClean="0">
                <a:solidFill>
                  <a:schemeClr val="tx1"/>
                </a:solidFill>
                <a:latin typeface="Verdana" pitchFamily="34" charset="0"/>
              </a:rPr>
              <a:t>repara </a:t>
            </a:r>
            <a:r>
              <a:rPr lang="es-ES" sz="1500" dirty="0">
                <a:solidFill>
                  <a:schemeClr val="tx1"/>
                </a:solidFill>
                <a:latin typeface="Verdana" pitchFamily="34" charset="0"/>
              </a:rPr>
              <a:t>y realiza el concurso .</a:t>
            </a:r>
          </a:p>
          <a:p>
            <a:pPr algn="just">
              <a:lnSpc>
                <a:spcPct val="80000"/>
              </a:lnSpc>
            </a:pPr>
            <a:endParaRPr lang="es-ES" dirty="0">
              <a:latin typeface="Verdana" pitchFamily="34" charset="0"/>
            </a:endParaRPr>
          </a:p>
          <a:p>
            <a:pPr marL="285750" indent="-285750" algn="just">
              <a:lnSpc>
                <a:spcPct val="80000"/>
              </a:lnSpc>
              <a:buFont typeface="Wingdings" pitchFamily="2" charset="2"/>
              <a:buChar char="§"/>
            </a:pPr>
            <a:r>
              <a:rPr lang="es-ES" dirty="0">
                <a:latin typeface="Verdana" pitchFamily="34" charset="0"/>
              </a:rPr>
              <a:t>Constitución: depende del tipo de concurso. </a:t>
            </a:r>
          </a:p>
          <a:p>
            <a:pPr marL="533400" indent="-533400" algn="just">
              <a:lnSpc>
                <a:spcPct val="80000"/>
              </a:lnSpc>
              <a:buFont typeface="Wingdings" pitchFamily="2" charset="2"/>
              <a:buAutoNum type="arabicPeriod"/>
            </a:pPr>
            <a:endParaRPr lang="es-ES" sz="1600" dirty="0">
              <a:latin typeface="Arial" charset="0"/>
            </a:endParaRPr>
          </a:p>
          <a:p>
            <a:pPr marL="533400" indent="-533400" algn="just">
              <a:lnSpc>
                <a:spcPct val="80000"/>
              </a:lnSpc>
            </a:pPr>
            <a:endParaRPr lang="es-ES" sz="1600" dirty="0">
              <a:latin typeface="Arial" charset="0"/>
            </a:endParaRPr>
          </a:p>
          <a:p>
            <a:pPr marL="533400" indent="-533400" algn="just">
              <a:lnSpc>
                <a:spcPct val="80000"/>
              </a:lnSpc>
            </a:pPr>
            <a:endParaRPr lang="es-ES" sz="1600" dirty="0">
              <a:latin typeface="Arial" charset="0"/>
            </a:endParaRPr>
          </a:p>
        </p:txBody>
      </p:sp>
      <p:sp>
        <p:nvSpPr>
          <p:cNvPr id="13" name="Marcador de contenido 12"/>
          <p:cNvSpPr>
            <a:spLocks noGrp="1"/>
          </p:cNvSpPr>
          <p:nvPr>
            <p:ph sz="quarter" idx="12"/>
          </p:nvPr>
        </p:nvSpPr>
        <p:spPr/>
        <p:txBody>
          <a:bodyPr/>
          <a:lstStyle/>
          <a:p>
            <a:r>
              <a:rPr lang="es-ES" dirty="0" smtClean="0"/>
              <a:t>COMITES DE SELECCIÓN</a:t>
            </a:r>
            <a:endParaRPr lang="es-ES" dirty="0"/>
          </a:p>
        </p:txBody>
      </p:sp>
      <p:graphicFrame>
        <p:nvGraphicFramePr>
          <p:cNvPr id="5" name="Group 58"/>
          <p:cNvGraphicFramePr>
            <a:graphicFrameLocks noGrp="1"/>
          </p:cNvGraphicFramePr>
          <p:nvPr>
            <p:ph sz="half" idx="2"/>
            <p:extLst>
              <p:ext uri="{D42A27DB-BD31-4B8C-83A1-F6EECF244321}">
                <p14:modId xmlns:p14="http://schemas.microsoft.com/office/powerpoint/2010/main" val="3769684008"/>
              </p:ext>
            </p:extLst>
          </p:nvPr>
        </p:nvGraphicFramePr>
        <p:xfrm>
          <a:off x="899592" y="3356992"/>
          <a:ext cx="7115175" cy="1972424"/>
        </p:xfrm>
        <a:graphic>
          <a:graphicData uri="http://schemas.openxmlformats.org/drawingml/2006/table">
            <a:tbl>
              <a:tblPr firstRow="1" firstCol="1">
                <a:tableStyleId>{69012ECD-51FC-41F1-AA8D-1B2483CD663E}</a:tableStyleId>
              </a:tblPr>
              <a:tblGrid>
                <a:gridCol w="3557587"/>
                <a:gridCol w="3557588"/>
              </a:tblGrid>
              <a:tr h="47625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s-ES" sz="1100" u="none" strike="noStrike" cap="none" normalizeH="0" baseline="0" dirty="0" smtClean="0">
                          <a:ln>
                            <a:noFill/>
                          </a:ln>
                          <a:effectLst/>
                        </a:rPr>
                        <a:t>TIPO DE CONCURSO</a:t>
                      </a:r>
                      <a:endParaRPr kumimoji="0" lang="es-ES" sz="1100" b="1" i="0" u="none" strike="noStrike" cap="none" normalizeH="0" baseline="0" dirty="0" smtClean="0">
                        <a:ln>
                          <a:noFill/>
                        </a:ln>
                        <a:solidFill>
                          <a:srgbClr val="000099"/>
                        </a:solidFill>
                        <a:effectLst/>
                        <a:latin typeface="Verdana" pitchFamily="34" charset="0"/>
                        <a:ea typeface="Times New Roman" pitchFamily="18" charset="0"/>
                        <a:cs typeface="Tahoma"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s-ES" sz="1100" u="none" strike="noStrike" cap="none" normalizeH="0" baseline="0" dirty="0" smtClean="0">
                          <a:ln>
                            <a:noFill/>
                          </a:ln>
                          <a:effectLst/>
                        </a:rPr>
                        <a:t>CONFORMACION COMITE</a:t>
                      </a:r>
                    </a:p>
                    <a:p>
                      <a:pPr marL="0" marR="0" lvl="0" indent="0" algn="ctr" defTabSz="914400" rtl="0" eaLnBrk="1" fontAlgn="base" latinLnBrk="0" hangingPunct="1">
                        <a:lnSpc>
                          <a:spcPct val="100000"/>
                        </a:lnSpc>
                        <a:spcBef>
                          <a:spcPct val="0"/>
                        </a:spcBef>
                        <a:spcAft>
                          <a:spcPct val="0"/>
                        </a:spcAft>
                        <a:buClr>
                          <a:schemeClr val="bg1"/>
                        </a:buClr>
                        <a:buSzTx/>
                        <a:buFontTx/>
                        <a:buNone/>
                        <a:tabLst/>
                      </a:pPr>
                      <a:endParaRPr kumimoji="0" lang="es-ES" sz="1100" b="1" i="0" u="none" strike="noStrike" cap="none" normalizeH="0" baseline="0" dirty="0" smtClean="0">
                        <a:ln>
                          <a:noFill/>
                        </a:ln>
                        <a:solidFill>
                          <a:srgbClr val="000099"/>
                        </a:solidFill>
                        <a:effectLst/>
                        <a:latin typeface="Verdana" pitchFamily="34" charset="0"/>
                        <a:ea typeface="Times New Roman" pitchFamily="18" charset="0"/>
                        <a:cs typeface="Tahoma" charset="0"/>
                      </a:endParaRPr>
                    </a:p>
                  </a:txBody>
                  <a:tcPr horzOverflow="overflow"/>
                </a:tc>
              </a:tr>
              <a:tr h="459854">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s-ES" sz="1100" u="none" strike="noStrike" cap="none" normalizeH="0" baseline="0" dirty="0" smtClean="0">
                          <a:ln>
                            <a:noFill/>
                          </a:ln>
                          <a:effectLst/>
                        </a:rPr>
                        <a:t>INGRESO</a:t>
                      </a:r>
                      <a:endParaRPr kumimoji="0" lang="es-ES" sz="1100" b="1" i="0" u="none" strike="noStrike" cap="none" normalizeH="0" baseline="0" dirty="0" smtClean="0">
                        <a:ln>
                          <a:noFill/>
                        </a:ln>
                        <a:solidFill>
                          <a:srgbClr val="000099"/>
                        </a:solidFill>
                        <a:effectLst/>
                        <a:latin typeface="Verdana" pitchFamily="34" charset="0"/>
                        <a:ea typeface="Times New Roman" pitchFamily="18" charset="0"/>
                        <a:cs typeface="Tahoma"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s-ES" sz="1100" u="none" strike="noStrike" cap="none" normalizeH="0" baseline="0" dirty="0" smtClean="0">
                          <a:ln>
                            <a:noFill/>
                          </a:ln>
                          <a:effectLst/>
                        </a:rPr>
                        <a:t>5 PRINCIPALES JERARQUIAS DEL SERVICIO</a:t>
                      </a:r>
                    </a:p>
                    <a:p>
                      <a:pPr marL="0" marR="0" lvl="0" indent="0" algn="ctr" defTabSz="914400" rtl="0" eaLnBrk="0" fontAlgn="base" latinLnBrk="0" hangingPunct="0">
                        <a:lnSpc>
                          <a:spcPct val="100000"/>
                        </a:lnSpc>
                        <a:spcBef>
                          <a:spcPct val="0"/>
                        </a:spcBef>
                        <a:spcAft>
                          <a:spcPct val="0"/>
                        </a:spcAft>
                        <a:buClr>
                          <a:srgbClr val="000099"/>
                        </a:buClr>
                        <a:buSzTx/>
                        <a:buFont typeface="Wingdings" pitchFamily="2" charset="2"/>
                        <a:buNone/>
                        <a:tabLst/>
                      </a:pPr>
                      <a:r>
                        <a:rPr kumimoji="0" lang="es-ES" sz="1100" u="none" strike="noStrike" cap="none" normalizeH="0" baseline="0" dirty="0" smtClean="0">
                          <a:ln>
                            <a:noFill/>
                          </a:ln>
                          <a:effectLst/>
                        </a:rPr>
                        <a:t>JEFE O ENCARGADO DE PERSONAL</a:t>
                      </a:r>
                      <a:endParaRPr kumimoji="0" lang="es-ES" sz="1100" b="1" i="0" u="none" strike="noStrike" cap="none" normalizeH="0" baseline="0" dirty="0" smtClean="0">
                        <a:ln>
                          <a:noFill/>
                        </a:ln>
                        <a:solidFill>
                          <a:srgbClr val="000099"/>
                        </a:solidFill>
                        <a:effectLst/>
                        <a:latin typeface="Verdana" pitchFamily="34" charset="0"/>
                        <a:ea typeface="Times New Roman" pitchFamily="18" charset="0"/>
                        <a:cs typeface="Tahoma" charset="0"/>
                      </a:endParaRPr>
                    </a:p>
                  </a:txBody>
                  <a:tcPr horzOverflow="overflow"/>
                </a:tc>
              </a:tr>
              <a:tr h="60960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endParaRPr kumimoji="0" lang="es-ES"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s-ES" sz="1100" u="none" strike="noStrike" cap="none" normalizeH="0" baseline="0" dirty="0" smtClean="0">
                          <a:ln>
                            <a:noFill/>
                          </a:ln>
                          <a:effectLst/>
                        </a:rPr>
                        <a:t>PROMOCION</a:t>
                      </a:r>
                      <a:endParaRPr kumimoji="0" lang="es-ES" sz="1100" b="1" i="0" u="none" strike="noStrike" cap="none" normalizeH="0" baseline="0" dirty="0" smtClean="0">
                        <a:ln>
                          <a:noFill/>
                        </a:ln>
                        <a:solidFill>
                          <a:srgbClr val="000099"/>
                        </a:solidFill>
                        <a:effectLst/>
                        <a:latin typeface="Verdana" pitchFamily="34" charset="0"/>
                        <a:ea typeface="Times New Roman" pitchFamily="18" charset="0"/>
                        <a:cs typeface="Tahoma"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s-ES" sz="1100" u="none" strike="noStrike" cap="none" normalizeH="0" baseline="0" dirty="0" smtClean="0">
                          <a:ln>
                            <a:noFill/>
                          </a:ln>
                          <a:effectLst/>
                        </a:rPr>
                        <a:t>5 PRINCIPALES JERARQUIAS DEL SERVICIO</a:t>
                      </a:r>
                    </a:p>
                    <a:p>
                      <a:pPr marL="0" marR="0" lvl="0" indent="0" algn="ctr" defTabSz="914400" rtl="0" eaLnBrk="0" fontAlgn="base" latinLnBrk="0" hangingPunct="0">
                        <a:lnSpc>
                          <a:spcPct val="100000"/>
                        </a:lnSpc>
                        <a:spcBef>
                          <a:spcPct val="0"/>
                        </a:spcBef>
                        <a:spcAft>
                          <a:spcPct val="0"/>
                        </a:spcAft>
                        <a:buClr>
                          <a:srgbClr val="000099"/>
                        </a:buClr>
                        <a:buSzTx/>
                        <a:buFont typeface="Wingdings" pitchFamily="2" charset="2"/>
                        <a:buNone/>
                        <a:tabLst/>
                      </a:pPr>
                      <a:r>
                        <a:rPr kumimoji="0" lang="es-ES" sz="1100" u="none" strike="noStrike" cap="none" normalizeH="0" baseline="0" dirty="0" smtClean="0">
                          <a:ln>
                            <a:noFill/>
                          </a:ln>
                          <a:effectLst/>
                        </a:rPr>
                        <a:t>2 REPRESENTANTES DEL PERSONAL</a:t>
                      </a:r>
                    </a:p>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s-ES" sz="1100" u="none" strike="noStrike" cap="none" normalizeH="0" baseline="0" dirty="0" smtClean="0">
                          <a:ln>
                            <a:noFill/>
                          </a:ln>
                          <a:effectLst/>
                        </a:rPr>
                        <a:t>JEFE O ENCARGADO DE PERSONAL</a:t>
                      </a:r>
                      <a:endParaRPr kumimoji="0" lang="es-ES" sz="1100" b="1" i="0" u="none" strike="noStrike" cap="none" normalizeH="0" baseline="0" dirty="0" smtClean="0">
                        <a:ln>
                          <a:noFill/>
                        </a:ln>
                        <a:solidFill>
                          <a:srgbClr val="000099"/>
                        </a:solidFill>
                        <a:effectLst/>
                        <a:latin typeface="Verdana" pitchFamily="34" charset="0"/>
                        <a:ea typeface="Times New Roman" pitchFamily="18" charset="0"/>
                        <a:cs typeface="Tahoma" charset="0"/>
                      </a:endParaRPr>
                    </a:p>
                  </a:txBody>
                  <a:tcPr horzOverflow="overflow"/>
                </a:tc>
              </a:tr>
              <a:tr h="34448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s-ES" sz="1100" u="none" strike="noStrike" cap="none" normalizeH="0" baseline="0" dirty="0" smtClean="0">
                          <a:ln>
                            <a:noFill/>
                          </a:ln>
                          <a:effectLst/>
                        </a:rPr>
                        <a:t>3º NIVEL</a:t>
                      </a:r>
                      <a:endParaRPr kumimoji="0" lang="es-ES" sz="1100" b="1" i="0" u="none" strike="noStrike" cap="none" normalizeH="0" baseline="0" dirty="0" smtClean="0">
                        <a:ln>
                          <a:noFill/>
                        </a:ln>
                        <a:solidFill>
                          <a:srgbClr val="000099"/>
                        </a:solidFill>
                        <a:effectLst/>
                        <a:latin typeface="Verdana" pitchFamily="34" charset="0"/>
                        <a:ea typeface="Times New Roman" pitchFamily="18" charset="0"/>
                        <a:cs typeface="Tahoma"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s-ES" sz="1100" u="none" strike="noStrike" cap="none" normalizeH="0" baseline="0" dirty="0" smtClean="0">
                          <a:ln>
                            <a:noFill/>
                          </a:ln>
                          <a:effectLst/>
                        </a:rPr>
                        <a:t>5 PRINCIPALES JERARQUIAS DEL SERVICIO</a:t>
                      </a:r>
                    </a:p>
                    <a:p>
                      <a:pPr marL="0" marR="0" lvl="0" indent="0" algn="ctr" defTabSz="914400" rtl="0" eaLnBrk="0" fontAlgn="base" latinLnBrk="0" hangingPunct="0">
                        <a:lnSpc>
                          <a:spcPct val="100000"/>
                        </a:lnSpc>
                        <a:spcBef>
                          <a:spcPct val="0"/>
                        </a:spcBef>
                        <a:spcAft>
                          <a:spcPct val="0"/>
                        </a:spcAft>
                        <a:buClr>
                          <a:srgbClr val="000099"/>
                        </a:buClr>
                        <a:buSzTx/>
                        <a:buFont typeface="Wingdings" pitchFamily="2" charset="2"/>
                        <a:buNone/>
                        <a:tabLst/>
                      </a:pPr>
                      <a:r>
                        <a:rPr kumimoji="0" lang="es-ES" sz="1100" u="none" strike="noStrike" cap="none" normalizeH="0" baseline="0" dirty="0" smtClean="0">
                          <a:ln>
                            <a:noFill/>
                          </a:ln>
                          <a:effectLst/>
                        </a:rPr>
                        <a:t>JEFE O ENCARGADO DE PERSONAL</a:t>
                      </a:r>
                      <a:endParaRPr kumimoji="0" lang="es-ES" sz="1100" b="1" i="0" u="none" strike="noStrike" cap="none" normalizeH="0" baseline="0" dirty="0" smtClean="0">
                        <a:ln>
                          <a:noFill/>
                        </a:ln>
                        <a:solidFill>
                          <a:srgbClr val="000099"/>
                        </a:solidFill>
                        <a:effectLst/>
                        <a:latin typeface="Verdana" pitchFamily="34" charset="0"/>
                        <a:ea typeface="Times New Roman" pitchFamily="18" charset="0"/>
                        <a:cs typeface="Tahoma" charset="0"/>
                      </a:endParaRPr>
                    </a:p>
                  </a:txBody>
                  <a:tcPr horzOverflow="overflow"/>
                </a:tc>
              </a:tr>
            </a:tbl>
          </a:graphicData>
        </a:graphic>
      </p:graphicFrame>
    </p:spTree>
    <p:extLst>
      <p:ext uri="{BB962C8B-B14F-4D97-AF65-F5344CB8AC3E}">
        <p14:creationId xmlns:p14="http://schemas.microsoft.com/office/powerpoint/2010/main" val="323542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285750" indent="-285750" algn="just">
              <a:lnSpc>
                <a:spcPct val="80000"/>
              </a:lnSpc>
              <a:buFont typeface="Wingdings" pitchFamily="2" charset="2"/>
              <a:buChar char="§"/>
            </a:pPr>
            <a:r>
              <a:rPr lang="es-ES" dirty="0" smtClean="0">
                <a:latin typeface="Verdana" pitchFamily="34" charset="0"/>
              </a:rPr>
              <a:t>No </a:t>
            </a:r>
            <a:r>
              <a:rPr lang="es-ES" dirty="0">
                <a:latin typeface="Verdana" pitchFamily="34" charset="0"/>
              </a:rPr>
              <a:t>podrán integrarlos cónyuge, hijos, adoptados o parientes hasta 3° de consanguinidad y 2° de afinidad inclusive, respecto de los candidatos;</a:t>
            </a:r>
          </a:p>
          <a:p>
            <a:pPr marL="285750" indent="-285750" algn="just">
              <a:lnSpc>
                <a:spcPct val="80000"/>
              </a:lnSpc>
              <a:buFont typeface="Wingdings" pitchFamily="2" charset="2"/>
              <a:buChar char="§"/>
            </a:pPr>
            <a:endParaRPr lang="es-ES" dirty="0">
              <a:latin typeface="Verdana" pitchFamily="34" charset="0"/>
            </a:endParaRPr>
          </a:p>
          <a:p>
            <a:pPr marL="285750" indent="-285750" algn="just">
              <a:lnSpc>
                <a:spcPct val="80000"/>
              </a:lnSpc>
              <a:buFont typeface="Wingdings" pitchFamily="2" charset="2"/>
              <a:buChar char="§"/>
            </a:pPr>
            <a:r>
              <a:rPr lang="es-ES" dirty="0">
                <a:latin typeface="Verdana" pitchFamily="34" charset="0"/>
              </a:rPr>
              <a:t>Podrán funcionar sólo si concurre más del 50% de sus integrantes, sin incluir al jefe o encargado de personal, quien siempre lo integrará;</a:t>
            </a:r>
          </a:p>
          <a:p>
            <a:pPr marL="285750" indent="-285750" algn="just">
              <a:lnSpc>
                <a:spcPct val="80000"/>
              </a:lnSpc>
              <a:buFont typeface="Wingdings" pitchFamily="2" charset="2"/>
              <a:buChar char="§"/>
            </a:pPr>
            <a:endParaRPr lang="es-ES" dirty="0">
              <a:latin typeface="Verdana" pitchFamily="34" charset="0"/>
            </a:endParaRPr>
          </a:p>
          <a:p>
            <a:pPr marL="285750" indent="-285750" algn="just">
              <a:lnSpc>
                <a:spcPct val="80000"/>
              </a:lnSpc>
              <a:buFont typeface="Wingdings" pitchFamily="2" charset="2"/>
              <a:buChar char="§"/>
            </a:pPr>
            <a:r>
              <a:rPr lang="es-ES" dirty="0">
                <a:latin typeface="Verdana" pitchFamily="34" charset="0"/>
              </a:rPr>
              <a:t>Los acuerdos se adoptarán por simple mayoría y se dejará constancia de ellos en un acta. </a:t>
            </a:r>
          </a:p>
          <a:p>
            <a:pPr marL="285750" indent="-285750" algn="just">
              <a:lnSpc>
                <a:spcPct val="80000"/>
              </a:lnSpc>
              <a:buFont typeface="Wingdings" pitchFamily="2" charset="2"/>
              <a:buChar char="§"/>
            </a:pPr>
            <a:endParaRPr lang="es-ES" dirty="0">
              <a:latin typeface="Verdana" pitchFamily="34" charset="0"/>
            </a:endParaRPr>
          </a:p>
          <a:p>
            <a:pPr marL="285750" indent="-285750" algn="just">
              <a:lnSpc>
                <a:spcPct val="80000"/>
              </a:lnSpc>
              <a:buFont typeface="Wingdings" pitchFamily="2" charset="2"/>
              <a:buChar char="§"/>
            </a:pPr>
            <a:r>
              <a:rPr lang="es-ES" dirty="0" smtClean="0">
                <a:latin typeface="Verdana" pitchFamily="34" charset="0"/>
              </a:rPr>
              <a:t>Si </a:t>
            </a:r>
            <a:r>
              <a:rPr lang="es-ES" dirty="0">
                <a:latin typeface="Verdana" pitchFamily="34" charset="0"/>
              </a:rPr>
              <a:t>un integrante se excusare, por causa legal o reglamentaria, el jefe superior designará a un reemplazante, que será el funcionario que siga en jerarquía en la planta respectiva. </a:t>
            </a:r>
          </a:p>
          <a:p>
            <a:pPr marL="533400" indent="-533400" algn="just">
              <a:lnSpc>
                <a:spcPct val="80000"/>
              </a:lnSpc>
              <a:buFont typeface="Wingdings" pitchFamily="2" charset="2"/>
              <a:buAutoNum type="arabicPeriod"/>
            </a:pPr>
            <a:endParaRPr lang="es-ES" sz="1600" dirty="0">
              <a:latin typeface="Arial" charset="0"/>
            </a:endParaRPr>
          </a:p>
          <a:p>
            <a:pPr marL="533400" indent="-533400" algn="just">
              <a:lnSpc>
                <a:spcPct val="80000"/>
              </a:lnSpc>
            </a:pPr>
            <a:endParaRPr lang="es-ES" sz="1600" dirty="0">
              <a:latin typeface="Arial" charset="0"/>
            </a:endParaRPr>
          </a:p>
          <a:p>
            <a:pPr marL="533400" indent="-533400" algn="just">
              <a:lnSpc>
                <a:spcPct val="80000"/>
              </a:lnSpc>
            </a:pPr>
            <a:endParaRPr lang="es-ES" sz="1600" dirty="0">
              <a:latin typeface="Arial" charset="0"/>
            </a:endParaRPr>
          </a:p>
        </p:txBody>
      </p:sp>
      <p:sp>
        <p:nvSpPr>
          <p:cNvPr id="13" name="Marcador de contenido 12"/>
          <p:cNvSpPr>
            <a:spLocks noGrp="1"/>
          </p:cNvSpPr>
          <p:nvPr>
            <p:ph sz="quarter" idx="12"/>
          </p:nvPr>
        </p:nvSpPr>
        <p:spPr/>
        <p:txBody>
          <a:bodyPr/>
          <a:lstStyle/>
          <a:p>
            <a:r>
              <a:rPr lang="es-ES" dirty="0" smtClean="0"/>
              <a:t>COMITES DE SELECCIÓN</a:t>
            </a:r>
            <a:endParaRPr lang="es-ES" dirty="0"/>
          </a:p>
        </p:txBody>
      </p:sp>
      <p:sp>
        <p:nvSpPr>
          <p:cNvPr id="2" name="1 Marcador de fecha"/>
          <p:cNvSpPr>
            <a:spLocks noGrp="1"/>
          </p:cNvSpPr>
          <p:nvPr>
            <p:ph type="dt" sz="half" idx="2"/>
          </p:nvPr>
        </p:nvSpPr>
        <p:spPr/>
        <p:txBody>
          <a:bodyPr/>
          <a:lstStyle/>
          <a:p>
            <a:endParaRPr lang="es-ES"/>
          </a:p>
        </p:txBody>
      </p:sp>
    </p:spTree>
    <p:extLst>
      <p:ext uri="{BB962C8B-B14F-4D97-AF65-F5344CB8AC3E}">
        <p14:creationId xmlns:p14="http://schemas.microsoft.com/office/powerpoint/2010/main" val="4815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200" dirty="0">
                <a:solidFill>
                  <a:srgbClr val="FFCC00"/>
                </a:solidFill>
              </a:rPr>
              <a:t>Este material fue elaborado por la </a:t>
            </a:r>
            <a:r>
              <a:rPr lang="es-ES" sz="1200" dirty="0" smtClean="0">
                <a:solidFill>
                  <a:srgbClr val="FFCC00"/>
                </a:solidFill>
              </a:rPr>
              <a:t>Subdirección </a:t>
            </a:r>
            <a:r>
              <a:rPr lang="es-ES" sz="1200" dirty="0">
                <a:solidFill>
                  <a:srgbClr val="FFCC00"/>
                </a:solidFill>
              </a:rPr>
              <a:t>de Desarrollo de las Personas </a:t>
            </a:r>
            <a:br>
              <a:rPr lang="es-ES" sz="1200" dirty="0">
                <a:solidFill>
                  <a:srgbClr val="FFCC00"/>
                </a:solidFill>
              </a:rPr>
            </a:br>
            <a:r>
              <a:rPr lang="es-ES" sz="1200" dirty="0">
                <a:solidFill>
                  <a:srgbClr val="FFCC00"/>
                </a:solidFill>
              </a:rPr>
              <a:t>de la Dirección Nacional del Servicio Civil</a:t>
            </a:r>
            <a:r>
              <a:rPr lang="es-CL" dirty="0" smtClean="0"/>
              <a:t/>
            </a:r>
            <a:br>
              <a:rPr lang="es-CL" dirty="0" smtClean="0"/>
            </a:br>
            <a:r>
              <a:rPr lang="es-CL" sz="1000" dirty="0"/>
              <a:t> </a:t>
            </a:r>
            <a:r>
              <a:rPr lang="es-CL" dirty="0" smtClean="0"/>
              <a:t/>
            </a:r>
            <a:br>
              <a:rPr lang="es-CL" dirty="0" smtClean="0"/>
            </a:br>
            <a:r>
              <a:rPr lang="es-CL" dirty="0" smtClean="0"/>
              <a:t>Muchas </a:t>
            </a:r>
            <a:r>
              <a:rPr lang="es-CL" dirty="0" smtClean="0"/>
              <a:t>Gracias</a:t>
            </a:r>
            <a:endParaRPr lang="es-CL" dirty="0"/>
          </a:p>
        </p:txBody>
      </p:sp>
    </p:spTree>
    <p:extLst>
      <p:ext uri="{BB962C8B-B14F-4D97-AF65-F5344CB8AC3E}">
        <p14:creationId xmlns:p14="http://schemas.microsoft.com/office/powerpoint/2010/main" val="26146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444500" indent="-444500" algn="just" defTabSz="901700">
              <a:lnSpc>
                <a:spcPct val="80000"/>
              </a:lnSpc>
              <a:buFont typeface="Arial" pitchFamily="34" charset="0"/>
              <a:buChar char="•"/>
            </a:pPr>
            <a:r>
              <a:rPr lang="es-ES" dirty="0">
                <a:latin typeface="Verdana" pitchFamily="34" charset="0"/>
                <a:ea typeface="Arial Unicode MS" pitchFamily="34" charset="-128"/>
                <a:cs typeface="Arial Unicode MS" pitchFamily="34" charset="-128"/>
              </a:rPr>
              <a:t>Procedimiento técnico y objetivo.</a:t>
            </a:r>
          </a:p>
          <a:p>
            <a:pPr marL="444500" indent="-444500" algn="just" defTabSz="901700">
              <a:lnSpc>
                <a:spcPct val="80000"/>
              </a:lnSpc>
              <a:buFont typeface="Arial" pitchFamily="34" charset="0"/>
              <a:buChar char="•"/>
            </a:pPr>
            <a:endParaRPr lang="es-ES" dirty="0">
              <a:latin typeface="Verdana" pitchFamily="34" charset="0"/>
              <a:ea typeface="Arial Unicode MS" pitchFamily="34" charset="-128"/>
              <a:cs typeface="Arial Unicode MS" pitchFamily="34" charset="-128"/>
            </a:endParaRPr>
          </a:p>
          <a:p>
            <a:pPr marL="444500" indent="-444500" algn="just" defTabSz="901700">
              <a:lnSpc>
                <a:spcPct val="80000"/>
              </a:lnSpc>
              <a:buFont typeface="Arial" pitchFamily="34" charset="0"/>
              <a:buChar char="•"/>
            </a:pPr>
            <a:r>
              <a:rPr lang="es-ES" dirty="0">
                <a:latin typeface="Verdana" pitchFamily="34" charset="0"/>
                <a:ea typeface="Arial Unicode MS" pitchFamily="34" charset="-128"/>
                <a:cs typeface="Arial Unicode MS" pitchFamily="34" charset="-128"/>
              </a:rPr>
              <a:t>Que considera la evaluación de los antecedentes de los postulantes.</a:t>
            </a:r>
          </a:p>
          <a:p>
            <a:pPr marL="444500" indent="-444500" algn="just" defTabSz="901700">
              <a:lnSpc>
                <a:spcPct val="80000"/>
              </a:lnSpc>
              <a:buFont typeface="Arial" pitchFamily="34" charset="0"/>
              <a:buChar char="•"/>
            </a:pPr>
            <a:endParaRPr lang="es-ES" dirty="0">
              <a:latin typeface="Verdana" pitchFamily="34" charset="0"/>
              <a:ea typeface="Arial Unicode MS" pitchFamily="34" charset="-128"/>
              <a:cs typeface="Arial Unicode MS" pitchFamily="34" charset="-128"/>
            </a:endParaRPr>
          </a:p>
          <a:p>
            <a:pPr marL="444500" indent="-444500" algn="just" defTabSz="901700">
              <a:lnSpc>
                <a:spcPct val="80000"/>
              </a:lnSpc>
              <a:buFont typeface="Arial" pitchFamily="34" charset="0"/>
              <a:buChar char="•"/>
            </a:pPr>
            <a:r>
              <a:rPr lang="es-ES" dirty="0">
                <a:latin typeface="Verdana" pitchFamily="34" charset="0"/>
                <a:ea typeface="Arial Unicode MS" pitchFamily="34" charset="-128"/>
                <a:cs typeface="Arial Unicode MS" pitchFamily="34" charset="-128"/>
              </a:rPr>
              <a:t>Aplicación de instrumentos de selección (</a:t>
            </a:r>
            <a:r>
              <a:rPr lang="es-ES" dirty="0">
                <a:latin typeface="Verdana" pitchFamily="34" charset="0"/>
                <a:cs typeface="Arial" charset="0"/>
              </a:rPr>
              <a:t>pruebas, presentaciones, exposiciones de conocimiento y habilidad, </a:t>
            </a:r>
            <a:r>
              <a:rPr lang="es-ES" dirty="0" err="1">
                <a:latin typeface="Verdana" pitchFamily="34" charset="0"/>
                <a:cs typeface="Arial" charset="0"/>
              </a:rPr>
              <a:t>tests</a:t>
            </a:r>
            <a:r>
              <a:rPr lang="es-ES" dirty="0">
                <a:latin typeface="Verdana" pitchFamily="34" charset="0"/>
                <a:cs typeface="Arial" charset="0"/>
              </a:rPr>
              <a:t>, entrevistas, otros; </a:t>
            </a:r>
            <a:r>
              <a:rPr lang="es-ES" dirty="0">
                <a:latin typeface="Verdana" pitchFamily="34" charset="0"/>
                <a:cs typeface="Times New Roman" pitchFamily="18" charset="0"/>
              </a:rPr>
              <a:t>instrumentos de apreciación de  personalidad)</a:t>
            </a:r>
          </a:p>
          <a:p>
            <a:pPr marL="444500" indent="-444500" algn="just" defTabSz="901700">
              <a:lnSpc>
                <a:spcPct val="80000"/>
              </a:lnSpc>
              <a:buFont typeface="Arial" pitchFamily="34" charset="0"/>
              <a:buChar char="•"/>
            </a:pPr>
            <a:endParaRPr lang="es-ES" dirty="0">
              <a:latin typeface="Verdana" pitchFamily="34" charset="0"/>
              <a:ea typeface="Arial Unicode MS" pitchFamily="34" charset="-128"/>
              <a:cs typeface="Arial Unicode MS" pitchFamily="34" charset="-128"/>
            </a:endParaRPr>
          </a:p>
          <a:p>
            <a:pPr marL="444500" indent="-444500" algn="just" defTabSz="901700">
              <a:lnSpc>
                <a:spcPct val="80000"/>
              </a:lnSpc>
              <a:buFont typeface="Arial" pitchFamily="34" charset="0"/>
              <a:buChar char="•"/>
            </a:pPr>
            <a:r>
              <a:rPr lang="es-ES" dirty="0">
                <a:latin typeface="Verdana" pitchFamily="34" charset="0"/>
                <a:ea typeface="Arial Unicode MS" pitchFamily="34" charset="-128"/>
                <a:cs typeface="Arial Unicode MS" pitchFamily="34" charset="-128"/>
              </a:rPr>
              <a:t>Permite elegir a la persona más adecuada para el desempeño de un cargo. </a:t>
            </a:r>
            <a:endParaRPr lang="es-ES" dirty="0">
              <a:latin typeface="Verdana" pitchFamily="34" charset="0"/>
            </a:endParaRPr>
          </a:p>
        </p:txBody>
      </p:sp>
      <p:sp>
        <p:nvSpPr>
          <p:cNvPr id="13" name="Marcador de contenido 12"/>
          <p:cNvSpPr>
            <a:spLocks noGrp="1"/>
          </p:cNvSpPr>
          <p:nvPr>
            <p:ph sz="quarter" idx="12"/>
          </p:nvPr>
        </p:nvSpPr>
        <p:spPr/>
        <p:txBody>
          <a:bodyPr/>
          <a:lstStyle/>
          <a:p>
            <a:r>
              <a:rPr lang="es-ES" dirty="0" smtClean="0"/>
              <a:t>¿QUÉ ES UN CONCURSO?</a:t>
            </a:r>
            <a:endParaRPr lang="es-ES" dirty="0"/>
          </a:p>
        </p:txBody>
      </p:sp>
    </p:spTree>
    <p:extLst>
      <p:ext uri="{BB962C8B-B14F-4D97-AF65-F5344CB8AC3E}">
        <p14:creationId xmlns:p14="http://schemas.microsoft.com/office/powerpoint/2010/main" val="4366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algn="just" defTabSz="901700">
              <a:lnSpc>
                <a:spcPct val="80000"/>
              </a:lnSpc>
            </a:pPr>
            <a:r>
              <a:rPr lang="es-ES" sz="1800" dirty="0" smtClean="0">
                <a:latin typeface="Verdana" pitchFamily="34" charset="0"/>
                <a:ea typeface="Arial Unicode MS" pitchFamily="34" charset="-128"/>
                <a:cs typeface="Arial Unicode MS" pitchFamily="34" charset="-128"/>
              </a:rPr>
              <a:t>Objetivo</a:t>
            </a:r>
          </a:p>
          <a:p>
            <a:pPr algn="just" defTabSz="901700">
              <a:lnSpc>
                <a:spcPct val="80000"/>
              </a:lnSpc>
            </a:pPr>
            <a:endParaRPr lang="es-ES" sz="1800" dirty="0">
              <a:latin typeface="Verdana" pitchFamily="34" charset="0"/>
              <a:ea typeface="Arial Unicode MS" pitchFamily="34" charset="-128"/>
              <a:cs typeface="Arial Unicode MS" pitchFamily="34" charset="-128"/>
            </a:endParaRPr>
          </a:p>
          <a:p>
            <a:pPr marL="444500" indent="-444500" algn="just" defTabSz="901700">
              <a:lnSpc>
                <a:spcPct val="80000"/>
              </a:lnSpc>
              <a:buFont typeface="Arial" pitchFamily="34" charset="0"/>
              <a:buChar char="•"/>
            </a:pPr>
            <a:r>
              <a:rPr lang="es-ES" dirty="0">
                <a:latin typeface="Verdana" pitchFamily="34" charset="0"/>
                <a:ea typeface="Arial Unicode MS" pitchFamily="34" charset="-128"/>
                <a:cs typeface="Arial Unicode MS" pitchFamily="34" charset="-128"/>
              </a:rPr>
              <a:t>Asegurar la objetividad, transparencia, no discriminación e igualdad de condiciones y la calidad técnica de los concursos;</a:t>
            </a:r>
          </a:p>
          <a:p>
            <a:pPr marL="444500" indent="-444500" algn="just" defTabSz="901700">
              <a:lnSpc>
                <a:spcPct val="80000"/>
              </a:lnSpc>
              <a:buFont typeface="Arial" pitchFamily="34" charset="0"/>
              <a:buChar char="•"/>
            </a:pPr>
            <a:endParaRPr lang="es-ES" dirty="0">
              <a:latin typeface="Verdana" pitchFamily="34" charset="0"/>
              <a:ea typeface="Arial Unicode MS" pitchFamily="34" charset="-128"/>
              <a:cs typeface="Arial Unicode MS" pitchFamily="34" charset="-128"/>
            </a:endParaRPr>
          </a:p>
          <a:p>
            <a:pPr algn="just" defTabSz="901700">
              <a:lnSpc>
                <a:spcPct val="80000"/>
              </a:lnSpc>
            </a:pPr>
            <a:r>
              <a:rPr lang="es-ES" sz="1800" dirty="0">
                <a:latin typeface="Verdana" pitchFamily="34" charset="0"/>
                <a:ea typeface="Arial Unicode MS" pitchFamily="34" charset="-128"/>
                <a:cs typeface="Arial Unicode MS" pitchFamily="34" charset="-128"/>
              </a:rPr>
              <a:t>Garantías que </a:t>
            </a:r>
            <a:r>
              <a:rPr lang="es-ES" sz="1800" dirty="0" smtClean="0">
                <a:latin typeface="Verdana" pitchFamily="34" charset="0"/>
                <a:ea typeface="Arial Unicode MS" pitchFamily="34" charset="-128"/>
                <a:cs typeface="Arial Unicode MS" pitchFamily="34" charset="-128"/>
              </a:rPr>
              <a:t>contempla</a:t>
            </a:r>
          </a:p>
          <a:p>
            <a:pPr algn="just" defTabSz="901700">
              <a:lnSpc>
                <a:spcPct val="80000"/>
              </a:lnSpc>
            </a:pPr>
            <a:endParaRPr lang="es-ES" sz="1800" dirty="0">
              <a:latin typeface="Verdana" pitchFamily="34" charset="0"/>
              <a:ea typeface="Arial Unicode MS" pitchFamily="34" charset="-128"/>
              <a:cs typeface="Arial Unicode MS" pitchFamily="34" charset="-128"/>
            </a:endParaRPr>
          </a:p>
          <a:p>
            <a:pPr marL="444500" indent="-444500" algn="just" defTabSz="901700">
              <a:lnSpc>
                <a:spcPct val="80000"/>
              </a:lnSpc>
              <a:buFont typeface="Arial" pitchFamily="34" charset="0"/>
              <a:buChar char="•"/>
            </a:pPr>
            <a:r>
              <a:rPr lang="es-ES" dirty="0">
                <a:latin typeface="Verdana" pitchFamily="34" charset="0"/>
                <a:ea typeface="Arial Unicode MS" pitchFamily="34" charset="-128"/>
                <a:cs typeface="Arial Unicode MS" pitchFamily="34" charset="-128"/>
              </a:rPr>
              <a:t>Prohíbe las distinciones, exclusiones o la aplicación de preferencias, salvo las basadas en las calificaciones exigidas para un empleo determinado. </a:t>
            </a:r>
            <a:endParaRPr lang="es-ES" dirty="0" smtClean="0">
              <a:latin typeface="Verdana" pitchFamily="34" charset="0"/>
              <a:ea typeface="Arial Unicode MS" pitchFamily="34" charset="-128"/>
              <a:cs typeface="Arial Unicode MS" pitchFamily="34" charset="-128"/>
            </a:endParaRPr>
          </a:p>
          <a:p>
            <a:pPr marL="444500" indent="-444500" algn="just" defTabSz="901700">
              <a:lnSpc>
                <a:spcPct val="80000"/>
              </a:lnSpc>
              <a:buFont typeface="Arial" pitchFamily="34" charset="0"/>
              <a:buChar char="•"/>
            </a:pPr>
            <a:endParaRPr lang="es-ES" dirty="0">
              <a:latin typeface="Verdana" pitchFamily="34" charset="0"/>
              <a:ea typeface="Arial Unicode MS" pitchFamily="34" charset="-128"/>
              <a:cs typeface="Arial Unicode MS" pitchFamily="34" charset="-128"/>
            </a:endParaRPr>
          </a:p>
          <a:p>
            <a:pPr marL="444500" indent="-444500" algn="just" defTabSz="901700">
              <a:lnSpc>
                <a:spcPct val="80000"/>
              </a:lnSpc>
              <a:buFont typeface="Arial" pitchFamily="34" charset="0"/>
              <a:buChar char="•"/>
            </a:pPr>
            <a:r>
              <a:rPr lang="es-ES" dirty="0">
                <a:latin typeface="Verdana" pitchFamily="34" charset="0"/>
                <a:ea typeface="Arial Unicode MS" pitchFamily="34" charset="-128"/>
                <a:cs typeface="Arial Unicode MS" pitchFamily="34" charset="-128"/>
              </a:rPr>
              <a:t>Secreto de la identidad: En los concursos se mantendrá en secreto la identidad de cada candidato para los efectos de la evaluación de las pruebas y demás instrumentos de selección en que ello sea posible. </a:t>
            </a:r>
            <a:endParaRPr lang="es-ES" dirty="0" smtClean="0">
              <a:latin typeface="Verdana" pitchFamily="34" charset="0"/>
              <a:ea typeface="Arial Unicode MS" pitchFamily="34" charset="-128"/>
              <a:cs typeface="Arial Unicode MS" pitchFamily="34" charset="-128"/>
            </a:endParaRPr>
          </a:p>
          <a:p>
            <a:pPr marL="444500" indent="-444500" algn="just" defTabSz="901700">
              <a:lnSpc>
                <a:spcPct val="80000"/>
              </a:lnSpc>
              <a:buFont typeface="Arial" pitchFamily="34" charset="0"/>
              <a:buChar char="•"/>
            </a:pPr>
            <a:endParaRPr lang="es-ES" dirty="0">
              <a:latin typeface="Verdana" pitchFamily="34" charset="0"/>
              <a:ea typeface="Arial Unicode MS" pitchFamily="34" charset="-128"/>
              <a:cs typeface="Arial Unicode MS" pitchFamily="34" charset="-128"/>
            </a:endParaRPr>
          </a:p>
          <a:p>
            <a:pPr marL="444500" indent="-444500" algn="just" defTabSz="901700">
              <a:lnSpc>
                <a:spcPct val="80000"/>
              </a:lnSpc>
              <a:buFont typeface="Arial" pitchFamily="34" charset="0"/>
              <a:buChar char="•"/>
            </a:pPr>
            <a:r>
              <a:rPr lang="es-ES" dirty="0">
                <a:latin typeface="Verdana" pitchFamily="34" charset="0"/>
                <a:ea typeface="Arial Unicode MS" pitchFamily="34" charset="-128"/>
                <a:cs typeface="Arial Unicode MS" pitchFamily="34" charset="-128"/>
              </a:rPr>
              <a:t>Transparencia: Obliga a extender acta con fundamentos y resultados de la evaluación de cada candidato, la que deberá estar a su disposición durante el plazo de la reclamación;</a:t>
            </a:r>
          </a:p>
        </p:txBody>
      </p:sp>
      <p:sp>
        <p:nvSpPr>
          <p:cNvPr id="13" name="Marcador de contenido 12"/>
          <p:cNvSpPr>
            <a:spLocks noGrp="1"/>
          </p:cNvSpPr>
          <p:nvPr>
            <p:ph sz="quarter" idx="12"/>
          </p:nvPr>
        </p:nvSpPr>
        <p:spPr/>
        <p:txBody>
          <a:bodyPr/>
          <a:lstStyle/>
          <a:p>
            <a:r>
              <a:rPr lang="es-ES" dirty="0" smtClean="0"/>
              <a:t>SISTEMA DE CONCURSABILIDAD</a:t>
            </a:r>
            <a:endParaRPr lang="es-ES" dirty="0"/>
          </a:p>
        </p:txBody>
      </p:sp>
    </p:spTree>
    <p:extLst>
      <p:ext uri="{BB962C8B-B14F-4D97-AF65-F5344CB8AC3E}">
        <p14:creationId xmlns:p14="http://schemas.microsoft.com/office/powerpoint/2010/main" val="18972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defTabSz="901700">
              <a:lnSpc>
                <a:spcPct val="80000"/>
              </a:lnSpc>
            </a:pPr>
            <a:r>
              <a:rPr lang="es-ES" sz="1800" dirty="0">
                <a:latin typeface="Verdana" pitchFamily="34" charset="0"/>
                <a:ea typeface="Arial Unicode MS" pitchFamily="34" charset="-128"/>
                <a:cs typeface="Arial Unicode MS" pitchFamily="34" charset="-128"/>
              </a:rPr>
              <a:t>Garantías que contempla</a:t>
            </a:r>
          </a:p>
          <a:p>
            <a:pPr marL="444500" indent="-444500" algn="just" defTabSz="901700">
              <a:lnSpc>
                <a:spcPct val="80000"/>
              </a:lnSpc>
              <a:buFont typeface="Arial" pitchFamily="34" charset="0"/>
              <a:buChar char="•"/>
            </a:pPr>
            <a:endParaRPr lang="es-ES" sz="1600" dirty="0">
              <a:latin typeface="Verdana" pitchFamily="34" charset="0"/>
              <a:ea typeface="Arial Unicode MS" pitchFamily="34" charset="-128"/>
              <a:cs typeface="Arial Unicode MS" pitchFamily="34" charset="-128"/>
            </a:endParaRPr>
          </a:p>
          <a:p>
            <a:pPr marL="444500" indent="-444500" algn="just" defTabSz="901700">
              <a:buFont typeface="Arial" pitchFamily="34" charset="0"/>
              <a:buChar char="•"/>
            </a:pPr>
            <a:r>
              <a:rPr lang="es-ES" dirty="0">
                <a:latin typeface="Verdana" pitchFamily="34" charset="0"/>
                <a:ea typeface="Arial Unicode MS" pitchFamily="34" charset="-128"/>
                <a:cs typeface="Arial Unicode MS" pitchFamily="34" charset="-128"/>
              </a:rPr>
              <a:t>El jefe superior comunica a los concursantes el resultado final dentro de los 30 días siguientes a su conclusión</a:t>
            </a:r>
            <a:r>
              <a:rPr lang="es-ES" dirty="0" smtClean="0">
                <a:latin typeface="Verdana" pitchFamily="34" charset="0"/>
                <a:ea typeface="Arial Unicode MS" pitchFamily="34" charset="-128"/>
                <a:cs typeface="Arial Unicode MS" pitchFamily="34" charset="-128"/>
              </a:rPr>
              <a:t>;</a:t>
            </a:r>
          </a:p>
          <a:p>
            <a:pPr marL="444500" indent="-444500" algn="just" defTabSz="901700">
              <a:buFont typeface="Arial" pitchFamily="34" charset="0"/>
              <a:buChar char="•"/>
            </a:pPr>
            <a:endParaRPr lang="es-ES" dirty="0">
              <a:latin typeface="Verdana" pitchFamily="34" charset="0"/>
              <a:ea typeface="Arial Unicode MS" pitchFamily="34" charset="-128"/>
              <a:cs typeface="Arial Unicode MS" pitchFamily="34" charset="-128"/>
            </a:endParaRPr>
          </a:p>
          <a:p>
            <a:pPr marL="444500" indent="-444500" algn="just" defTabSz="901700">
              <a:buFont typeface="Arial" pitchFamily="34" charset="0"/>
              <a:buChar char="•"/>
            </a:pPr>
            <a:r>
              <a:rPr lang="es-ES" dirty="0">
                <a:latin typeface="Verdana" pitchFamily="34" charset="0"/>
                <a:ea typeface="Arial Unicode MS" pitchFamily="34" charset="-128"/>
                <a:cs typeface="Arial Unicode MS" pitchFamily="34" charset="-128"/>
              </a:rPr>
              <a:t>El concurso sólo puede ser declarado total o parcialmente desierto por falta de postulantes idóneos, esto es, que ninguno alcance el puntaje mínimo definido</a:t>
            </a:r>
            <a:r>
              <a:rPr lang="es-ES" dirty="0" smtClean="0">
                <a:latin typeface="Verdana" pitchFamily="34" charset="0"/>
                <a:ea typeface="Arial Unicode MS" pitchFamily="34" charset="-128"/>
                <a:cs typeface="Arial Unicode MS" pitchFamily="34" charset="-128"/>
              </a:rPr>
              <a:t>;</a:t>
            </a:r>
          </a:p>
          <a:p>
            <a:pPr marL="444500" indent="-444500" algn="just" defTabSz="901700">
              <a:buFont typeface="Arial" pitchFamily="34" charset="0"/>
              <a:buChar char="•"/>
            </a:pPr>
            <a:endParaRPr lang="es-ES" dirty="0">
              <a:latin typeface="Verdana" pitchFamily="34" charset="0"/>
              <a:ea typeface="Arial Unicode MS" pitchFamily="34" charset="-128"/>
              <a:cs typeface="Arial Unicode MS" pitchFamily="34" charset="-128"/>
            </a:endParaRPr>
          </a:p>
          <a:p>
            <a:pPr marL="444500" indent="-444500" algn="just" defTabSz="901700">
              <a:buFont typeface="Arial" pitchFamily="34" charset="0"/>
              <a:buChar char="•"/>
            </a:pPr>
            <a:r>
              <a:rPr lang="es-ES" dirty="0">
                <a:latin typeface="Verdana" pitchFamily="34" charset="0"/>
                <a:ea typeface="Arial Unicode MS" pitchFamily="34" charset="-128"/>
                <a:cs typeface="Arial Unicode MS" pitchFamily="34" charset="-128"/>
              </a:rPr>
              <a:t>Postulantes con discapacidad que les impida o dificulte la aplicación de los instrumentos de selección, deberán informarlo, para adaptarlos</a:t>
            </a:r>
            <a:r>
              <a:rPr lang="es-ES" dirty="0" smtClean="0">
                <a:latin typeface="Verdana" pitchFamily="34" charset="0"/>
                <a:ea typeface="Arial Unicode MS" pitchFamily="34" charset="-128"/>
                <a:cs typeface="Arial Unicode MS" pitchFamily="34" charset="-128"/>
              </a:rPr>
              <a:t>.</a:t>
            </a:r>
          </a:p>
          <a:p>
            <a:pPr marL="444500" indent="-444500" algn="just" defTabSz="901700">
              <a:buFont typeface="Arial" pitchFamily="34" charset="0"/>
              <a:buChar char="•"/>
            </a:pPr>
            <a:endParaRPr lang="es-ES" dirty="0">
              <a:latin typeface="Verdana" pitchFamily="34" charset="0"/>
              <a:ea typeface="Arial Unicode MS" pitchFamily="34" charset="-128"/>
              <a:cs typeface="Arial Unicode MS" pitchFamily="34" charset="-128"/>
            </a:endParaRPr>
          </a:p>
          <a:p>
            <a:pPr marL="444500" indent="-444500" algn="just" defTabSz="901700">
              <a:buFont typeface="Arial" pitchFamily="34" charset="0"/>
              <a:buChar char="•"/>
            </a:pPr>
            <a:r>
              <a:rPr lang="es-ES" dirty="0">
                <a:latin typeface="Verdana" pitchFamily="34" charset="0"/>
                <a:ea typeface="Arial Unicode MS" pitchFamily="34" charset="-128"/>
                <a:cs typeface="Arial Unicode MS" pitchFamily="34" charset="-128"/>
              </a:rPr>
              <a:t>Respeto al Código de Buenas Prácticas Laborales, especialmente la directriz referida a los procesos de reclutamiento y selección.</a:t>
            </a:r>
          </a:p>
        </p:txBody>
      </p:sp>
      <p:sp>
        <p:nvSpPr>
          <p:cNvPr id="13" name="Marcador de contenido 12"/>
          <p:cNvSpPr>
            <a:spLocks noGrp="1"/>
          </p:cNvSpPr>
          <p:nvPr>
            <p:ph sz="quarter" idx="12"/>
          </p:nvPr>
        </p:nvSpPr>
        <p:spPr/>
        <p:txBody>
          <a:bodyPr/>
          <a:lstStyle/>
          <a:p>
            <a:r>
              <a:rPr lang="es-ES" dirty="0" smtClean="0"/>
              <a:t>SISTEMA DE CONCURSABILIDAD</a:t>
            </a:r>
            <a:endParaRPr lang="es-ES" dirty="0"/>
          </a:p>
        </p:txBody>
      </p:sp>
    </p:spTree>
    <p:extLst>
      <p:ext uri="{BB962C8B-B14F-4D97-AF65-F5344CB8AC3E}">
        <p14:creationId xmlns:p14="http://schemas.microsoft.com/office/powerpoint/2010/main" val="18972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533400" indent="-533400" algn="just">
              <a:lnSpc>
                <a:spcPct val="80000"/>
              </a:lnSpc>
              <a:buFont typeface="Wingdings" pitchFamily="2" charset="2"/>
              <a:buAutoNum type="arabicPeriod"/>
            </a:pPr>
            <a:r>
              <a:rPr lang="es-ES" dirty="0">
                <a:latin typeface="Verdana" pitchFamily="34" charset="0"/>
              </a:rPr>
              <a:t>Autoridades institucionales: para una mejor gestión de personal; </a:t>
            </a:r>
          </a:p>
          <a:p>
            <a:pPr marL="533400" indent="-533400" algn="just">
              <a:lnSpc>
                <a:spcPct val="80000"/>
              </a:lnSpc>
              <a:buFont typeface="Wingdings" pitchFamily="2" charset="2"/>
              <a:buAutoNum type="arabicPeriod"/>
            </a:pPr>
            <a:endParaRPr lang="es-ES" dirty="0">
              <a:latin typeface="Verdana" pitchFamily="34" charset="0"/>
            </a:endParaRPr>
          </a:p>
          <a:p>
            <a:pPr marL="533400" indent="-533400" algn="just">
              <a:lnSpc>
                <a:spcPct val="80000"/>
              </a:lnSpc>
              <a:buFont typeface="Wingdings" pitchFamily="2" charset="2"/>
              <a:buAutoNum type="arabicPeriod"/>
            </a:pPr>
            <a:r>
              <a:rPr lang="es-ES" dirty="0">
                <a:latin typeface="Verdana" pitchFamily="34" charset="0"/>
              </a:rPr>
              <a:t>Actuales funcionarios públicos: para el desarrollo de la carrera funcionaria objetiva en función de los méritos e idoneidad;</a:t>
            </a:r>
          </a:p>
          <a:p>
            <a:pPr marL="533400" indent="-533400" algn="just">
              <a:lnSpc>
                <a:spcPct val="80000"/>
              </a:lnSpc>
              <a:buFont typeface="Wingdings" pitchFamily="2" charset="2"/>
              <a:buAutoNum type="arabicPeriod"/>
            </a:pPr>
            <a:endParaRPr lang="es-ES" dirty="0">
              <a:latin typeface="Verdana" pitchFamily="34" charset="0"/>
            </a:endParaRPr>
          </a:p>
          <a:p>
            <a:pPr marL="533400" indent="-533400" algn="just">
              <a:lnSpc>
                <a:spcPct val="80000"/>
              </a:lnSpc>
              <a:buFont typeface="Wingdings" pitchFamily="2" charset="2"/>
              <a:buAutoNum type="arabicPeriod"/>
            </a:pPr>
            <a:r>
              <a:rPr lang="es-ES" dirty="0">
                <a:latin typeface="Verdana" pitchFamily="34" charset="0"/>
              </a:rPr>
              <a:t>Ciudadanos que postulen a ingresar a la administración: tendrán una evaluación de sus méritos e idoneidad a través de normas generales, objetivas y transparentes.</a:t>
            </a:r>
            <a:endParaRPr lang="es-ES" dirty="0">
              <a:latin typeface="Verdana" pitchFamily="34" charset="0"/>
            </a:endParaRPr>
          </a:p>
        </p:txBody>
      </p:sp>
      <p:sp>
        <p:nvSpPr>
          <p:cNvPr id="13" name="Marcador de contenido 12"/>
          <p:cNvSpPr>
            <a:spLocks noGrp="1"/>
          </p:cNvSpPr>
          <p:nvPr>
            <p:ph sz="quarter" idx="12"/>
          </p:nvPr>
        </p:nvSpPr>
        <p:spPr/>
        <p:txBody>
          <a:bodyPr/>
          <a:lstStyle/>
          <a:p>
            <a:r>
              <a:rPr lang="es-ES" dirty="0" smtClean="0"/>
              <a:t>ACTORES RELEVANTES</a:t>
            </a:r>
            <a:endParaRPr lang="es-ES" dirty="0"/>
          </a:p>
        </p:txBody>
      </p:sp>
    </p:spTree>
    <p:extLst>
      <p:ext uri="{BB962C8B-B14F-4D97-AF65-F5344CB8AC3E}">
        <p14:creationId xmlns:p14="http://schemas.microsoft.com/office/powerpoint/2010/main" val="18972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533400" indent="-533400" algn="just">
              <a:lnSpc>
                <a:spcPct val="80000"/>
              </a:lnSpc>
              <a:buFont typeface="Wingdings" pitchFamily="2" charset="2"/>
              <a:buAutoNum type="arabicPeriod"/>
            </a:pPr>
            <a:r>
              <a:rPr lang="es-ES" sz="1600" dirty="0">
                <a:latin typeface="Arial" charset="0"/>
              </a:rPr>
              <a:t>Concurso de Ingreso; </a:t>
            </a:r>
          </a:p>
          <a:p>
            <a:pPr marL="533400" indent="-533400" algn="just">
              <a:lnSpc>
                <a:spcPct val="80000"/>
              </a:lnSpc>
              <a:buFont typeface="Wingdings" pitchFamily="2" charset="2"/>
              <a:buAutoNum type="arabicPeriod"/>
            </a:pPr>
            <a:endParaRPr lang="es-ES" sz="1600" dirty="0">
              <a:latin typeface="Arial" charset="0"/>
            </a:endParaRPr>
          </a:p>
          <a:p>
            <a:pPr marL="533400" indent="-533400" algn="just">
              <a:lnSpc>
                <a:spcPct val="80000"/>
              </a:lnSpc>
              <a:buFont typeface="Wingdings" pitchFamily="2" charset="2"/>
              <a:buAutoNum type="arabicPeriod"/>
            </a:pPr>
            <a:r>
              <a:rPr lang="es-ES" sz="1600" dirty="0">
                <a:latin typeface="Arial" charset="0"/>
              </a:rPr>
              <a:t>Concurso de Promoción;</a:t>
            </a:r>
          </a:p>
          <a:p>
            <a:pPr marL="533400" indent="-533400" algn="just">
              <a:lnSpc>
                <a:spcPct val="80000"/>
              </a:lnSpc>
              <a:buFont typeface="Wingdings" pitchFamily="2" charset="2"/>
              <a:buAutoNum type="arabicPeriod"/>
            </a:pPr>
            <a:endParaRPr lang="es-ES" sz="1600" dirty="0">
              <a:latin typeface="Arial" charset="0"/>
            </a:endParaRPr>
          </a:p>
          <a:p>
            <a:pPr marL="533400" indent="-533400" algn="just">
              <a:lnSpc>
                <a:spcPct val="80000"/>
              </a:lnSpc>
              <a:buFont typeface="Wingdings" pitchFamily="2" charset="2"/>
              <a:buAutoNum type="arabicPeriod"/>
            </a:pPr>
            <a:r>
              <a:rPr lang="es-ES" sz="1600" dirty="0">
                <a:latin typeface="Arial" charset="0"/>
              </a:rPr>
              <a:t>Concurso para la provisión de cargos de Jefes de Departamento y equivalentes</a:t>
            </a:r>
            <a:r>
              <a:rPr lang="es-ES" sz="1600" dirty="0" smtClean="0">
                <a:latin typeface="Arial" charset="0"/>
              </a:rPr>
              <a:t>;</a:t>
            </a:r>
          </a:p>
          <a:p>
            <a:pPr marL="533400" indent="-533400" algn="just">
              <a:lnSpc>
                <a:spcPct val="80000"/>
              </a:lnSpc>
              <a:buFont typeface="Wingdings" pitchFamily="2" charset="2"/>
              <a:buAutoNum type="arabicPeriod"/>
            </a:pPr>
            <a:endParaRPr lang="es-ES" sz="1600" dirty="0">
              <a:latin typeface="Arial" charset="0"/>
            </a:endParaRPr>
          </a:p>
          <a:p>
            <a:pPr marL="533400" indent="-533400" algn="just">
              <a:lnSpc>
                <a:spcPct val="80000"/>
              </a:lnSpc>
              <a:buFont typeface="Wingdings" pitchFamily="2" charset="2"/>
              <a:buAutoNum type="arabicPeriod"/>
            </a:pPr>
            <a:r>
              <a:rPr lang="es-MX" sz="1600" dirty="0">
                <a:latin typeface="Arial" charset="0"/>
              </a:rPr>
              <a:t>Concursos de Encasillamiento.</a:t>
            </a:r>
            <a:endParaRPr lang="es-ES" sz="1600" dirty="0">
              <a:latin typeface="Arial" charset="0"/>
            </a:endParaRPr>
          </a:p>
          <a:p>
            <a:pPr marL="533400" indent="-533400" algn="just">
              <a:lnSpc>
                <a:spcPct val="80000"/>
              </a:lnSpc>
              <a:buFont typeface="Wingdings" pitchFamily="2" charset="2"/>
              <a:buAutoNum type="arabicPeriod"/>
            </a:pPr>
            <a:endParaRPr lang="es-ES" sz="1600" dirty="0">
              <a:latin typeface="Arial" charset="0"/>
            </a:endParaRPr>
          </a:p>
          <a:p>
            <a:pPr marL="533400" indent="-533400" algn="just">
              <a:lnSpc>
                <a:spcPct val="80000"/>
              </a:lnSpc>
            </a:pPr>
            <a:endParaRPr lang="es-ES" sz="1600" dirty="0">
              <a:latin typeface="Arial" charset="0"/>
            </a:endParaRPr>
          </a:p>
          <a:p>
            <a:pPr marL="533400" indent="-533400" algn="just">
              <a:lnSpc>
                <a:spcPct val="80000"/>
              </a:lnSpc>
            </a:pPr>
            <a:endParaRPr lang="es-ES" sz="1600" dirty="0">
              <a:latin typeface="Arial" charset="0"/>
            </a:endParaRPr>
          </a:p>
        </p:txBody>
      </p:sp>
      <p:sp>
        <p:nvSpPr>
          <p:cNvPr id="13" name="Marcador de contenido 12"/>
          <p:cNvSpPr>
            <a:spLocks noGrp="1"/>
          </p:cNvSpPr>
          <p:nvPr>
            <p:ph sz="quarter" idx="12"/>
          </p:nvPr>
        </p:nvSpPr>
        <p:spPr/>
        <p:txBody>
          <a:bodyPr/>
          <a:lstStyle/>
          <a:p>
            <a:r>
              <a:rPr lang="es-ES" dirty="0" smtClean="0"/>
              <a:t>TIPOS DE CONCURSO</a:t>
            </a:r>
            <a:endParaRPr lang="es-ES" dirty="0"/>
          </a:p>
        </p:txBody>
      </p:sp>
    </p:spTree>
    <p:extLst>
      <p:ext uri="{BB962C8B-B14F-4D97-AF65-F5344CB8AC3E}">
        <p14:creationId xmlns:p14="http://schemas.microsoft.com/office/powerpoint/2010/main" val="18972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533400" indent="-533400" algn="just"/>
            <a:r>
              <a:rPr lang="es-MX" dirty="0">
                <a:latin typeface="Verdana" pitchFamily="34" charset="0"/>
              </a:rPr>
              <a:t>Deben permitir:</a:t>
            </a:r>
          </a:p>
          <a:p>
            <a:pPr marL="533400" indent="-533400" algn="just"/>
            <a:endParaRPr lang="es-ES" dirty="0">
              <a:latin typeface="Verdana" pitchFamily="34" charset="0"/>
            </a:endParaRPr>
          </a:p>
          <a:p>
            <a:pPr marL="533400" indent="-533400" algn="just">
              <a:buFont typeface="Arial" pitchFamily="34" charset="0"/>
              <a:buChar char="•"/>
            </a:pPr>
            <a:r>
              <a:rPr lang="es-ES" dirty="0">
                <a:latin typeface="Verdana" pitchFamily="34" charset="0"/>
              </a:rPr>
              <a:t>Evaluación cuantificable y estandarizada</a:t>
            </a:r>
            <a:r>
              <a:rPr lang="es-ES" dirty="0" smtClean="0">
                <a:latin typeface="Verdana" pitchFamily="34" charset="0"/>
              </a:rPr>
              <a:t>;</a:t>
            </a:r>
          </a:p>
          <a:p>
            <a:pPr marL="533400" indent="-533400" algn="just">
              <a:buFont typeface="Arial" pitchFamily="34" charset="0"/>
              <a:buChar char="•"/>
            </a:pPr>
            <a:endParaRPr lang="es-ES" dirty="0">
              <a:latin typeface="Verdana" pitchFamily="34" charset="0"/>
            </a:endParaRPr>
          </a:p>
          <a:p>
            <a:pPr marL="533400" indent="-533400" algn="just">
              <a:buFont typeface="Arial" pitchFamily="34" charset="0"/>
              <a:buChar char="•"/>
            </a:pPr>
            <a:r>
              <a:rPr lang="es-ES" dirty="0">
                <a:latin typeface="Verdana" pitchFamily="34" charset="0"/>
              </a:rPr>
              <a:t>Expresarse en sistemas de puntajes</a:t>
            </a:r>
            <a:r>
              <a:rPr lang="es-ES" dirty="0" smtClean="0">
                <a:latin typeface="Verdana" pitchFamily="34" charset="0"/>
              </a:rPr>
              <a:t>;</a:t>
            </a:r>
          </a:p>
          <a:p>
            <a:pPr marL="533400" indent="-533400" algn="just">
              <a:buFont typeface="Arial" pitchFamily="34" charset="0"/>
              <a:buChar char="•"/>
            </a:pPr>
            <a:endParaRPr lang="es-ES" dirty="0">
              <a:latin typeface="Verdana" pitchFamily="34" charset="0"/>
            </a:endParaRPr>
          </a:p>
          <a:p>
            <a:pPr marL="533400" indent="-533400" algn="just">
              <a:buFont typeface="Arial" pitchFamily="34" charset="0"/>
              <a:buChar char="•"/>
            </a:pPr>
            <a:r>
              <a:rPr lang="es-ES" dirty="0">
                <a:latin typeface="Verdana" pitchFamily="34" charset="0"/>
              </a:rPr>
              <a:t>Entregar resultados comparables entre los  postulantes</a:t>
            </a:r>
            <a:r>
              <a:rPr lang="es-ES" dirty="0" smtClean="0">
                <a:latin typeface="Verdana" pitchFamily="34" charset="0"/>
              </a:rPr>
              <a:t>;</a:t>
            </a:r>
          </a:p>
          <a:p>
            <a:pPr marL="533400" indent="-533400" algn="just">
              <a:buFont typeface="Arial" pitchFamily="34" charset="0"/>
              <a:buChar char="•"/>
            </a:pPr>
            <a:endParaRPr lang="es-ES" dirty="0">
              <a:latin typeface="Verdana" pitchFamily="34" charset="0"/>
            </a:endParaRPr>
          </a:p>
          <a:p>
            <a:pPr marL="533400" indent="-533400" algn="just">
              <a:buFont typeface="Arial" pitchFamily="34" charset="0"/>
              <a:buChar char="•"/>
            </a:pPr>
            <a:r>
              <a:rPr lang="es-ES" dirty="0">
                <a:latin typeface="Verdana" pitchFamily="34" charset="0"/>
              </a:rPr>
              <a:t>Dar la ubicación relativa de cada uno.</a:t>
            </a:r>
          </a:p>
          <a:p>
            <a:pPr marL="533400" indent="-533400" algn="just">
              <a:lnSpc>
                <a:spcPct val="80000"/>
              </a:lnSpc>
              <a:buFont typeface="Wingdings" pitchFamily="2" charset="2"/>
              <a:buAutoNum type="arabicPeriod"/>
            </a:pPr>
            <a:endParaRPr lang="es-ES" sz="1600" dirty="0">
              <a:latin typeface="Arial" charset="0"/>
            </a:endParaRPr>
          </a:p>
          <a:p>
            <a:pPr marL="533400" indent="-533400" algn="just">
              <a:lnSpc>
                <a:spcPct val="80000"/>
              </a:lnSpc>
            </a:pPr>
            <a:endParaRPr lang="es-ES" sz="1600" dirty="0">
              <a:latin typeface="Arial" charset="0"/>
            </a:endParaRPr>
          </a:p>
          <a:p>
            <a:pPr marL="533400" indent="-533400" algn="just">
              <a:lnSpc>
                <a:spcPct val="80000"/>
              </a:lnSpc>
            </a:pPr>
            <a:endParaRPr lang="es-ES" sz="1600" dirty="0">
              <a:latin typeface="Arial" charset="0"/>
            </a:endParaRPr>
          </a:p>
        </p:txBody>
      </p:sp>
      <p:sp>
        <p:nvSpPr>
          <p:cNvPr id="13" name="Marcador de contenido 12"/>
          <p:cNvSpPr>
            <a:spLocks noGrp="1"/>
          </p:cNvSpPr>
          <p:nvPr>
            <p:ph sz="quarter" idx="12"/>
          </p:nvPr>
        </p:nvSpPr>
        <p:spPr/>
        <p:txBody>
          <a:bodyPr/>
          <a:lstStyle/>
          <a:p>
            <a:r>
              <a:rPr lang="es-ES" dirty="0" smtClean="0"/>
              <a:t>LOS FACTORES DE SELECCIÓN</a:t>
            </a:r>
            <a:endParaRPr lang="es-ES" dirty="0"/>
          </a:p>
        </p:txBody>
      </p:sp>
    </p:spTree>
    <p:extLst>
      <p:ext uri="{BB962C8B-B14F-4D97-AF65-F5344CB8AC3E}">
        <p14:creationId xmlns:p14="http://schemas.microsoft.com/office/powerpoint/2010/main" val="304045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533400" indent="-533400" algn="just">
              <a:lnSpc>
                <a:spcPct val="80000"/>
              </a:lnSpc>
              <a:buFont typeface="Wingdings" pitchFamily="2" charset="2"/>
              <a:buAutoNum type="arabicPeriod"/>
            </a:pPr>
            <a:r>
              <a:rPr lang="es-ES" dirty="0">
                <a:latin typeface="Verdana" pitchFamily="34" charset="0"/>
              </a:rPr>
              <a:t>Se puede evaluar en forma simultánea o sucesiva (lo que debe establecerse en las bases);</a:t>
            </a:r>
          </a:p>
          <a:p>
            <a:pPr marL="533400" indent="-533400" algn="just">
              <a:lnSpc>
                <a:spcPct val="80000"/>
              </a:lnSpc>
              <a:buFont typeface="Wingdings" pitchFamily="2" charset="2"/>
              <a:buAutoNum type="arabicPeriod"/>
            </a:pPr>
            <a:endParaRPr lang="es-ES" dirty="0">
              <a:latin typeface="Verdana" pitchFamily="34" charset="0"/>
            </a:endParaRPr>
          </a:p>
          <a:p>
            <a:pPr marL="533400" indent="-533400" algn="just">
              <a:lnSpc>
                <a:spcPct val="80000"/>
              </a:lnSpc>
              <a:buFont typeface="Wingdings" pitchFamily="2" charset="2"/>
              <a:buAutoNum type="arabicPeriod"/>
            </a:pPr>
            <a:r>
              <a:rPr lang="es-ES" dirty="0">
                <a:latin typeface="Verdana" pitchFamily="34" charset="0"/>
              </a:rPr>
              <a:t>En la evaluación sucesiva, las bases deberán indicar además:</a:t>
            </a:r>
          </a:p>
          <a:p>
            <a:pPr marL="533400" indent="-533400" algn="just">
              <a:lnSpc>
                <a:spcPct val="80000"/>
              </a:lnSpc>
              <a:buFont typeface="Wingdings" pitchFamily="2" charset="2"/>
              <a:buAutoNum type="arabicPeriod"/>
            </a:pPr>
            <a:endParaRPr lang="es-ES" dirty="0">
              <a:latin typeface="Verdana" pitchFamily="34" charset="0"/>
            </a:endParaRPr>
          </a:p>
          <a:p>
            <a:pPr marL="533400" indent="-533400" algn="just">
              <a:lnSpc>
                <a:spcPct val="80000"/>
              </a:lnSpc>
              <a:buFont typeface="Wingdings" pitchFamily="2" charset="2"/>
              <a:buAutoNum type="arabicPeriod"/>
            </a:pPr>
            <a:r>
              <a:rPr lang="es-ES" dirty="0">
                <a:latin typeface="Verdana" pitchFamily="34" charset="0"/>
              </a:rPr>
              <a:t>el orden de aplicación de cada  factor, y </a:t>
            </a:r>
          </a:p>
          <a:p>
            <a:pPr marL="533400" indent="-533400" algn="just">
              <a:lnSpc>
                <a:spcPct val="80000"/>
              </a:lnSpc>
              <a:buFont typeface="Wingdings" pitchFamily="2" charset="2"/>
              <a:buAutoNum type="arabicPeriod"/>
            </a:pPr>
            <a:endParaRPr lang="es-ES" dirty="0">
              <a:latin typeface="Verdana" pitchFamily="34" charset="0"/>
            </a:endParaRPr>
          </a:p>
          <a:p>
            <a:pPr marL="533400" indent="-533400" algn="just">
              <a:lnSpc>
                <a:spcPct val="80000"/>
              </a:lnSpc>
              <a:buFont typeface="Wingdings" pitchFamily="2" charset="2"/>
              <a:buAutoNum type="arabicPeriod"/>
            </a:pPr>
            <a:r>
              <a:rPr lang="es-ES" dirty="0">
                <a:latin typeface="Verdana" pitchFamily="34" charset="0"/>
              </a:rPr>
              <a:t>el puntaje mínimo de aprobación para pasar las etapas sucesivas, constituidas por cada factor del concurso;</a:t>
            </a:r>
          </a:p>
          <a:p>
            <a:pPr marL="533400" indent="-533400" algn="just">
              <a:lnSpc>
                <a:spcPct val="80000"/>
              </a:lnSpc>
              <a:buFont typeface="Wingdings" pitchFamily="2" charset="2"/>
              <a:buAutoNum type="arabicPeriod"/>
            </a:pPr>
            <a:endParaRPr lang="es-ES" dirty="0" smtClean="0">
              <a:latin typeface="Verdana" pitchFamily="34" charset="0"/>
            </a:endParaRPr>
          </a:p>
          <a:p>
            <a:pPr marL="533400" indent="-533400" algn="just">
              <a:lnSpc>
                <a:spcPct val="80000"/>
              </a:lnSpc>
              <a:buFont typeface="Wingdings" pitchFamily="2" charset="2"/>
              <a:buAutoNum type="arabicPeriod"/>
            </a:pPr>
            <a:r>
              <a:rPr lang="es-ES" dirty="0">
                <a:latin typeface="Verdana" pitchFamily="34" charset="0"/>
              </a:rPr>
              <a:t>Ningún factor de evaluación podrá tener, de la puntuación máxima total, una ponderación superior al 40% ni inferior a un 10% (y en el caso específico del concurso de promoción, cada factor se pondera al 25%).</a:t>
            </a:r>
          </a:p>
          <a:p>
            <a:pPr marL="533400" indent="-533400" algn="just">
              <a:lnSpc>
                <a:spcPct val="80000"/>
              </a:lnSpc>
              <a:buFont typeface="Wingdings" pitchFamily="2" charset="2"/>
              <a:buAutoNum type="arabicPeriod"/>
            </a:pPr>
            <a:endParaRPr lang="es-ES" dirty="0">
              <a:latin typeface="Verdana" pitchFamily="34" charset="0"/>
            </a:endParaRPr>
          </a:p>
          <a:p>
            <a:pPr marL="533400" indent="-533400" algn="just">
              <a:lnSpc>
                <a:spcPct val="80000"/>
              </a:lnSpc>
              <a:buFont typeface="Wingdings" pitchFamily="2" charset="2"/>
              <a:buAutoNum type="arabicPeriod"/>
            </a:pPr>
            <a:r>
              <a:rPr lang="es-ES" dirty="0">
                <a:latin typeface="Verdana" pitchFamily="34" charset="0"/>
              </a:rPr>
              <a:t>El resultado final será la sumatoria de los puntajes obtenidos, cualquiera sea la  forma de concurso adoptado.</a:t>
            </a:r>
          </a:p>
          <a:p>
            <a:pPr marL="533400" indent="-533400" algn="just">
              <a:lnSpc>
                <a:spcPct val="80000"/>
              </a:lnSpc>
              <a:buFont typeface="Wingdings" pitchFamily="2" charset="2"/>
              <a:buAutoNum type="arabicPeriod"/>
            </a:pPr>
            <a:endParaRPr lang="es-ES" sz="1600" dirty="0">
              <a:latin typeface="Arial" charset="0"/>
            </a:endParaRPr>
          </a:p>
          <a:p>
            <a:pPr marL="533400" indent="-533400" algn="just">
              <a:lnSpc>
                <a:spcPct val="80000"/>
              </a:lnSpc>
            </a:pPr>
            <a:endParaRPr lang="es-ES" sz="1600" dirty="0">
              <a:latin typeface="Arial" charset="0"/>
            </a:endParaRPr>
          </a:p>
          <a:p>
            <a:pPr marL="533400" indent="-533400" algn="just">
              <a:lnSpc>
                <a:spcPct val="80000"/>
              </a:lnSpc>
            </a:pPr>
            <a:endParaRPr lang="es-ES" sz="1600" dirty="0">
              <a:latin typeface="Arial" charset="0"/>
            </a:endParaRPr>
          </a:p>
        </p:txBody>
      </p:sp>
      <p:sp>
        <p:nvSpPr>
          <p:cNvPr id="13" name="Marcador de contenido 12"/>
          <p:cNvSpPr>
            <a:spLocks noGrp="1"/>
          </p:cNvSpPr>
          <p:nvPr>
            <p:ph sz="quarter" idx="12"/>
          </p:nvPr>
        </p:nvSpPr>
        <p:spPr/>
        <p:txBody>
          <a:bodyPr/>
          <a:lstStyle/>
          <a:p>
            <a:r>
              <a:rPr lang="es-ES" dirty="0" smtClean="0"/>
              <a:t>FORMA DE EVALUACIÓN</a:t>
            </a:r>
            <a:endParaRPr lang="es-ES" dirty="0"/>
          </a:p>
        </p:txBody>
      </p:sp>
    </p:spTree>
    <p:extLst>
      <p:ext uri="{BB962C8B-B14F-4D97-AF65-F5344CB8AC3E}">
        <p14:creationId xmlns:p14="http://schemas.microsoft.com/office/powerpoint/2010/main" val="304045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a:lnSpc>
                <a:spcPct val="80000"/>
              </a:lnSpc>
            </a:pPr>
            <a:r>
              <a:rPr lang="es-ES" dirty="0">
                <a:latin typeface="Verdana" pitchFamily="34" charset="0"/>
              </a:rPr>
              <a:t>Los Servicios pueden contratarlas para contar con asistencia técnica en:</a:t>
            </a:r>
          </a:p>
          <a:p>
            <a:pPr marL="533400" indent="-533400" algn="just">
              <a:lnSpc>
                <a:spcPct val="80000"/>
              </a:lnSpc>
              <a:buFont typeface="Wingdings" pitchFamily="2" charset="2"/>
              <a:buAutoNum type="arabicPeriod"/>
            </a:pPr>
            <a:endParaRPr lang="es-ES" dirty="0">
              <a:latin typeface="Verdana" pitchFamily="34" charset="0"/>
            </a:endParaRPr>
          </a:p>
          <a:p>
            <a:pPr marL="533400" indent="-533400" algn="just">
              <a:lnSpc>
                <a:spcPct val="80000"/>
              </a:lnSpc>
              <a:buFont typeface="Wingdings" pitchFamily="2" charset="2"/>
              <a:buAutoNum type="arabicPeriod"/>
            </a:pPr>
            <a:r>
              <a:rPr lang="es-ES" dirty="0">
                <a:latin typeface="Verdana" pitchFamily="34" charset="0"/>
              </a:rPr>
              <a:t>P</a:t>
            </a:r>
            <a:r>
              <a:rPr lang="es-ES" dirty="0" smtClean="0">
                <a:latin typeface="Verdana" pitchFamily="34" charset="0"/>
              </a:rPr>
              <a:t>reparación </a:t>
            </a:r>
            <a:r>
              <a:rPr lang="es-ES" dirty="0">
                <a:latin typeface="Verdana" pitchFamily="34" charset="0"/>
              </a:rPr>
              <a:t>y ejecución de los concursos, ó </a:t>
            </a:r>
            <a:endParaRPr lang="es-ES" dirty="0" smtClean="0">
              <a:latin typeface="Verdana" pitchFamily="34" charset="0"/>
            </a:endParaRPr>
          </a:p>
          <a:p>
            <a:pPr marL="533400" indent="-533400" algn="just">
              <a:lnSpc>
                <a:spcPct val="80000"/>
              </a:lnSpc>
              <a:buFont typeface="Wingdings" pitchFamily="2" charset="2"/>
              <a:buAutoNum type="arabicPeriod"/>
            </a:pPr>
            <a:endParaRPr lang="es-ES" dirty="0">
              <a:latin typeface="Verdana" pitchFamily="34" charset="0"/>
            </a:endParaRPr>
          </a:p>
          <a:p>
            <a:pPr marL="533400" indent="-533400" algn="just">
              <a:lnSpc>
                <a:spcPct val="80000"/>
              </a:lnSpc>
              <a:buFont typeface="Wingdings" pitchFamily="2" charset="2"/>
              <a:buAutoNum type="arabicPeriod"/>
            </a:pPr>
            <a:r>
              <a:rPr lang="es-ES" dirty="0">
                <a:latin typeface="Verdana" pitchFamily="34" charset="0"/>
              </a:rPr>
              <a:t>preparación y realización directa de éstos, pudiendo llegar hasta informar a la autoridad de los puntajes obtenidos por los postulantes. </a:t>
            </a:r>
          </a:p>
          <a:p>
            <a:pPr marL="533400" indent="-533400" algn="just">
              <a:lnSpc>
                <a:spcPct val="80000"/>
              </a:lnSpc>
              <a:buFont typeface="Wingdings" pitchFamily="2" charset="2"/>
              <a:buAutoNum type="arabicPeriod"/>
            </a:pPr>
            <a:endParaRPr lang="es-ES" dirty="0" smtClean="0">
              <a:latin typeface="Verdana" pitchFamily="34" charset="0"/>
            </a:endParaRPr>
          </a:p>
          <a:p>
            <a:pPr marL="533400" indent="-533400" algn="just">
              <a:lnSpc>
                <a:spcPct val="80000"/>
              </a:lnSpc>
              <a:buFont typeface="Wingdings" pitchFamily="2" charset="2"/>
              <a:buAutoNum type="arabicPeriod"/>
            </a:pPr>
            <a:endParaRPr lang="es-ES" dirty="0">
              <a:latin typeface="Verdana" pitchFamily="34" charset="0"/>
            </a:endParaRPr>
          </a:p>
          <a:p>
            <a:pPr algn="just">
              <a:lnSpc>
                <a:spcPct val="80000"/>
              </a:lnSpc>
            </a:pPr>
            <a:r>
              <a:rPr lang="es-ES" dirty="0">
                <a:latin typeface="Verdana" pitchFamily="34" charset="0"/>
              </a:rPr>
              <a:t>Cuando la asesoría incluya la elaboración de bases, deben ser informada por el comité de selección al Jefe de Servicio, previo a su sanción;</a:t>
            </a:r>
          </a:p>
          <a:p>
            <a:pPr marL="533400" indent="-533400" algn="just">
              <a:lnSpc>
                <a:spcPct val="80000"/>
              </a:lnSpc>
              <a:buFont typeface="Wingdings" pitchFamily="2" charset="2"/>
              <a:buAutoNum type="arabicPeriod"/>
            </a:pPr>
            <a:endParaRPr lang="es-ES" dirty="0">
              <a:latin typeface="Verdana" pitchFamily="34" charset="0"/>
            </a:endParaRPr>
          </a:p>
          <a:p>
            <a:pPr algn="just">
              <a:lnSpc>
                <a:spcPct val="80000"/>
              </a:lnSpc>
            </a:pPr>
            <a:r>
              <a:rPr lang="es-ES" dirty="0">
                <a:latin typeface="Verdana" pitchFamily="34" charset="0"/>
              </a:rPr>
              <a:t>Sólo podrá contratarse a entidades inscritas en el registro de la Dirección Nacional del Servicio Civil, que se encuentren en Convenio Marco en </a:t>
            </a:r>
            <a:r>
              <a:rPr lang="es-ES" dirty="0" smtClean="0">
                <a:latin typeface="Verdana" pitchFamily="34" charset="0"/>
                <a:hlinkClick r:id="rId2"/>
              </a:rPr>
              <a:t>www.mercadopublico.cl</a:t>
            </a:r>
            <a:r>
              <a:rPr lang="es-ES" dirty="0" smtClean="0">
                <a:latin typeface="Verdana" pitchFamily="34" charset="0"/>
              </a:rPr>
              <a:t> ó </a:t>
            </a:r>
            <a:r>
              <a:rPr lang="es-ES" dirty="0">
                <a:latin typeface="Verdana" pitchFamily="34" charset="0"/>
              </a:rPr>
              <a:t>previa licitación, </a:t>
            </a:r>
          </a:p>
          <a:p>
            <a:pPr marL="533400" indent="-533400" algn="just">
              <a:lnSpc>
                <a:spcPct val="80000"/>
              </a:lnSpc>
              <a:buFont typeface="Wingdings" pitchFamily="2" charset="2"/>
              <a:buAutoNum type="arabicPeriod"/>
            </a:pPr>
            <a:endParaRPr lang="es-ES" sz="1600" dirty="0">
              <a:latin typeface="Arial" charset="0"/>
            </a:endParaRPr>
          </a:p>
          <a:p>
            <a:pPr marL="533400" indent="-533400" algn="just">
              <a:lnSpc>
                <a:spcPct val="80000"/>
              </a:lnSpc>
            </a:pPr>
            <a:endParaRPr lang="es-ES" sz="1600" dirty="0">
              <a:latin typeface="Arial" charset="0"/>
            </a:endParaRPr>
          </a:p>
          <a:p>
            <a:pPr marL="533400" indent="-533400" algn="just">
              <a:lnSpc>
                <a:spcPct val="80000"/>
              </a:lnSpc>
            </a:pPr>
            <a:endParaRPr lang="es-ES" sz="1600" dirty="0">
              <a:latin typeface="Arial" charset="0"/>
            </a:endParaRPr>
          </a:p>
        </p:txBody>
      </p:sp>
      <p:sp>
        <p:nvSpPr>
          <p:cNvPr id="13" name="Marcador de contenido 12"/>
          <p:cNvSpPr>
            <a:spLocks noGrp="1"/>
          </p:cNvSpPr>
          <p:nvPr>
            <p:ph sz="quarter" idx="12"/>
          </p:nvPr>
        </p:nvSpPr>
        <p:spPr/>
        <p:txBody>
          <a:bodyPr/>
          <a:lstStyle/>
          <a:p>
            <a:r>
              <a:rPr lang="es-ES" dirty="0" smtClean="0"/>
              <a:t>ASESORÍAS EXTERNAS</a:t>
            </a:r>
            <a:endParaRPr lang="es-ES" dirty="0"/>
          </a:p>
        </p:txBody>
      </p:sp>
    </p:spTree>
    <p:extLst>
      <p:ext uri="{BB962C8B-B14F-4D97-AF65-F5344CB8AC3E}">
        <p14:creationId xmlns:p14="http://schemas.microsoft.com/office/powerpoint/2010/main" val="304045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1062</TotalTime>
  <Words>771</Words>
  <Application>Microsoft Office PowerPoint</Application>
  <PresentationFormat>Presentación en pantalla (4:3)</PresentationFormat>
  <Paragraphs>113</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Cuadrícula</vt:lpstr>
      <vt:lpstr>Antecedentes Generales de los Procesos Concursales  DS Nº 69/2004 (H)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Este material fue elaborado por la Subdirección de Desarrollo de las Personas  de la Dirección Nacional del Servicio Civil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Faúndez</dc:creator>
  <cp:lastModifiedBy>Cristóbal Valdivieso</cp:lastModifiedBy>
  <cp:revision>49</cp:revision>
  <dcterms:created xsi:type="dcterms:W3CDTF">2013-06-12T14:14:11Z</dcterms:created>
  <dcterms:modified xsi:type="dcterms:W3CDTF">2014-10-08T20:58:03Z</dcterms:modified>
</cp:coreProperties>
</file>