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12"/>
  </p:handoutMasterIdLst>
  <p:sldIdLst>
    <p:sldId id="256" r:id="rId2"/>
    <p:sldId id="260" r:id="rId3"/>
    <p:sldId id="262" r:id="rId4"/>
    <p:sldId id="263" r:id="rId5"/>
    <p:sldId id="264" r:id="rId6"/>
    <p:sldId id="265" r:id="rId7"/>
    <p:sldId id="266" r:id="rId8"/>
    <p:sldId id="267" r:id="rId9"/>
    <p:sldId id="268" r:id="rId10"/>
    <p:sldId id="261"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56" autoAdjust="0"/>
    <p:restoredTop sz="94660"/>
  </p:normalViewPr>
  <p:slideViewPr>
    <p:cSldViewPr>
      <p:cViewPr varScale="1">
        <p:scale>
          <a:sx n="75" d="100"/>
          <a:sy n="75" d="100"/>
        </p:scale>
        <p:origin x="-258" y="-96"/>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EF1E0-32A4-4293-99C5-84849AB4ED23}" type="datetimeFigureOut">
              <a:rPr lang="es-CL" smtClean="0"/>
              <a:t>22-10-2014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22-10-2014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dirty="0" smtClean="0"/>
              <a:t>2014</a:t>
            </a:r>
            <a:endParaRPr lang="es-CL" dirty="0"/>
          </a:p>
        </p:txBody>
      </p:sp>
      <p:sp>
        <p:nvSpPr>
          <p:cNvPr id="2" name="1 Título"/>
          <p:cNvSpPr>
            <a:spLocks noGrp="1"/>
          </p:cNvSpPr>
          <p:nvPr>
            <p:ph type="title"/>
          </p:nvPr>
        </p:nvSpPr>
        <p:spPr>
          <a:xfrm>
            <a:off x="10134" y="1916427"/>
            <a:ext cx="9142622" cy="1584581"/>
          </a:xfrm>
        </p:spPr>
        <p:txBody>
          <a:bodyPr/>
          <a:lstStyle/>
          <a:p>
            <a:r>
              <a:rPr lang="es-CL" dirty="0" smtClean="0"/>
              <a:t>Concursos de encasillamiento</a:t>
            </a:r>
            <a:endParaRPr lang="es-CL" dirty="0"/>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600" dirty="0">
                <a:solidFill>
                  <a:srgbClr val="FFCC00"/>
                </a:solidFill>
              </a:rPr>
              <a:t>Este material fue elaborado por la Subdirección de Desarrollo de las Personas de la Dirección Nacional del Servicio </a:t>
            </a:r>
            <a:r>
              <a:rPr lang="es-ES" sz="1600" dirty="0" smtClean="0">
                <a:solidFill>
                  <a:srgbClr val="FFCC00"/>
                </a:solidFill>
              </a:rPr>
              <a:t>Civil</a:t>
            </a:r>
            <a:br>
              <a:rPr lang="es-ES" sz="1600" dirty="0" smtClean="0">
                <a:solidFill>
                  <a:srgbClr val="FFCC00"/>
                </a:solidFill>
              </a:rPr>
            </a:br>
            <a:r>
              <a:rPr lang="es-ES" sz="800" dirty="0">
                <a:solidFill>
                  <a:srgbClr val="FFCC00"/>
                </a:solidFill>
              </a:rPr>
              <a:t> </a:t>
            </a:r>
            <a:r>
              <a:rPr lang="es-CL" dirty="0" smtClean="0"/>
              <a:t/>
            </a:r>
            <a:br>
              <a:rPr lang="es-CL" dirty="0" smtClean="0"/>
            </a:br>
            <a:r>
              <a:rPr lang="es-CL" dirty="0" smtClean="0"/>
              <a:t>Muchas Gracias</a:t>
            </a:r>
            <a:endParaRPr lang="es-CL" dirty="0"/>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lnSpc>
                <a:spcPct val="150000"/>
              </a:lnSpc>
            </a:pPr>
            <a:r>
              <a:rPr lang="es-ES" dirty="0" smtClean="0"/>
              <a:t>Procesos </a:t>
            </a:r>
            <a:r>
              <a:rPr lang="es-ES" dirty="0"/>
              <a:t>a que dé lugar la fijación o modificación de plantas de personal de:</a:t>
            </a:r>
          </a:p>
          <a:p>
            <a:pPr algn="just">
              <a:lnSpc>
                <a:spcPct val="150000"/>
              </a:lnSpc>
            </a:pPr>
            <a:endParaRPr lang="es-ES" dirty="0"/>
          </a:p>
          <a:p>
            <a:pPr marL="834390" lvl="1" indent="-285750" algn="just">
              <a:lnSpc>
                <a:spcPct val="200000"/>
              </a:lnSpc>
              <a:buFont typeface="Arial" pitchFamily="34" charset="0"/>
              <a:buChar char="•"/>
            </a:pPr>
            <a:r>
              <a:rPr lang="es-ES" sz="1500" dirty="0" smtClean="0">
                <a:solidFill>
                  <a:schemeClr val="tx1"/>
                </a:solidFill>
                <a:latin typeface="Verdana" pitchFamily="34" charset="0"/>
              </a:rPr>
              <a:t>Directivos </a:t>
            </a:r>
            <a:r>
              <a:rPr lang="es-ES" sz="1500" dirty="0">
                <a:solidFill>
                  <a:schemeClr val="tx1"/>
                </a:solidFill>
                <a:latin typeface="Verdana" pitchFamily="34" charset="0"/>
              </a:rPr>
              <a:t>de </a:t>
            </a:r>
            <a:r>
              <a:rPr lang="es-ES" sz="1500" dirty="0" smtClean="0">
                <a:solidFill>
                  <a:schemeClr val="tx1"/>
                </a:solidFill>
                <a:latin typeface="Verdana" pitchFamily="34" charset="0"/>
              </a:rPr>
              <a:t>carrera </a:t>
            </a:r>
            <a:endParaRPr lang="es-ES" sz="1500" dirty="0">
              <a:solidFill>
                <a:schemeClr val="tx1"/>
              </a:solidFill>
              <a:latin typeface="Verdana" pitchFamily="34" charset="0"/>
            </a:endParaRPr>
          </a:p>
          <a:p>
            <a:pPr marL="834390" lvl="1" indent="-285750" algn="just">
              <a:lnSpc>
                <a:spcPct val="200000"/>
              </a:lnSpc>
              <a:buFont typeface="Arial" pitchFamily="34" charset="0"/>
              <a:buChar char="•"/>
            </a:pPr>
            <a:r>
              <a:rPr lang="es-ES" sz="1500" dirty="0">
                <a:solidFill>
                  <a:schemeClr val="tx1"/>
                </a:solidFill>
                <a:latin typeface="Verdana" pitchFamily="34" charset="0"/>
              </a:rPr>
              <a:t>P</a:t>
            </a:r>
            <a:r>
              <a:rPr lang="es-ES" sz="1500" dirty="0" smtClean="0">
                <a:solidFill>
                  <a:schemeClr val="tx1"/>
                </a:solidFill>
                <a:latin typeface="Verdana" pitchFamily="34" charset="0"/>
              </a:rPr>
              <a:t>rofesionales </a:t>
            </a:r>
            <a:endParaRPr lang="es-ES" sz="1500" dirty="0">
              <a:solidFill>
                <a:schemeClr val="tx1"/>
              </a:solidFill>
              <a:latin typeface="Verdana" pitchFamily="34" charset="0"/>
            </a:endParaRPr>
          </a:p>
          <a:p>
            <a:pPr marL="834390" lvl="1" indent="-285750" algn="just">
              <a:lnSpc>
                <a:spcPct val="200000"/>
              </a:lnSpc>
              <a:buFont typeface="Arial" pitchFamily="34" charset="0"/>
              <a:buChar char="•"/>
            </a:pPr>
            <a:r>
              <a:rPr lang="es-ES" sz="1500" dirty="0" smtClean="0">
                <a:solidFill>
                  <a:schemeClr val="tx1"/>
                </a:solidFill>
                <a:latin typeface="Verdana" pitchFamily="34" charset="0"/>
              </a:rPr>
              <a:t>Fiscalizadores </a:t>
            </a:r>
            <a:endParaRPr lang="es-ES" sz="1500" dirty="0">
              <a:solidFill>
                <a:schemeClr val="tx1"/>
              </a:solidFill>
              <a:latin typeface="Verdana" pitchFamily="34" charset="0"/>
            </a:endParaRPr>
          </a:p>
          <a:p>
            <a:pPr marL="834390" lvl="1" indent="-285750" algn="just">
              <a:lnSpc>
                <a:spcPct val="200000"/>
              </a:lnSpc>
              <a:buFont typeface="Arial" pitchFamily="34" charset="0"/>
              <a:buChar char="•"/>
            </a:pPr>
            <a:r>
              <a:rPr lang="es-ES" sz="1500" dirty="0">
                <a:solidFill>
                  <a:schemeClr val="tx1"/>
                </a:solidFill>
                <a:latin typeface="Verdana" pitchFamily="34" charset="0"/>
              </a:rPr>
              <a:t>Técnicos,  </a:t>
            </a:r>
          </a:p>
          <a:p>
            <a:pPr marL="834390" lvl="1" indent="-285750" algn="just">
              <a:lnSpc>
                <a:spcPct val="200000"/>
              </a:lnSpc>
              <a:buFont typeface="Arial" pitchFamily="34" charset="0"/>
              <a:buChar char="•"/>
            </a:pPr>
            <a:r>
              <a:rPr lang="es-ES" sz="1500" dirty="0" smtClean="0">
                <a:solidFill>
                  <a:schemeClr val="tx1"/>
                </a:solidFill>
                <a:latin typeface="Verdana" pitchFamily="34" charset="0"/>
              </a:rPr>
              <a:t>Plantas </a:t>
            </a:r>
            <a:r>
              <a:rPr lang="es-ES" sz="1500" dirty="0">
                <a:solidFill>
                  <a:schemeClr val="tx1"/>
                </a:solidFill>
                <a:latin typeface="Verdana" pitchFamily="34" charset="0"/>
              </a:rPr>
              <a:t>equivalentes a las anteriores. </a:t>
            </a:r>
          </a:p>
        </p:txBody>
      </p:sp>
      <p:sp>
        <p:nvSpPr>
          <p:cNvPr id="13" name="Marcador de contenido 12"/>
          <p:cNvSpPr>
            <a:spLocks noGrp="1"/>
          </p:cNvSpPr>
          <p:nvPr>
            <p:ph sz="quarter" idx="12"/>
          </p:nvPr>
        </p:nvSpPr>
        <p:spPr/>
        <p:txBody>
          <a:bodyPr/>
          <a:lstStyle/>
          <a:p>
            <a:r>
              <a:rPr lang="es-ES" dirty="0" smtClean="0"/>
              <a:t>CONCURSO PARA ENCASILLAMIENTO</a:t>
            </a:r>
            <a:endParaRPr lang="es-ES" dirty="0"/>
          </a:p>
        </p:txBody>
      </p:sp>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150000"/>
              </a:lnSpc>
            </a:pPr>
            <a:r>
              <a:rPr lang="es-ES" dirty="0"/>
              <a:t>1° Funcionarios se encasillan en cargos de igual grado al que detentaban a la fecha del encasillamiento, si no existieran, se encasillan en el último grado que se consulte en la nueva planta.</a:t>
            </a:r>
          </a:p>
          <a:p>
            <a:pPr algn="just">
              <a:lnSpc>
                <a:spcPct val="150000"/>
              </a:lnSpc>
            </a:pPr>
            <a:r>
              <a:rPr lang="es-ES" dirty="0"/>
              <a:t>	</a:t>
            </a:r>
          </a:p>
          <a:p>
            <a:pPr algn="just">
              <a:lnSpc>
                <a:spcPct val="150000"/>
              </a:lnSpc>
            </a:pPr>
            <a:r>
              <a:rPr lang="es-ES" dirty="0"/>
              <a:t>	Se mantiene el orden del escalafón de mérito. </a:t>
            </a:r>
          </a:p>
          <a:p>
            <a:pPr algn="just">
              <a:lnSpc>
                <a:spcPct val="150000"/>
              </a:lnSpc>
            </a:pPr>
            <a:endParaRPr lang="es-ES" dirty="0"/>
          </a:p>
          <a:p>
            <a:pPr algn="just">
              <a:lnSpc>
                <a:spcPct val="150000"/>
              </a:lnSpc>
            </a:pPr>
            <a:r>
              <a:rPr lang="es-ES" dirty="0"/>
              <a:t> 2° Los cargos que queden vacantes se proveerán mediante un concurso interno.</a:t>
            </a:r>
          </a:p>
          <a:p>
            <a:endParaRPr lang="es-ES" dirty="0"/>
          </a:p>
        </p:txBody>
      </p:sp>
      <p:sp>
        <p:nvSpPr>
          <p:cNvPr id="3" name="2 Marcador de contenido"/>
          <p:cNvSpPr>
            <a:spLocks noGrp="1"/>
          </p:cNvSpPr>
          <p:nvPr>
            <p:ph sz="quarter" idx="12"/>
          </p:nvPr>
        </p:nvSpPr>
        <p:spPr/>
        <p:txBody>
          <a:bodyPr/>
          <a:lstStyle/>
          <a:p>
            <a:r>
              <a:rPr lang="es-ES" dirty="0" smtClean="0"/>
              <a:t>ETAPAS DEL PROCESO</a:t>
            </a:r>
            <a:endParaRPr lang="es-ES" dirty="0"/>
          </a:p>
        </p:txBody>
      </p:sp>
    </p:spTree>
    <p:extLst>
      <p:ext uri="{BB962C8B-B14F-4D97-AF65-F5344CB8AC3E}">
        <p14:creationId xmlns:p14="http://schemas.microsoft.com/office/powerpoint/2010/main" val="359664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gn="just">
              <a:lnSpc>
                <a:spcPct val="150000"/>
              </a:lnSpc>
              <a:buFont typeface="Arial" pitchFamily="34" charset="0"/>
              <a:buChar char="•"/>
            </a:pPr>
            <a:r>
              <a:rPr lang="es-ES" dirty="0"/>
              <a:t>Ser funcionario de planta o contrata, durante los 5 años anteriores al encasillamiento; </a:t>
            </a:r>
          </a:p>
          <a:p>
            <a:pPr algn="just">
              <a:lnSpc>
                <a:spcPct val="150000"/>
              </a:lnSpc>
            </a:pPr>
            <a:endParaRPr lang="es-ES" dirty="0"/>
          </a:p>
          <a:p>
            <a:pPr marL="285750" indent="-285750" algn="just">
              <a:lnSpc>
                <a:spcPct val="150000"/>
              </a:lnSpc>
              <a:buFont typeface="Arial" pitchFamily="34" charset="0"/>
              <a:buChar char="•"/>
            </a:pPr>
            <a:r>
              <a:rPr lang="es-ES" dirty="0"/>
              <a:t>Estar calificado en lista Nº 1 o Nº 2;    y</a:t>
            </a:r>
          </a:p>
          <a:p>
            <a:pPr algn="just">
              <a:lnSpc>
                <a:spcPct val="150000"/>
              </a:lnSpc>
            </a:pPr>
            <a:endParaRPr lang="es-ES" dirty="0"/>
          </a:p>
          <a:p>
            <a:pPr marL="285750" indent="-285750" algn="just">
              <a:lnSpc>
                <a:spcPct val="150000"/>
              </a:lnSpc>
              <a:buFont typeface="Arial" pitchFamily="34" charset="0"/>
              <a:buChar char="•"/>
            </a:pPr>
            <a:r>
              <a:rPr lang="es-ES" dirty="0"/>
              <a:t>No estar sujetos a las siguientes inhabilidades: </a:t>
            </a:r>
          </a:p>
          <a:p>
            <a:pPr marL="834390" lvl="1" indent="-285750" algn="just">
              <a:lnSpc>
                <a:spcPct val="150000"/>
              </a:lnSpc>
              <a:buFont typeface="Arial" pitchFamily="34" charset="0"/>
              <a:buChar char="•"/>
            </a:pPr>
            <a:r>
              <a:rPr lang="es-ES" sz="1500" dirty="0">
                <a:solidFill>
                  <a:schemeClr val="tx1"/>
                </a:solidFill>
                <a:latin typeface="Verdana" pitchFamily="34" charset="0"/>
              </a:rPr>
              <a:t>No haber sido calificados</a:t>
            </a:r>
          </a:p>
          <a:p>
            <a:pPr marL="834390" lvl="1" indent="-285750" algn="just">
              <a:lnSpc>
                <a:spcPct val="150000"/>
              </a:lnSpc>
              <a:buFont typeface="Arial" pitchFamily="34" charset="0"/>
              <a:buChar char="•"/>
            </a:pPr>
            <a:r>
              <a:rPr lang="es-ES" sz="1500" dirty="0">
                <a:solidFill>
                  <a:schemeClr val="tx1"/>
                </a:solidFill>
                <a:latin typeface="Verdana" pitchFamily="34" charset="0"/>
              </a:rPr>
              <a:t>Haber sido objeto de la medida disciplinaria de censura, más de una vez, en los doce meses anteriores de producida la vacante.</a:t>
            </a:r>
          </a:p>
          <a:p>
            <a:pPr marL="834390" lvl="1" indent="-285750" algn="just">
              <a:lnSpc>
                <a:spcPct val="150000"/>
              </a:lnSpc>
              <a:buFont typeface="Arial" pitchFamily="34" charset="0"/>
              <a:buChar char="•"/>
            </a:pPr>
            <a:r>
              <a:rPr lang="es-ES" sz="1500" dirty="0">
                <a:solidFill>
                  <a:schemeClr val="tx1"/>
                </a:solidFill>
                <a:latin typeface="Verdana" pitchFamily="34" charset="0"/>
              </a:rPr>
              <a:t>Haber sido sancionados con la medida disciplinaria de multa en los doce meses anteriores de producida la vacante.</a:t>
            </a:r>
          </a:p>
          <a:p>
            <a:endParaRPr lang="es-ES" dirty="0"/>
          </a:p>
        </p:txBody>
      </p:sp>
      <p:sp>
        <p:nvSpPr>
          <p:cNvPr id="3" name="2 Marcador de contenido"/>
          <p:cNvSpPr>
            <a:spLocks noGrp="1"/>
          </p:cNvSpPr>
          <p:nvPr>
            <p:ph sz="quarter" idx="12"/>
          </p:nvPr>
        </p:nvSpPr>
        <p:spPr/>
        <p:txBody>
          <a:bodyPr/>
          <a:lstStyle/>
          <a:p>
            <a:r>
              <a:rPr lang="es-ES" dirty="0" smtClean="0"/>
              <a:t>REQUISITOS DE POSTULACIÓN</a:t>
            </a:r>
            <a:endParaRPr lang="es-ES" dirty="0"/>
          </a:p>
        </p:txBody>
      </p:sp>
    </p:spTree>
    <p:extLst>
      <p:ext uri="{BB962C8B-B14F-4D97-AF65-F5344CB8AC3E}">
        <p14:creationId xmlns:p14="http://schemas.microsoft.com/office/powerpoint/2010/main" val="204974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00000"/>
              </a:lnSpc>
            </a:pPr>
            <a:r>
              <a:rPr lang="es-ES" dirty="0"/>
              <a:t>Cinco jerarquías máximas de la Institución y el Jefe o encargado de RRHH, con derecho a voz y voto.</a:t>
            </a:r>
          </a:p>
          <a:p>
            <a:pPr algn="just">
              <a:lnSpc>
                <a:spcPct val="200000"/>
              </a:lnSpc>
            </a:pPr>
            <a:endParaRPr lang="es-ES" dirty="0"/>
          </a:p>
          <a:p>
            <a:pPr algn="just">
              <a:lnSpc>
                <a:spcPct val="200000"/>
              </a:lnSpc>
            </a:pPr>
            <a:r>
              <a:rPr lang="es-ES" dirty="0"/>
              <a:t>En plantas regionales son: los 3 funcionarios de mayor nivel jerárquico regional y el jefe o encargado designado como responsable de RRHH.</a:t>
            </a:r>
          </a:p>
          <a:p>
            <a:endParaRPr lang="es-ES" dirty="0"/>
          </a:p>
        </p:txBody>
      </p:sp>
      <p:sp>
        <p:nvSpPr>
          <p:cNvPr id="3" name="2 Marcador de contenido"/>
          <p:cNvSpPr>
            <a:spLocks noGrp="1"/>
          </p:cNvSpPr>
          <p:nvPr>
            <p:ph sz="quarter" idx="12"/>
          </p:nvPr>
        </p:nvSpPr>
        <p:spPr/>
        <p:txBody>
          <a:bodyPr/>
          <a:lstStyle/>
          <a:p>
            <a:r>
              <a:rPr lang="es-ES" dirty="0" smtClean="0"/>
              <a:t>CONSTITUCIÓN COMITÉ DE SELECCIÓN</a:t>
            </a:r>
            <a:endParaRPr lang="es-ES" dirty="0"/>
          </a:p>
        </p:txBody>
      </p:sp>
    </p:spTree>
    <p:extLst>
      <p:ext uri="{BB962C8B-B14F-4D97-AF65-F5344CB8AC3E}">
        <p14:creationId xmlns:p14="http://schemas.microsoft.com/office/powerpoint/2010/main" val="330429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gn="just">
              <a:lnSpc>
                <a:spcPct val="150000"/>
              </a:lnSpc>
            </a:pPr>
            <a:r>
              <a:rPr lang="es-ES" b="1" dirty="0"/>
              <a:t>Mínimos:</a:t>
            </a:r>
          </a:p>
          <a:p>
            <a:pPr marL="834390" lvl="1" indent="-285750" algn="just">
              <a:lnSpc>
                <a:spcPct val="150000"/>
              </a:lnSpc>
              <a:buFont typeface="Arial" pitchFamily="34" charset="0"/>
              <a:buChar char="•"/>
            </a:pPr>
            <a:r>
              <a:rPr lang="es-ES" sz="1500" dirty="0">
                <a:solidFill>
                  <a:schemeClr val="tx1"/>
                </a:solidFill>
                <a:latin typeface="Verdana" pitchFamily="34" charset="0"/>
              </a:rPr>
              <a:t>Estudios y cursos de formación educacional y de capacitación.</a:t>
            </a:r>
          </a:p>
          <a:p>
            <a:pPr marL="834390" lvl="1" indent="-285750" algn="just">
              <a:lnSpc>
                <a:spcPct val="150000"/>
              </a:lnSpc>
              <a:buFont typeface="Arial" pitchFamily="34" charset="0"/>
              <a:buChar char="•"/>
            </a:pPr>
            <a:r>
              <a:rPr lang="es-ES" sz="1500" dirty="0">
                <a:solidFill>
                  <a:schemeClr val="tx1"/>
                </a:solidFill>
                <a:latin typeface="Verdana" pitchFamily="34" charset="0"/>
              </a:rPr>
              <a:t>Experiencia laboral.</a:t>
            </a:r>
          </a:p>
          <a:p>
            <a:pPr marL="834390" lvl="1" indent="-285750" algn="just">
              <a:lnSpc>
                <a:spcPct val="150000"/>
              </a:lnSpc>
              <a:buFont typeface="Arial" pitchFamily="34" charset="0"/>
              <a:buChar char="•"/>
            </a:pPr>
            <a:r>
              <a:rPr lang="es-ES" sz="1500" dirty="0">
                <a:solidFill>
                  <a:schemeClr val="tx1"/>
                </a:solidFill>
                <a:latin typeface="Verdana" pitchFamily="34" charset="0"/>
              </a:rPr>
              <a:t>Aptitudes específicas para el desempeño de la función.</a:t>
            </a:r>
          </a:p>
          <a:p>
            <a:pPr algn="just">
              <a:lnSpc>
                <a:spcPct val="150000"/>
              </a:lnSpc>
            </a:pPr>
            <a:endParaRPr lang="es-ES" dirty="0"/>
          </a:p>
          <a:p>
            <a:pPr algn="just">
              <a:lnSpc>
                <a:spcPct val="150000"/>
              </a:lnSpc>
            </a:pPr>
            <a:r>
              <a:rPr lang="es-ES" b="1" dirty="0"/>
              <a:t>Adicionales:</a:t>
            </a:r>
          </a:p>
          <a:p>
            <a:pPr marL="834390" lvl="1" indent="-285750" algn="just">
              <a:lnSpc>
                <a:spcPct val="150000"/>
              </a:lnSpc>
              <a:buFont typeface="Arial" pitchFamily="34" charset="0"/>
              <a:buChar char="•"/>
            </a:pPr>
            <a:r>
              <a:rPr lang="es-ES" sz="1500" dirty="0">
                <a:solidFill>
                  <a:schemeClr val="tx1"/>
                </a:solidFill>
                <a:latin typeface="Verdana" pitchFamily="34" charset="0"/>
              </a:rPr>
              <a:t>Determinados por cada institución. </a:t>
            </a:r>
          </a:p>
          <a:p>
            <a:pPr marL="834390" lvl="1" indent="-285750" algn="just">
              <a:lnSpc>
                <a:spcPct val="150000"/>
              </a:lnSpc>
              <a:buFont typeface="Arial" pitchFamily="34" charset="0"/>
              <a:buChar char="•"/>
            </a:pPr>
            <a:r>
              <a:rPr lang="es-ES" sz="1500" dirty="0">
                <a:solidFill>
                  <a:schemeClr val="tx1"/>
                </a:solidFill>
                <a:latin typeface="Verdana" pitchFamily="34" charset="0"/>
              </a:rPr>
              <a:t>Vinculados a la función y al perfil del cargo.</a:t>
            </a:r>
          </a:p>
          <a:p>
            <a:pPr algn="just">
              <a:lnSpc>
                <a:spcPct val="150000"/>
              </a:lnSpc>
            </a:pPr>
            <a:endParaRPr lang="es-ES" dirty="0"/>
          </a:p>
          <a:p>
            <a:pPr algn="just">
              <a:lnSpc>
                <a:spcPct val="150000"/>
              </a:lnSpc>
            </a:pPr>
            <a:r>
              <a:rPr lang="es-ES" b="1" dirty="0"/>
              <a:t>Ponderación:</a:t>
            </a:r>
          </a:p>
          <a:p>
            <a:pPr marL="834390" lvl="1" indent="-285750" algn="just">
              <a:lnSpc>
                <a:spcPct val="150000"/>
              </a:lnSpc>
              <a:buFont typeface="Arial" pitchFamily="34" charset="0"/>
              <a:buChar char="•"/>
            </a:pPr>
            <a:r>
              <a:rPr lang="es-ES" sz="1500" dirty="0">
                <a:solidFill>
                  <a:schemeClr val="tx1"/>
                </a:solidFill>
                <a:latin typeface="Verdana" pitchFamily="34" charset="0"/>
              </a:rPr>
              <a:t>Entre 10% y 40% con respecto al puntaje total.</a:t>
            </a:r>
          </a:p>
          <a:p>
            <a:endParaRPr lang="es-ES" dirty="0"/>
          </a:p>
        </p:txBody>
      </p:sp>
      <p:sp>
        <p:nvSpPr>
          <p:cNvPr id="3" name="2 Marcador de contenido"/>
          <p:cNvSpPr>
            <a:spLocks noGrp="1"/>
          </p:cNvSpPr>
          <p:nvPr>
            <p:ph sz="quarter" idx="12"/>
          </p:nvPr>
        </p:nvSpPr>
        <p:spPr/>
        <p:txBody>
          <a:bodyPr/>
          <a:lstStyle/>
          <a:p>
            <a:r>
              <a:rPr lang="es-ES" dirty="0" smtClean="0"/>
              <a:t>FACTORES DE EVALUACIÓN</a:t>
            </a:r>
            <a:endParaRPr lang="es-ES" dirty="0"/>
          </a:p>
        </p:txBody>
      </p:sp>
    </p:spTree>
    <p:extLst>
      <p:ext uri="{BB962C8B-B14F-4D97-AF65-F5344CB8AC3E}">
        <p14:creationId xmlns:p14="http://schemas.microsoft.com/office/powerpoint/2010/main" val="15155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342900" indent="-342900" algn="just">
              <a:lnSpc>
                <a:spcPct val="150000"/>
              </a:lnSpc>
              <a:buFont typeface="+mj-lt"/>
              <a:buAutoNum type="arabicPeriod"/>
            </a:pPr>
            <a:r>
              <a:rPr lang="es-ES" dirty="0"/>
              <a:t>Mediante resolución del Jefe de Servicio, la que deberá ser difundida dentro de los tres siguientes días a su expedición.</a:t>
            </a:r>
          </a:p>
          <a:p>
            <a:pPr marL="342900" indent="-342900" algn="just">
              <a:lnSpc>
                <a:spcPct val="150000"/>
              </a:lnSpc>
              <a:buFont typeface="+mj-lt"/>
              <a:buAutoNum type="arabicPeriod"/>
            </a:pPr>
            <a:endParaRPr lang="es-ES" dirty="0"/>
          </a:p>
          <a:p>
            <a:pPr marL="342900" indent="-342900" algn="just">
              <a:lnSpc>
                <a:spcPct val="150000"/>
              </a:lnSpc>
              <a:buFont typeface="+mj-lt"/>
              <a:buAutoNum type="arabicPeriod"/>
            </a:pPr>
            <a:r>
              <a:rPr lang="es-ES" dirty="0"/>
              <a:t>Medidas necesarias para amplia difusión: circulares, oficios u otros y a  través e-mail.</a:t>
            </a:r>
          </a:p>
          <a:p>
            <a:pPr marL="342900" indent="-342900" algn="just">
              <a:lnSpc>
                <a:spcPct val="150000"/>
              </a:lnSpc>
              <a:buFont typeface="+mj-lt"/>
              <a:buAutoNum type="arabicPeriod"/>
            </a:pPr>
            <a:endParaRPr lang="es-ES" dirty="0"/>
          </a:p>
          <a:p>
            <a:pPr marL="342900" indent="-342900" algn="just">
              <a:lnSpc>
                <a:spcPct val="150000"/>
              </a:lnSpc>
              <a:buFont typeface="+mj-lt"/>
              <a:buAutoNum type="arabicPeriod"/>
            </a:pPr>
            <a:r>
              <a:rPr lang="es-ES" dirty="0"/>
              <a:t>Lugar visible en las dependencias del Servicio, en la página web y en su red de intranet.</a:t>
            </a:r>
          </a:p>
          <a:p>
            <a:endParaRPr lang="es-ES" dirty="0"/>
          </a:p>
        </p:txBody>
      </p:sp>
      <p:sp>
        <p:nvSpPr>
          <p:cNvPr id="3" name="2 Marcador de contenido"/>
          <p:cNvSpPr>
            <a:spLocks noGrp="1"/>
          </p:cNvSpPr>
          <p:nvPr>
            <p:ph sz="quarter" idx="12"/>
          </p:nvPr>
        </p:nvSpPr>
        <p:spPr/>
        <p:txBody>
          <a:bodyPr/>
          <a:lstStyle/>
          <a:p>
            <a:r>
              <a:rPr lang="es-ES" dirty="0" smtClean="0"/>
              <a:t>LLAMADO A CONCURSO</a:t>
            </a:r>
            <a:endParaRPr lang="es-ES" dirty="0"/>
          </a:p>
        </p:txBody>
      </p:sp>
    </p:spTree>
    <p:extLst>
      <p:ext uri="{BB962C8B-B14F-4D97-AF65-F5344CB8AC3E}">
        <p14:creationId xmlns:p14="http://schemas.microsoft.com/office/powerpoint/2010/main" val="151484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00000"/>
              </a:lnSpc>
            </a:pPr>
            <a:r>
              <a:rPr lang="es-ES" dirty="0" smtClean="0">
                <a:latin typeface="Verdana" pitchFamily="34" charset="0"/>
              </a:rPr>
              <a:t>Funcionarios </a:t>
            </a:r>
            <a:r>
              <a:rPr lang="es-ES" dirty="0">
                <a:latin typeface="Verdana" pitchFamily="34" charset="0"/>
              </a:rPr>
              <a:t>postularán a uno o más cargos, en un sólo acto, señalando la función, la localidad de ubicación, y la prioridad, si han postulado a más de un cargo.</a:t>
            </a:r>
          </a:p>
          <a:p>
            <a:endParaRPr lang="es-ES" dirty="0"/>
          </a:p>
        </p:txBody>
      </p:sp>
      <p:sp>
        <p:nvSpPr>
          <p:cNvPr id="3" name="2 Marcador de contenido"/>
          <p:cNvSpPr>
            <a:spLocks noGrp="1"/>
          </p:cNvSpPr>
          <p:nvPr>
            <p:ph sz="quarter" idx="12"/>
          </p:nvPr>
        </p:nvSpPr>
        <p:spPr/>
        <p:txBody>
          <a:bodyPr/>
          <a:lstStyle/>
          <a:p>
            <a:r>
              <a:rPr lang="es-ES" dirty="0" smtClean="0"/>
              <a:t>POSTULACIÓN</a:t>
            </a:r>
            <a:endParaRPr lang="es-ES" dirty="0"/>
          </a:p>
        </p:txBody>
      </p:sp>
    </p:spTree>
    <p:extLst>
      <p:ext uri="{BB962C8B-B14F-4D97-AF65-F5344CB8AC3E}">
        <p14:creationId xmlns:p14="http://schemas.microsoft.com/office/powerpoint/2010/main" val="293293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09600" indent="-609600" algn="just">
              <a:lnSpc>
                <a:spcPct val="150000"/>
              </a:lnSpc>
              <a:buFont typeface="Arial" pitchFamily="34" charset="0"/>
              <a:buChar char="•"/>
            </a:pPr>
            <a:r>
              <a:rPr lang="es-MX" dirty="0">
                <a:latin typeface="Verdana" pitchFamily="34" charset="0"/>
              </a:rPr>
              <a:t>Nómina ordenada en forma decreciente según puntaje obtenido, respecto de los cargos concursados.</a:t>
            </a:r>
          </a:p>
          <a:p>
            <a:pPr marL="609600" indent="-609600" algn="just">
              <a:lnSpc>
                <a:spcPct val="150000"/>
              </a:lnSpc>
            </a:pPr>
            <a:endParaRPr lang="es-MX" dirty="0">
              <a:latin typeface="Verdana" pitchFamily="34" charset="0"/>
            </a:endParaRPr>
          </a:p>
          <a:p>
            <a:pPr marL="609600" indent="-609600" algn="just">
              <a:lnSpc>
                <a:spcPct val="150000"/>
              </a:lnSpc>
              <a:buFont typeface="Arial" pitchFamily="34" charset="0"/>
              <a:buChar char="•"/>
            </a:pPr>
            <a:r>
              <a:rPr lang="es-ES" u="sng" dirty="0">
                <a:latin typeface="Verdana" pitchFamily="34" charset="0"/>
              </a:rPr>
              <a:t>Provisión de cargos :</a:t>
            </a:r>
          </a:p>
          <a:p>
            <a:pPr marL="609600" indent="-609600" algn="just">
              <a:lnSpc>
                <a:spcPct val="150000"/>
              </a:lnSpc>
            </a:pPr>
            <a:endParaRPr lang="es-ES" dirty="0">
              <a:latin typeface="Verdana" pitchFamily="34" charset="0"/>
            </a:endParaRPr>
          </a:p>
          <a:p>
            <a:pPr marL="1706880" lvl="3" indent="-609600" algn="just">
              <a:lnSpc>
                <a:spcPct val="150000"/>
              </a:lnSpc>
              <a:buFont typeface="Wingdings" pitchFamily="2" charset="2"/>
              <a:buAutoNum type="arabicPeriod"/>
            </a:pPr>
            <a:r>
              <a:rPr lang="es-ES" sz="1500" spc="150" dirty="0">
                <a:solidFill>
                  <a:schemeClr val="tx1">
                    <a:lumMod val="75000"/>
                    <a:lumOff val="25000"/>
                  </a:schemeClr>
                </a:solidFill>
                <a:latin typeface="Verdana" pitchFamily="34" charset="0"/>
                <a:cs typeface="Verdana"/>
              </a:rPr>
              <a:t>Personal de planta con los mejores puntajes, en orden decreciente hasta completar con todos los postulantes idóneos. </a:t>
            </a:r>
          </a:p>
          <a:p>
            <a:pPr marL="1706880" lvl="3" indent="-609600" algn="just">
              <a:lnSpc>
                <a:spcPct val="150000"/>
              </a:lnSpc>
              <a:buFont typeface="Wingdings" pitchFamily="2" charset="2"/>
              <a:buAutoNum type="arabicPeriod"/>
            </a:pPr>
            <a:endParaRPr lang="es-ES" sz="1500" spc="150" dirty="0">
              <a:solidFill>
                <a:schemeClr val="tx1">
                  <a:lumMod val="75000"/>
                  <a:lumOff val="25000"/>
                </a:schemeClr>
              </a:solidFill>
              <a:latin typeface="Verdana" pitchFamily="34" charset="0"/>
              <a:cs typeface="Verdana"/>
            </a:endParaRPr>
          </a:p>
          <a:p>
            <a:pPr marL="1706880" lvl="3" indent="-609600" algn="just">
              <a:lnSpc>
                <a:spcPct val="150000"/>
              </a:lnSpc>
              <a:buFont typeface="Wingdings" pitchFamily="2" charset="2"/>
              <a:buAutoNum type="arabicPeriod"/>
            </a:pPr>
            <a:r>
              <a:rPr lang="es-ES" sz="1500" spc="150" dirty="0">
                <a:solidFill>
                  <a:schemeClr val="tx1">
                    <a:lumMod val="75000"/>
                    <a:lumOff val="25000"/>
                  </a:schemeClr>
                </a:solidFill>
                <a:latin typeface="Verdana" pitchFamily="34" charset="0"/>
                <a:cs typeface="Verdana"/>
              </a:rPr>
              <a:t>Si quedan vacantes, se encasillan los funcionarios a contrata conforme al puntaje obtenido.</a:t>
            </a:r>
          </a:p>
          <a:p>
            <a:endParaRPr lang="es-ES" dirty="0"/>
          </a:p>
        </p:txBody>
      </p:sp>
      <p:sp>
        <p:nvSpPr>
          <p:cNvPr id="3" name="2 Marcador de contenido"/>
          <p:cNvSpPr>
            <a:spLocks noGrp="1"/>
          </p:cNvSpPr>
          <p:nvPr>
            <p:ph sz="quarter" idx="12"/>
          </p:nvPr>
        </p:nvSpPr>
        <p:spPr/>
        <p:txBody>
          <a:bodyPr/>
          <a:lstStyle/>
          <a:p>
            <a:r>
              <a:rPr lang="es-ES" dirty="0" smtClean="0"/>
              <a:t>RESULTADOS</a:t>
            </a:r>
            <a:endParaRPr lang="es-ES" dirty="0"/>
          </a:p>
        </p:txBody>
      </p:sp>
    </p:spTree>
    <p:extLst>
      <p:ext uri="{BB962C8B-B14F-4D97-AF65-F5344CB8AC3E}">
        <p14:creationId xmlns:p14="http://schemas.microsoft.com/office/powerpoint/2010/main" val="2883687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1069</TotalTime>
  <Words>436</Words>
  <Application>Microsoft Office PowerPoint</Application>
  <PresentationFormat>Presentación en pantalla (4:3)</PresentationFormat>
  <Paragraphs>58</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Cuadrícula</vt:lpstr>
      <vt:lpstr>Concursos de encasillamiento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Este material fue elaborado por la Subdirección de Desarrollo de las Personas de la Dirección Nacional del Servicio Civil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Sala Reunion</cp:lastModifiedBy>
  <cp:revision>53</cp:revision>
  <dcterms:created xsi:type="dcterms:W3CDTF">2013-06-12T14:14:11Z</dcterms:created>
  <dcterms:modified xsi:type="dcterms:W3CDTF">2014-10-22T18:03:01Z</dcterms:modified>
</cp:coreProperties>
</file>