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handoutMasterIdLst>
    <p:handoutMasterId r:id="rId21"/>
  </p:handoutMasterIdLst>
  <p:sldIdLst>
    <p:sldId id="256" r:id="rId2"/>
    <p:sldId id="277"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61" r:id="rId2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56" autoAdjust="0"/>
    <p:restoredTop sz="94660"/>
  </p:normalViewPr>
  <p:slideViewPr>
    <p:cSldViewPr>
      <p:cViewPr varScale="1">
        <p:scale>
          <a:sx n="99" d="100"/>
          <a:sy n="99" d="100"/>
        </p:scale>
        <p:origin x="-102" y="-25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AEF1E0-32A4-4293-99C5-84849AB4ED23}" type="datetimeFigureOut">
              <a:rPr lang="es-CL" smtClean="0"/>
              <a:t>09-10-2014</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06D774-7BB2-4974-9B02-82C59B908669}" type="slidenum">
              <a:rPr lang="es-CL" smtClean="0"/>
              <a:t>‹Nº›</a:t>
            </a:fld>
            <a:endParaRPr lang="es-CL"/>
          </a:p>
        </p:txBody>
      </p:sp>
    </p:spTree>
    <p:extLst>
      <p:ext uri="{BB962C8B-B14F-4D97-AF65-F5344CB8AC3E}">
        <p14:creationId xmlns:p14="http://schemas.microsoft.com/office/powerpoint/2010/main" val="16289196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00" y="4480113"/>
            <a:ext cx="9139376" cy="677079"/>
          </a:xfrm>
          <a:prstGeom prst="rect">
            <a:avLst/>
          </a:prstGeom>
        </p:spPr>
        <p:txBody>
          <a:bodyPr anchor="ctr">
            <a:normAutofit/>
          </a:bodyPr>
          <a:lstStyle>
            <a:lvl1pPr marL="0" indent="0" algn="ctr">
              <a:buNone/>
              <a:defRPr sz="1900">
                <a:solidFill>
                  <a:srgbClr val="FFFFFF"/>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3" name="Title 12"/>
          <p:cNvSpPr>
            <a:spLocks noGrp="1"/>
          </p:cNvSpPr>
          <p:nvPr>
            <p:ph type="title"/>
          </p:nvPr>
        </p:nvSpPr>
        <p:spPr>
          <a:xfrm>
            <a:off x="10134" y="1772816"/>
            <a:ext cx="9142622" cy="1584581"/>
          </a:xfrm>
          <a:prstGeom prst="rect">
            <a:avLst/>
          </a:prstGeom>
        </p:spPr>
        <p:txBody>
          <a:bodyPr/>
          <a:lstStyle>
            <a:lvl1pPr algn="ctr">
              <a:defRPr sz="4000" b="1" spc="150" baseline="0">
                <a:latin typeface="Calibri" panose="020F0502020204030204" pitchFamily="34" charset="0"/>
              </a:defRPr>
            </a:lvl1pPr>
          </a:lstStyle>
          <a:p>
            <a:r>
              <a:rPr lang="es-ES" dirty="0" smtClean="0"/>
              <a:t>Haga clic para modificar el estilo de título del patrón</a:t>
            </a:r>
            <a:endParaRPr lang="en-US" dirty="0"/>
          </a:p>
        </p:txBody>
      </p:sp>
      <p:pic>
        <p:nvPicPr>
          <p:cNvPr id="9" name="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221326"/>
            <a:ext cx="1473130" cy="1332279"/>
          </a:xfrm>
          <a:prstGeom prst="rect">
            <a:avLst/>
          </a:prstGeom>
          <a:ln w="22225">
            <a:solidFill>
              <a:srgbClr val="FFFFFF"/>
            </a:solidFill>
          </a:ln>
        </p:spPr>
      </p:pic>
      <p:cxnSp>
        <p:nvCxnSpPr>
          <p:cNvPr id="5" name="Conector recto 4"/>
          <p:cNvCxnSpPr/>
          <p:nvPr userDrawn="1"/>
        </p:nvCxnSpPr>
        <p:spPr>
          <a:xfrm>
            <a:off x="-3246" y="4149080"/>
            <a:ext cx="91472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9 Grupo"/>
          <p:cNvGrpSpPr/>
          <p:nvPr userDrawn="1"/>
        </p:nvGrpSpPr>
        <p:grpSpPr>
          <a:xfrm>
            <a:off x="-3246" y="5418082"/>
            <a:ext cx="9147246" cy="1439918"/>
            <a:chOff x="-140583" y="5396463"/>
            <a:chExt cx="9284583" cy="1461537"/>
          </a:xfrm>
        </p:grpSpPr>
        <p:pic>
          <p:nvPicPr>
            <p:cNvPr id="7" name="6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2040" y="5396464"/>
              <a:ext cx="2176973" cy="1461536"/>
            </a:xfrm>
            <a:prstGeom prst="rect">
              <a:avLst/>
            </a:prstGeom>
          </p:spPr>
        </p:pic>
        <p:pic>
          <p:nvPicPr>
            <p:cNvPr id="6" name="5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8308" y="5396464"/>
              <a:ext cx="2953732" cy="1461535"/>
            </a:xfrm>
            <a:prstGeom prst="rect">
              <a:avLst/>
            </a:prstGeom>
          </p:spPr>
        </p:pic>
        <p:pic>
          <p:nvPicPr>
            <p:cNvPr id="8" name="7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8264" y="5396463"/>
              <a:ext cx="2195736" cy="1461537"/>
            </a:xfrm>
            <a:prstGeom prst="rect">
              <a:avLst/>
            </a:prstGeom>
          </p:spPr>
        </p:pic>
        <p:pic>
          <p:nvPicPr>
            <p:cNvPr id="4" name="3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583" y="5396464"/>
              <a:ext cx="2192303" cy="1461535"/>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304800" y="6382781"/>
            <a:ext cx="21336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fld id="{71FE07CB-D657-4C9A-A455-DDFDD268E64D}" type="datetimeFigureOut">
              <a:rPr lang="es-CL" smtClean="0"/>
              <a:pPr/>
              <a:t>09-10-2014</a:t>
            </a:fld>
            <a:endParaRPr lang="es-CL"/>
          </a:p>
        </p:txBody>
      </p:sp>
      <p:sp>
        <p:nvSpPr>
          <p:cNvPr id="13" name="Footer Placeholder 4"/>
          <p:cNvSpPr>
            <a:spLocks noGrp="1"/>
          </p:cNvSpPr>
          <p:nvPr>
            <p:ph type="ftr" sz="quarter" idx="3"/>
          </p:nvPr>
        </p:nvSpPr>
        <p:spPr>
          <a:xfrm>
            <a:off x="3347864" y="6356350"/>
            <a:ext cx="33528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endParaRPr lang="es-CL" dirty="0"/>
          </a:p>
        </p:txBody>
      </p:sp>
      <p:pic>
        <p:nvPicPr>
          <p:cNvPr id="14"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812" y="6453336"/>
            <a:ext cx="750652" cy="144055"/>
          </a:xfrm>
          <a:prstGeom prst="rect">
            <a:avLst/>
          </a:prstGeom>
        </p:spPr>
      </p:pic>
      <p:sp>
        <p:nvSpPr>
          <p:cNvPr id="15" name="3 Rectángulo"/>
          <p:cNvSpPr/>
          <p:nvPr userDrawn="1"/>
        </p:nvSpPr>
        <p:spPr>
          <a:xfrm>
            <a:off x="0" y="-1"/>
            <a:ext cx="9144000" cy="1110353"/>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4000" b="1" dirty="0">
              <a:latin typeface="Calibri" panose="020F0502020204030204" pitchFamily="34" charset="0"/>
            </a:endParaRPr>
          </a:p>
        </p:txBody>
      </p:sp>
      <p:sp>
        <p:nvSpPr>
          <p:cNvPr id="20" name="Marcador de texto 2"/>
          <p:cNvSpPr>
            <a:spLocks noGrp="1"/>
          </p:cNvSpPr>
          <p:nvPr>
            <p:ph idx="1" hasCustomPrompt="1"/>
          </p:nvPr>
        </p:nvSpPr>
        <p:spPr>
          <a:xfrm>
            <a:off x="406400" y="1905551"/>
            <a:ext cx="8331200" cy="424329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21" name="Marcador de contenido 12"/>
          <p:cNvSpPr>
            <a:spLocks noGrp="1"/>
          </p:cNvSpPr>
          <p:nvPr>
            <p:ph sz="quarter" idx="12" hasCustomPrompt="1"/>
          </p:nvPr>
        </p:nvSpPr>
        <p:spPr>
          <a:xfrm>
            <a:off x="406400" y="286651"/>
            <a:ext cx="833120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spc="0">
                <a:solidFill>
                  <a:schemeClr val="bg1"/>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a:p>
            <a:pPr lvl="0"/>
            <a:endParaRPr lang="es-ES" dirty="0" smtClean="0"/>
          </a:p>
        </p:txBody>
      </p:sp>
      <p:sp>
        <p:nvSpPr>
          <p:cNvPr id="22" name="Marcador de contenido 12"/>
          <p:cNvSpPr>
            <a:spLocks noGrp="1"/>
          </p:cNvSpPr>
          <p:nvPr>
            <p:ph sz="quarter" idx="13" hasCustomPrompt="1"/>
          </p:nvPr>
        </p:nvSpPr>
        <p:spPr>
          <a:xfrm>
            <a:off x="429794" y="1317862"/>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10" name="Marcador de posición de imagen 9"/>
          <p:cNvSpPr>
            <a:spLocks noGrp="1"/>
          </p:cNvSpPr>
          <p:nvPr>
            <p:ph type="pic" sz="quarter" idx="13"/>
          </p:nvPr>
        </p:nvSpPr>
        <p:spPr>
          <a:xfrm>
            <a:off x="0" y="2704"/>
            <a:ext cx="2808287" cy="6858000"/>
          </a:xfrm>
          <a:prstGeom prst="rect">
            <a:avLst/>
          </a:prstGeom>
        </p:spPr>
        <p:txBody>
          <a:bodyPr/>
          <a:lstStyle/>
          <a:p>
            <a:endParaRPr lang="es-ES"/>
          </a:p>
        </p:txBody>
      </p:sp>
      <p:sp>
        <p:nvSpPr>
          <p:cNvPr id="4" name="Content Placeholder 11"/>
          <p:cNvSpPr>
            <a:spLocks noGrp="1"/>
          </p:cNvSpPr>
          <p:nvPr>
            <p:ph sz="quarter" idx="11" hasCustomPrompt="1"/>
          </p:nvPr>
        </p:nvSpPr>
        <p:spPr>
          <a:xfrm>
            <a:off x="3187700" y="2582488"/>
            <a:ext cx="5956300" cy="1638600"/>
          </a:xfrm>
          <a:prstGeom prst="rect">
            <a:avLst/>
          </a:prstGeom>
        </p:spPr>
        <p:txBody>
          <a:bodyPr vert="horz"/>
          <a:lstStyle>
            <a:lvl1pPr marL="0" indent="0">
              <a:buNone/>
              <a:defRPr sz="2800" b="1" i="0">
                <a:solidFill>
                  <a:schemeClr val="tx2">
                    <a:lumMod val="75000"/>
                  </a:schemeClr>
                </a:solidFill>
                <a:latin typeface="Calibri" panose="020F0502020204030204" pitchFamily="34" charset="0"/>
                <a:cs typeface="Verdana"/>
              </a:defRPr>
            </a:lvl1pPr>
          </a:lstStyle>
          <a:p>
            <a:r>
              <a:rPr lang="es-ES" dirty="0" smtClean="0"/>
              <a:t>Estilo portada presentación 1, </a:t>
            </a:r>
            <a:endParaRPr lang="es-ES" dirty="0"/>
          </a:p>
        </p:txBody>
      </p:sp>
      <p:sp>
        <p:nvSpPr>
          <p:cNvPr id="5" name="Content Placeholder 11"/>
          <p:cNvSpPr>
            <a:spLocks noGrp="1"/>
          </p:cNvSpPr>
          <p:nvPr>
            <p:ph sz="quarter" idx="12" hasCustomPrompt="1"/>
          </p:nvPr>
        </p:nvSpPr>
        <p:spPr>
          <a:xfrm>
            <a:off x="3187700" y="4221088"/>
            <a:ext cx="5956300" cy="1027545"/>
          </a:xfrm>
          <a:prstGeom prst="rect">
            <a:avLst/>
          </a:prstGeom>
        </p:spPr>
        <p:txBody>
          <a:bodyPr vert="horz"/>
          <a:lstStyle>
            <a:lvl1pPr marL="0" indent="0">
              <a:buNone/>
              <a:defRPr sz="1800" b="0" i="0">
                <a:solidFill>
                  <a:schemeClr val="bg1">
                    <a:lumMod val="50000"/>
                  </a:schemeClr>
                </a:solidFill>
                <a:latin typeface="Calibri" panose="020F0502020204030204" pitchFamily="34" charset="0"/>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7"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6680200"/>
            <a:ext cx="2032000" cy="177800"/>
          </a:xfrm>
          <a:prstGeom prst="rect">
            <a:avLst/>
          </a:prstGeom>
        </p:spPr>
      </p:pic>
    </p:spTree>
    <p:extLst>
      <p:ext uri="{BB962C8B-B14F-4D97-AF65-F5344CB8AC3E}">
        <p14:creationId xmlns:p14="http://schemas.microsoft.com/office/powerpoint/2010/main" val="2815638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Marcador de texto 2"/>
          <p:cNvSpPr>
            <a:spLocks noGrp="1"/>
          </p:cNvSpPr>
          <p:nvPr>
            <p:ph idx="14"/>
          </p:nvPr>
        </p:nvSpPr>
        <p:spPr>
          <a:xfrm>
            <a:off x="0" y="0"/>
            <a:ext cx="9144000" cy="6857999"/>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endParaRPr lang="es-ES_tradnl" dirty="0" smtClean="0"/>
          </a:p>
          <a:p>
            <a:pPr lvl="0"/>
            <a:r>
              <a:rPr lang="es-ES_tradnl" dirty="0" smtClean="0"/>
              <a:t>Imagen</a:t>
            </a:r>
          </a:p>
        </p:txBody>
      </p:sp>
      <p:sp>
        <p:nvSpPr>
          <p:cNvPr id="10" name="Marcador de contenido 12"/>
          <p:cNvSpPr>
            <a:spLocks noGrp="1"/>
          </p:cNvSpPr>
          <p:nvPr>
            <p:ph sz="quarter" idx="12" hasCustomPrompt="1"/>
          </p:nvPr>
        </p:nvSpPr>
        <p:spPr>
          <a:xfrm>
            <a:off x="3479800" y="3771900"/>
            <a:ext cx="5257800" cy="162560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i="0" spc="0">
                <a:solidFill>
                  <a:schemeClr val="tx2">
                    <a:lumMod val="75000"/>
                  </a:schemeClr>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p:txBody>
      </p:sp>
      <p:sp>
        <p:nvSpPr>
          <p:cNvPr id="11" name="Marcador de contenido 12"/>
          <p:cNvSpPr>
            <a:spLocks noGrp="1"/>
          </p:cNvSpPr>
          <p:nvPr>
            <p:ph sz="quarter" idx="13" hasCustomPrompt="1"/>
          </p:nvPr>
        </p:nvSpPr>
        <p:spPr>
          <a:xfrm>
            <a:off x="3479800" y="55245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bg1">
                    <a:lumMod val="50000"/>
                  </a:schemeClr>
                </a:solidFill>
                <a:latin typeface="Verdana"/>
              </a:defRPr>
            </a:lvl1pPr>
          </a:lstStyle>
          <a:p>
            <a:pPr lvl="0"/>
            <a:r>
              <a:rPr lang="es-ES" dirty="0" smtClean="0"/>
              <a:t>(Línea adicional) Subtema</a:t>
            </a:r>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2275200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3" name="Rectangle 6"/>
          <p:cNvSpPr/>
          <p:nvPr userDrawn="1"/>
        </p:nvSpPr>
        <p:spPr>
          <a:xfrm>
            <a:off x="0" y="0"/>
            <a:ext cx="9144000" cy="6885384"/>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Título"/>
          <p:cNvSpPr>
            <a:spLocks noGrp="1"/>
          </p:cNvSpPr>
          <p:nvPr>
            <p:ph type="title" hasCustomPrompt="1"/>
          </p:nvPr>
        </p:nvSpPr>
        <p:spPr>
          <a:xfrm>
            <a:off x="0" y="2280575"/>
            <a:ext cx="9144000" cy="1143000"/>
          </a:xfrm>
          <a:prstGeom prst="rect">
            <a:avLst/>
          </a:prstGeom>
        </p:spPr>
        <p:txBody>
          <a:bodyPr/>
          <a:lstStyle>
            <a:lvl1pPr>
              <a:defRPr b="1">
                <a:latin typeface="Calibri" panose="020F0502020204030204" pitchFamily="34" charset="0"/>
              </a:defRPr>
            </a:lvl1pPr>
          </a:lstStyle>
          <a:p>
            <a:r>
              <a:rPr lang="es-ES" dirty="0" smtClean="0"/>
              <a:t>¡Muchas Gracias!</a:t>
            </a:r>
            <a:endParaRPr lang="es-CL" dirty="0"/>
          </a:p>
        </p:txBody>
      </p:sp>
      <p:grpSp>
        <p:nvGrpSpPr>
          <p:cNvPr id="3" name="Grupo 2"/>
          <p:cNvGrpSpPr/>
          <p:nvPr userDrawn="1"/>
        </p:nvGrpSpPr>
        <p:grpSpPr>
          <a:xfrm>
            <a:off x="1673678" y="4033334"/>
            <a:ext cx="5544616" cy="564654"/>
            <a:chOff x="827584" y="5652913"/>
            <a:chExt cx="5544616" cy="564654"/>
          </a:xfrm>
        </p:grpSpPr>
        <p:sp>
          <p:nvSpPr>
            <p:cNvPr id="7" name="6 CuadroTexto"/>
            <p:cNvSpPr txBox="1"/>
            <p:nvPr userDrawn="1"/>
          </p:nvSpPr>
          <p:spPr>
            <a:xfrm>
              <a:off x="1475656" y="5781352"/>
              <a:ext cx="1512168"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@ADP_Chile</a:t>
              </a:r>
              <a:endParaRPr lang="es-CL" sz="1400" b="1" i="0" dirty="0">
                <a:solidFill>
                  <a:schemeClr val="bg1"/>
                </a:solidFill>
                <a:latin typeface="Calibri" panose="020F0502020204030204" pitchFamily="34" charset="0"/>
              </a:endParaRP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5652913"/>
              <a:ext cx="564654" cy="564654"/>
            </a:xfrm>
            <a:prstGeom prst="rect">
              <a:avLst/>
            </a:prstGeom>
          </p:spPr>
        </p:pic>
        <p:sp>
          <p:nvSpPr>
            <p:cNvPr id="9" name="8 CuadroTexto"/>
            <p:cNvSpPr txBox="1"/>
            <p:nvPr userDrawn="1"/>
          </p:nvSpPr>
          <p:spPr>
            <a:xfrm>
              <a:off x="2843808" y="5792202"/>
              <a:ext cx="1800200"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@empleospublicos</a:t>
              </a:r>
              <a:endParaRPr lang="es-CL" sz="1400" b="1" i="0" dirty="0">
                <a:solidFill>
                  <a:schemeClr val="bg1"/>
                </a:solidFill>
                <a:latin typeface="Calibri" panose="020F0502020204030204" pitchFamily="34" charset="0"/>
              </a:endParaRPr>
            </a:p>
          </p:txBody>
        </p:sp>
        <p:sp>
          <p:nvSpPr>
            <p:cNvPr id="10" name="9 CuadroTexto"/>
            <p:cNvSpPr txBox="1"/>
            <p:nvPr userDrawn="1"/>
          </p:nvSpPr>
          <p:spPr>
            <a:xfrm>
              <a:off x="4716016" y="5781787"/>
              <a:ext cx="1656184"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@directoreschile</a:t>
              </a:r>
              <a:endParaRPr lang="es-CL" sz="1400" b="1" i="0" dirty="0">
                <a:solidFill>
                  <a:schemeClr val="bg1"/>
                </a:solidFill>
                <a:latin typeface="Calibri" panose="020F0502020204030204" pitchFamily="34" charset="0"/>
              </a:endParaRPr>
            </a:p>
          </p:txBody>
        </p:sp>
      </p:grpSp>
      <p:sp>
        <p:nvSpPr>
          <p:cNvPr id="11" name="10 CuadroTexto"/>
          <p:cNvSpPr txBox="1"/>
          <p:nvPr userDrawn="1"/>
        </p:nvSpPr>
        <p:spPr>
          <a:xfrm>
            <a:off x="18002" y="3661884"/>
            <a:ext cx="9125998" cy="461665"/>
          </a:xfrm>
          <a:prstGeom prst="rect">
            <a:avLst/>
          </a:prstGeom>
          <a:noFill/>
        </p:spPr>
        <p:txBody>
          <a:bodyPr wrap="square" rtlCol="0">
            <a:spAutoFit/>
          </a:bodyPr>
          <a:lstStyle/>
          <a:p>
            <a:pPr algn="ctr"/>
            <a:r>
              <a:rPr lang="es-CL" sz="2400" b="0" i="0" dirty="0" smtClean="0">
                <a:solidFill>
                  <a:schemeClr val="bg1"/>
                </a:solidFill>
                <a:latin typeface="Calibri" panose="020F0502020204030204" pitchFamily="34" charset="0"/>
              </a:rPr>
              <a:t>www.serviciocivil.cl</a:t>
            </a:r>
            <a:endParaRPr lang="es-CL" sz="1600" b="0" i="0" dirty="0">
              <a:solidFill>
                <a:schemeClr val="bg1"/>
              </a:solidFill>
              <a:latin typeface="Calibri" panose="020F0502020204030204" pitchFamily="34" charset="0"/>
            </a:endParaRPr>
          </a:p>
        </p:txBody>
      </p:sp>
      <p:pic>
        <p:nvPicPr>
          <p:cNvPr id="21" name="20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5123" y="5490022"/>
            <a:ext cx="1373753" cy="1242403"/>
          </a:xfrm>
          <a:prstGeom prst="rect">
            <a:avLst/>
          </a:prstGeom>
          <a:ln w="22225">
            <a:solidFill>
              <a:srgbClr val="FFFFFF"/>
            </a:solidFill>
          </a:ln>
        </p:spPr>
      </p:pic>
      <p:cxnSp>
        <p:nvCxnSpPr>
          <p:cNvPr id="5" name="Conector recto 4"/>
          <p:cNvCxnSpPr/>
          <p:nvPr userDrawn="1"/>
        </p:nvCxnSpPr>
        <p:spPr>
          <a:xfrm>
            <a:off x="0" y="3661884"/>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userDrawn="1"/>
        </p:nvCxnSpPr>
        <p:spPr>
          <a:xfrm>
            <a:off x="18002" y="465313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2" y="606243"/>
            <a:ext cx="9144000" cy="1472697"/>
          </a:xfrm>
          <a:prstGeom prst="rect">
            <a:avLst/>
          </a:prstGeom>
        </p:spPr>
      </p:pic>
    </p:spTree>
    <p:extLst>
      <p:ext uri="{BB962C8B-B14F-4D97-AF65-F5344CB8AC3E}">
        <p14:creationId xmlns:p14="http://schemas.microsoft.com/office/powerpoint/2010/main" val="1178487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5" r:id="rId4"/>
    <p:sldLayoutId id="2147483660" r:id="rId5"/>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CL" dirty="0" smtClean="0"/>
              <a:t>2014</a:t>
            </a:r>
            <a:endParaRPr lang="es-CL" dirty="0"/>
          </a:p>
        </p:txBody>
      </p:sp>
      <p:sp>
        <p:nvSpPr>
          <p:cNvPr id="2" name="1 Título"/>
          <p:cNvSpPr>
            <a:spLocks noGrp="1"/>
          </p:cNvSpPr>
          <p:nvPr>
            <p:ph type="title"/>
          </p:nvPr>
        </p:nvSpPr>
        <p:spPr>
          <a:xfrm>
            <a:off x="10134" y="1916427"/>
            <a:ext cx="9142622" cy="1584581"/>
          </a:xfrm>
        </p:spPr>
        <p:txBody>
          <a:bodyPr/>
          <a:lstStyle/>
          <a:p>
            <a:r>
              <a:rPr lang="es-ES" dirty="0"/>
              <a:t>Concurso de </a:t>
            </a:r>
            <a:br>
              <a:rPr lang="es-ES" dirty="0"/>
            </a:br>
            <a:r>
              <a:rPr lang="es-ES" dirty="0"/>
              <a:t>Ingreso a la planta</a:t>
            </a:r>
            <a:endParaRPr lang="es-CL" dirty="0"/>
          </a:p>
        </p:txBody>
      </p:sp>
    </p:spTree>
    <p:extLst>
      <p:ext uri="{BB962C8B-B14F-4D97-AF65-F5344CB8AC3E}">
        <p14:creationId xmlns:p14="http://schemas.microsoft.com/office/powerpoint/2010/main" val="184704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marL="622300" indent="-622300" algn="just">
              <a:lnSpc>
                <a:spcPct val="200000"/>
              </a:lnSpc>
              <a:buFont typeface="Arial" pitchFamily="34" charset="0"/>
              <a:buChar char="•"/>
            </a:pPr>
            <a:r>
              <a:rPr lang="es-MX" dirty="0">
                <a:latin typeface="Verdana" pitchFamily="34" charset="0"/>
              </a:rPr>
              <a:t>Ministros</a:t>
            </a:r>
          </a:p>
          <a:p>
            <a:pPr marL="622300" indent="-622300" algn="just">
              <a:lnSpc>
                <a:spcPct val="200000"/>
              </a:lnSpc>
              <a:buFont typeface="Arial" pitchFamily="34" charset="0"/>
              <a:buChar char="•"/>
            </a:pPr>
            <a:r>
              <a:rPr lang="es-MX" dirty="0">
                <a:latin typeface="Verdana" pitchFamily="34" charset="0"/>
              </a:rPr>
              <a:t>Intendentes</a:t>
            </a:r>
          </a:p>
          <a:p>
            <a:pPr marL="622300" indent="-622300" algn="just">
              <a:lnSpc>
                <a:spcPct val="200000"/>
              </a:lnSpc>
              <a:buFont typeface="Arial" pitchFamily="34" charset="0"/>
              <a:buChar char="•"/>
            </a:pPr>
            <a:r>
              <a:rPr lang="es-MX" dirty="0">
                <a:latin typeface="Verdana" pitchFamily="34" charset="0"/>
              </a:rPr>
              <a:t>Gobernadores</a:t>
            </a:r>
          </a:p>
          <a:p>
            <a:pPr marL="622300" indent="-622300" algn="just">
              <a:lnSpc>
                <a:spcPct val="200000"/>
              </a:lnSpc>
              <a:buFont typeface="Arial" pitchFamily="34" charset="0"/>
              <a:buChar char="•"/>
            </a:pPr>
            <a:r>
              <a:rPr lang="es-MX" dirty="0">
                <a:latin typeface="Verdana" pitchFamily="34" charset="0"/>
              </a:rPr>
              <a:t>Jefes Superiores de Servicio</a:t>
            </a:r>
          </a:p>
          <a:p>
            <a:pPr marL="622300" indent="-622300" algn="just">
              <a:lnSpc>
                <a:spcPct val="200000"/>
              </a:lnSpc>
              <a:buFont typeface="Arial" pitchFamily="34" charset="0"/>
              <a:buChar char="•"/>
            </a:pPr>
            <a:r>
              <a:rPr lang="es-MX" dirty="0">
                <a:latin typeface="Verdana" pitchFamily="34" charset="0"/>
              </a:rPr>
              <a:t>Delegación de Funciones</a:t>
            </a:r>
          </a:p>
        </p:txBody>
      </p:sp>
      <p:sp>
        <p:nvSpPr>
          <p:cNvPr id="13" name="Marcador de contenido 12"/>
          <p:cNvSpPr>
            <a:spLocks noGrp="1"/>
          </p:cNvSpPr>
          <p:nvPr>
            <p:ph sz="quarter" idx="12"/>
          </p:nvPr>
        </p:nvSpPr>
        <p:spPr/>
        <p:txBody>
          <a:bodyPr/>
          <a:lstStyle/>
          <a:p>
            <a:r>
              <a:rPr lang="es-ES" dirty="0" smtClean="0"/>
              <a:t>AUTORIDAD FACULTADA PARA HACER NOMBRAMIENTO</a:t>
            </a:r>
            <a:endParaRPr lang="es-ES" dirty="0"/>
          </a:p>
        </p:txBody>
      </p:sp>
      <p:sp>
        <p:nvSpPr>
          <p:cNvPr id="4" name="3 Flecha derecha">
            <a:hlinkClick r:id="rId2" action="ppaction://hlinksldjump"/>
          </p:cNvPr>
          <p:cNvSpPr/>
          <p:nvPr/>
        </p:nvSpPr>
        <p:spPr>
          <a:xfrm rot="10800000">
            <a:off x="7380312" y="5877271"/>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marL="533400" indent="-533400" algn="just">
              <a:lnSpc>
                <a:spcPct val="150000"/>
              </a:lnSpc>
              <a:buFont typeface="Arial" pitchFamily="34" charset="0"/>
              <a:buChar char="•"/>
            </a:pPr>
            <a:r>
              <a:rPr lang="es-MX" dirty="0">
                <a:latin typeface="Verdana" pitchFamily="34" charset="0"/>
              </a:rPr>
              <a:t>Identificación de la Institución. </a:t>
            </a:r>
          </a:p>
          <a:p>
            <a:pPr marL="533400" indent="-533400" algn="just">
              <a:lnSpc>
                <a:spcPct val="150000"/>
              </a:lnSpc>
              <a:buFont typeface="Arial" pitchFamily="34" charset="0"/>
              <a:buChar char="•"/>
            </a:pPr>
            <a:r>
              <a:rPr lang="es-MX" dirty="0">
                <a:latin typeface="Verdana" pitchFamily="34" charset="0"/>
              </a:rPr>
              <a:t>Características del cargo.</a:t>
            </a:r>
          </a:p>
          <a:p>
            <a:pPr marL="533400" indent="-533400" algn="just">
              <a:lnSpc>
                <a:spcPct val="150000"/>
              </a:lnSpc>
              <a:buFont typeface="Arial" pitchFamily="34" charset="0"/>
              <a:buChar char="•"/>
            </a:pPr>
            <a:r>
              <a:rPr lang="es-MX" dirty="0">
                <a:latin typeface="Verdana" pitchFamily="34" charset="0"/>
              </a:rPr>
              <a:t>Requisitos.</a:t>
            </a:r>
          </a:p>
          <a:p>
            <a:pPr marL="533400" indent="-533400" algn="just">
              <a:lnSpc>
                <a:spcPct val="150000"/>
              </a:lnSpc>
              <a:buFont typeface="Arial" pitchFamily="34" charset="0"/>
              <a:buChar char="•"/>
            </a:pPr>
            <a:r>
              <a:rPr lang="es-MX" dirty="0">
                <a:latin typeface="Verdana" pitchFamily="34" charset="0"/>
              </a:rPr>
              <a:t>Individualización de los antecedentes.</a:t>
            </a:r>
          </a:p>
          <a:p>
            <a:pPr marL="533400" indent="-533400" algn="just">
              <a:lnSpc>
                <a:spcPct val="150000"/>
              </a:lnSpc>
              <a:buFont typeface="Arial" pitchFamily="34" charset="0"/>
              <a:buChar char="•"/>
            </a:pPr>
            <a:r>
              <a:rPr lang="es-MX" dirty="0">
                <a:latin typeface="Verdana" pitchFamily="34" charset="0"/>
              </a:rPr>
              <a:t>Fecha y lugar de  recepción de antecedentes.</a:t>
            </a:r>
          </a:p>
          <a:p>
            <a:pPr marL="533400" indent="-533400" algn="just">
              <a:lnSpc>
                <a:spcPct val="150000"/>
              </a:lnSpc>
              <a:buFont typeface="Arial" pitchFamily="34" charset="0"/>
              <a:buChar char="•"/>
            </a:pPr>
            <a:r>
              <a:rPr lang="es-MX" dirty="0">
                <a:latin typeface="Verdana" pitchFamily="34" charset="0"/>
              </a:rPr>
              <a:t>Fecha y lugar de las pruebas. </a:t>
            </a:r>
          </a:p>
          <a:p>
            <a:pPr marL="533400" indent="-533400" algn="just">
              <a:lnSpc>
                <a:spcPct val="150000"/>
              </a:lnSpc>
              <a:buFont typeface="Arial" pitchFamily="34" charset="0"/>
              <a:buChar char="•"/>
            </a:pPr>
            <a:r>
              <a:rPr lang="es-MX" dirty="0">
                <a:latin typeface="Verdana" pitchFamily="34" charset="0"/>
              </a:rPr>
              <a:t>Fecha en que se resolverá el concurso.</a:t>
            </a:r>
            <a:endParaRPr lang="es-ES" dirty="0">
              <a:latin typeface="Verdana" pitchFamily="34" charset="0"/>
            </a:endParaRPr>
          </a:p>
        </p:txBody>
      </p:sp>
      <p:sp>
        <p:nvSpPr>
          <p:cNvPr id="13" name="Marcador de contenido 12"/>
          <p:cNvSpPr>
            <a:spLocks noGrp="1"/>
          </p:cNvSpPr>
          <p:nvPr>
            <p:ph sz="quarter" idx="12"/>
          </p:nvPr>
        </p:nvSpPr>
        <p:spPr/>
        <p:txBody>
          <a:bodyPr/>
          <a:lstStyle/>
          <a:p>
            <a:r>
              <a:rPr lang="es-ES" dirty="0" smtClean="0"/>
              <a:t>CONTENIDOS DEL AVISO DEL DIARIO OFICIAL</a:t>
            </a:r>
            <a:endParaRPr lang="es-ES" dirty="0"/>
          </a:p>
        </p:txBody>
      </p:sp>
      <p:sp>
        <p:nvSpPr>
          <p:cNvPr id="4" name="3 Flecha derecha">
            <a:hlinkClick r:id="rId2" action="ppaction://hlinksldjump"/>
          </p:cNvPr>
          <p:cNvSpPr/>
          <p:nvPr/>
        </p:nvSpPr>
        <p:spPr>
          <a:xfrm rot="10800000">
            <a:off x="7380312" y="5877271"/>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algn="just"/>
            <a:r>
              <a:rPr lang="es-ES" dirty="0"/>
              <a:t>Mínimos:</a:t>
            </a:r>
          </a:p>
          <a:p>
            <a:pPr marL="285750" indent="-285750" algn="just">
              <a:buFont typeface="Arial" pitchFamily="34" charset="0"/>
              <a:buChar char="•"/>
            </a:pPr>
            <a:r>
              <a:rPr lang="es-ES" dirty="0"/>
              <a:t>Estudios y cursos de formación educacional y de capacitación.</a:t>
            </a:r>
          </a:p>
          <a:p>
            <a:pPr marL="285750" indent="-285750" algn="just">
              <a:buFont typeface="Arial" pitchFamily="34" charset="0"/>
              <a:buChar char="•"/>
            </a:pPr>
            <a:r>
              <a:rPr lang="es-ES" dirty="0"/>
              <a:t>Experiencia laboral.</a:t>
            </a:r>
          </a:p>
          <a:p>
            <a:pPr marL="285750" indent="-285750" algn="just">
              <a:buFont typeface="Arial" pitchFamily="34" charset="0"/>
              <a:buChar char="•"/>
            </a:pPr>
            <a:r>
              <a:rPr lang="es-ES" dirty="0"/>
              <a:t>Aptitudes específicas para el desempeño de la función.</a:t>
            </a:r>
          </a:p>
          <a:p>
            <a:pPr algn="just"/>
            <a:endParaRPr lang="es-ES" dirty="0" smtClean="0"/>
          </a:p>
          <a:p>
            <a:pPr algn="just"/>
            <a:endParaRPr lang="es-ES" dirty="0"/>
          </a:p>
          <a:p>
            <a:pPr algn="just"/>
            <a:r>
              <a:rPr lang="es-ES" dirty="0"/>
              <a:t>Adicionales:</a:t>
            </a:r>
          </a:p>
          <a:p>
            <a:pPr marL="285750" indent="-285750" algn="just">
              <a:buFont typeface="Arial" pitchFamily="34" charset="0"/>
              <a:buChar char="•"/>
            </a:pPr>
            <a:r>
              <a:rPr lang="es-ES" dirty="0"/>
              <a:t>Determinados por cada institución. </a:t>
            </a:r>
          </a:p>
          <a:p>
            <a:pPr marL="285750" indent="-285750" algn="just">
              <a:buFont typeface="Arial" pitchFamily="34" charset="0"/>
              <a:buChar char="•"/>
            </a:pPr>
            <a:r>
              <a:rPr lang="es-ES" dirty="0"/>
              <a:t>Vinculados a la función y al perfil del cargo.</a:t>
            </a:r>
          </a:p>
          <a:p>
            <a:pPr algn="just"/>
            <a:endParaRPr lang="es-ES" dirty="0" smtClean="0"/>
          </a:p>
          <a:p>
            <a:pPr algn="just"/>
            <a:endParaRPr lang="es-ES" dirty="0"/>
          </a:p>
          <a:p>
            <a:pPr algn="just"/>
            <a:r>
              <a:rPr lang="es-ES" dirty="0"/>
              <a:t>Ponderación:</a:t>
            </a:r>
          </a:p>
          <a:p>
            <a:pPr marL="285750" indent="-285750" algn="just">
              <a:buFont typeface="Arial" pitchFamily="34" charset="0"/>
              <a:buChar char="•"/>
            </a:pPr>
            <a:r>
              <a:rPr lang="es-ES" dirty="0"/>
              <a:t>Entre 10% y 40% con respecto al puntaje total.</a:t>
            </a:r>
          </a:p>
        </p:txBody>
      </p:sp>
      <p:sp>
        <p:nvSpPr>
          <p:cNvPr id="13" name="Marcador de contenido 12"/>
          <p:cNvSpPr>
            <a:spLocks noGrp="1"/>
          </p:cNvSpPr>
          <p:nvPr>
            <p:ph sz="quarter" idx="12"/>
          </p:nvPr>
        </p:nvSpPr>
        <p:spPr/>
        <p:txBody>
          <a:bodyPr/>
          <a:lstStyle/>
          <a:p>
            <a:r>
              <a:rPr lang="es-ES" dirty="0" smtClean="0"/>
              <a:t>FACTORES DE EVALUACIÓN</a:t>
            </a:r>
            <a:endParaRPr lang="es-ES" dirty="0"/>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marL="285750" indent="-285750">
              <a:buFont typeface="Arial" pitchFamily="34" charset="0"/>
              <a:buChar char="•"/>
            </a:pPr>
            <a:endParaRPr lang="es-ES" dirty="0" smtClean="0"/>
          </a:p>
          <a:p>
            <a:pPr marL="285750" indent="-285750">
              <a:buFont typeface="Arial" pitchFamily="34" charset="0"/>
              <a:buChar char="•"/>
            </a:pPr>
            <a:r>
              <a:rPr lang="es-ES" dirty="0" smtClean="0">
                <a:hlinkClick r:id="rId2" action="ppaction://hlinksldjump"/>
              </a:rPr>
              <a:t>Modalidad </a:t>
            </a:r>
            <a:r>
              <a:rPr lang="es-ES" dirty="0">
                <a:hlinkClick r:id="rId2" action="ppaction://hlinksldjump"/>
              </a:rPr>
              <a:t>de Empleo a Prueba</a:t>
            </a:r>
            <a:endParaRPr lang="es-ES" dirty="0"/>
          </a:p>
          <a:p>
            <a:pPr marL="285750" indent="-285750">
              <a:buFont typeface="Arial" pitchFamily="34" charset="0"/>
              <a:buChar char="•"/>
            </a:pPr>
            <a:endParaRPr lang="es-ES" dirty="0" smtClean="0"/>
          </a:p>
          <a:p>
            <a:pPr marL="285750" indent="-285750">
              <a:buFont typeface="Arial" pitchFamily="34" charset="0"/>
              <a:buChar char="•"/>
            </a:pPr>
            <a:endParaRPr lang="es-ES" dirty="0"/>
          </a:p>
          <a:p>
            <a:pPr marL="285750" indent="-285750">
              <a:buFont typeface="Arial" pitchFamily="34" charset="0"/>
              <a:buChar char="•"/>
            </a:pPr>
            <a:endParaRPr lang="es-ES" dirty="0"/>
          </a:p>
          <a:p>
            <a:pPr marL="285750" indent="-285750">
              <a:buFont typeface="Arial" pitchFamily="34" charset="0"/>
              <a:buChar char="•"/>
            </a:pPr>
            <a:r>
              <a:rPr lang="es-ES" dirty="0">
                <a:hlinkClick r:id="rId3" action="ppaction://hlinksldjump"/>
              </a:rPr>
              <a:t>Postulantes Elegibles</a:t>
            </a:r>
            <a:endParaRPr lang="es-ES" dirty="0"/>
          </a:p>
        </p:txBody>
      </p:sp>
      <p:sp>
        <p:nvSpPr>
          <p:cNvPr id="13" name="Marcador de contenido 12"/>
          <p:cNvSpPr>
            <a:spLocks noGrp="1"/>
          </p:cNvSpPr>
          <p:nvPr>
            <p:ph sz="quarter" idx="12"/>
          </p:nvPr>
        </p:nvSpPr>
        <p:spPr/>
        <p:txBody>
          <a:bodyPr/>
          <a:lstStyle/>
          <a:p>
            <a:r>
              <a:rPr lang="es-ES" dirty="0" smtClean="0"/>
              <a:t>MODALIDADES ESPECIALES</a:t>
            </a:r>
            <a:endParaRPr lang="es-ES" dirty="0"/>
          </a:p>
        </p:txBody>
      </p:sp>
      <p:sp>
        <p:nvSpPr>
          <p:cNvPr id="4" name="3 Flecha derecha">
            <a:hlinkClick r:id="rId4" action="ppaction://hlinksldjump"/>
          </p:cNvPr>
          <p:cNvSpPr/>
          <p:nvPr/>
        </p:nvSpPr>
        <p:spPr>
          <a:xfrm>
            <a:off x="7380312" y="5589240"/>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Autofit/>
          </a:bodyPr>
          <a:lstStyle/>
          <a:p>
            <a:pPr algn="just">
              <a:lnSpc>
                <a:spcPct val="120000"/>
              </a:lnSpc>
            </a:pPr>
            <a:r>
              <a:rPr lang="es-ES" dirty="0">
                <a:latin typeface="Verdana" pitchFamily="34" charset="0"/>
              </a:rPr>
              <a:t>Parte del proceso de selección para el ingreso a una planta de cargos de carrera  en calidad de titular.</a:t>
            </a:r>
          </a:p>
          <a:p>
            <a:pPr algn="just">
              <a:lnSpc>
                <a:spcPct val="120000"/>
              </a:lnSpc>
            </a:pPr>
            <a:endParaRPr lang="es-ES" dirty="0">
              <a:latin typeface="Verdana" pitchFamily="34" charset="0"/>
            </a:endParaRPr>
          </a:p>
          <a:p>
            <a:pPr algn="just">
              <a:lnSpc>
                <a:spcPct val="120000"/>
              </a:lnSpc>
            </a:pPr>
            <a:r>
              <a:rPr lang="es-ES" dirty="0">
                <a:latin typeface="Verdana" pitchFamily="34" charset="0"/>
              </a:rPr>
              <a:t>Se debe señalar esta opción en las bases y en el aviso publicado en el Diario Oficial.</a:t>
            </a:r>
          </a:p>
          <a:p>
            <a:pPr algn="just">
              <a:lnSpc>
                <a:spcPct val="120000"/>
              </a:lnSpc>
            </a:pPr>
            <a:endParaRPr lang="es-ES" dirty="0">
              <a:latin typeface="Verdana" pitchFamily="34" charset="0"/>
            </a:endParaRPr>
          </a:p>
          <a:p>
            <a:pPr algn="just">
              <a:lnSpc>
                <a:spcPct val="120000"/>
              </a:lnSpc>
            </a:pPr>
            <a:r>
              <a:rPr lang="es-ES" dirty="0">
                <a:latin typeface="Verdana" pitchFamily="34" charset="0"/>
              </a:rPr>
              <a:t>El funcionario tiene la calidad de empleado a contrata asimilado al mismo grado del cargo a proveer.</a:t>
            </a:r>
          </a:p>
          <a:p>
            <a:pPr algn="just">
              <a:lnSpc>
                <a:spcPct val="120000"/>
              </a:lnSpc>
            </a:pPr>
            <a:endParaRPr lang="es-ES" dirty="0">
              <a:latin typeface="Verdana" pitchFamily="34" charset="0"/>
            </a:endParaRPr>
          </a:p>
          <a:p>
            <a:pPr algn="just">
              <a:lnSpc>
                <a:spcPct val="120000"/>
              </a:lnSpc>
            </a:pPr>
            <a:r>
              <a:rPr lang="es-ES" dirty="0">
                <a:latin typeface="Verdana" pitchFamily="34" charset="0"/>
              </a:rPr>
              <a:t>Constituye dotación y tiene todos los derechos y obligaciones funcionarias.</a:t>
            </a:r>
          </a:p>
          <a:p>
            <a:pPr algn="just">
              <a:lnSpc>
                <a:spcPct val="120000"/>
              </a:lnSpc>
            </a:pPr>
            <a:endParaRPr lang="es-ES" dirty="0">
              <a:latin typeface="Verdana" pitchFamily="34" charset="0"/>
            </a:endParaRPr>
          </a:p>
          <a:p>
            <a:pPr algn="just">
              <a:lnSpc>
                <a:spcPct val="120000"/>
              </a:lnSpc>
            </a:pPr>
            <a:r>
              <a:rPr lang="es-ES" dirty="0">
                <a:latin typeface="Verdana" pitchFamily="34" charset="0"/>
              </a:rPr>
              <a:t>Se mantiene la vacante correspondiente, sin que proceda la suplencia</a:t>
            </a:r>
            <a:r>
              <a:rPr lang="es-ES" dirty="0" smtClean="0">
                <a:latin typeface="Verdana" pitchFamily="34" charset="0"/>
              </a:rPr>
              <a:t>.</a:t>
            </a:r>
            <a:endParaRPr lang="es-ES" dirty="0">
              <a:latin typeface="Verdana" pitchFamily="34" charset="0"/>
            </a:endParaRPr>
          </a:p>
        </p:txBody>
      </p:sp>
      <p:sp>
        <p:nvSpPr>
          <p:cNvPr id="13" name="Marcador de contenido 12"/>
          <p:cNvSpPr>
            <a:spLocks noGrp="1"/>
          </p:cNvSpPr>
          <p:nvPr>
            <p:ph sz="quarter" idx="12"/>
          </p:nvPr>
        </p:nvSpPr>
        <p:spPr/>
        <p:txBody>
          <a:bodyPr/>
          <a:lstStyle/>
          <a:p>
            <a:r>
              <a:rPr lang="es-ES" dirty="0" smtClean="0"/>
              <a:t>EMPLEO A PRUEBA</a:t>
            </a:r>
            <a:endParaRPr lang="es-ES" dirty="0"/>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r>
              <a:rPr lang="es-ES" dirty="0"/>
              <a:t>Facultad del jefe del servicio :	</a:t>
            </a:r>
          </a:p>
          <a:p>
            <a:r>
              <a:rPr lang="es-ES" dirty="0"/>
              <a:t>	</a:t>
            </a:r>
          </a:p>
          <a:p>
            <a:pPr marL="285750" indent="-285750" algn="just">
              <a:buFont typeface="Arial" pitchFamily="34" charset="0"/>
              <a:buChar char="•"/>
            </a:pPr>
            <a:r>
              <a:rPr lang="es-ES" dirty="0"/>
              <a:t>Su utilización.</a:t>
            </a:r>
          </a:p>
          <a:p>
            <a:pPr marL="285750" indent="-285750" algn="just">
              <a:buFont typeface="Arial" pitchFamily="34" charset="0"/>
              <a:buChar char="•"/>
            </a:pPr>
            <a:endParaRPr lang="es-ES" dirty="0"/>
          </a:p>
          <a:p>
            <a:pPr marL="285750" indent="-285750" algn="just">
              <a:buFont typeface="Arial" pitchFamily="34" charset="0"/>
              <a:buChar char="•"/>
            </a:pPr>
            <a:r>
              <a:rPr lang="es-ES" dirty="0"/>
              <a:t>Su duración, con límite entre 3 y 6 meses.</a:t>
            </a:r>
          </a:p>
          <a:p>
            <a:pPr marL="285750" indent="-285750" algn="just">
              <a:buFont typeface="Arial" pitchFamily="34" charset="0"/>
              <a:buChar char="•"/>
            </a:pPr>
            <a:endParaRPr lang="es-ES" dirty="0"/>
          </a:p>
          <a:p>
            <a:pPr marL="285750" indent="-285750" algn="just">
              <a:buFont typeface="Arial" pitchFamily="34" charset="0"/>
              <a:buChar char="•"/>
            </a:pPr>
            <a:r>
              <a:rPr lang="es-ES" dirty="0"/>
              <a:t>El número de personas que se emplearán, con máximo de 3 por cada cargo que se este concursando y sujeto a disponibilidad de dotación y recursos.</a:t>
            </a:r>
          </a:p>
          <a:p>
            <a:pPr marL="285750" indent="-285750" algn="just">
              <a:buFont typeface="Arial" pitchFamily="34" charset="0"/>
              <a:buChar char="•"/>
            </a:pPr>
            <a:endParaRPr lang="es-ES" dirty="0"/>
          </a:p>
          <a:p>
            <a:pPr marL="285750" indent="-285750" algn="just">
              <a:buFont typeface="Arial" pitchFamily="34" charset="0"/>
              <a:buChar char="•"/>
            </a:pPr>
            <a:r>
              <a:rPr lang="es-ES" dirty="0"/>
              <a:t>Considera evaluación una vez finalizado el período.</a:t>
            </a:r>
          </a:p>
        </p:txBody>
      </p:sp>
      <p:sp>
        <p:nvSpPr>
          <p:cNvPr id="13" name="Marcador de contenido 12"/>
          <p:cNvSpPr>
            <a:spLocks noGrp="1"/>
          </p:cNvSpPr>
          <p:nvPr>
            <p:ph sz="quarter" idx="12"/>
          </p:nvPr>
        </p:nvSpPr>
        <p:spPr/>
        <p:txBody>
          <a:bodyPr/>
          <a:lstStyle/>
          <a:p>
            <a:r>
              <a:rPr lang="es-ES" dirty="0" smtClean="0"/>
              <a:t>EMPLEO A PRUEBA</a:t>
            </a:r>
            <a:endParaRPr lang="es-ES" dirty="0"/>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marL="285750" indent="-285750" algn="just">
              <a:buFont typeface="Arial" pitchFamily="34" charset="0"/>
              <a:buChar char="•"/>
            </a:pPr>
            <a:r>
              <a:rPr lang="es-ES" dirty="0"/>
              <a:t>Dentro de los 30 días previos al término del periodo, el jefe del servicio evalúa el desempeño, previo informe escrito del jefe directo de la unidad asignada.</a:t>
            </a:r>
          </a:p>
          <a:p>
            <a:pPr marL="285750" indent="-285750" algn="just">
              <a:buFont typeface="Arial" pitchFamily="34" charset="0"/>
              <a:buChar char="•"/>
            </a:pPr>
            <a:r>
              <a:rPr lang="es-ES" dirty="0"/>
              <a:t>Evaluación fundada de los factores y </a:t>
            </a:r>
            <a:r>
              <a:rPr lang="es-ES" dirty="0" err="1"/>
              <a:t>subfactores</a:t>
            </a:r>
            <a:r>
              <a:rPr lang="es-ES" dirty="0"/>
              <a:t> del Sistema de Calificación.</a:t>
            </a:r>
          </a:p>
          <a:p>
            <a:pPr marL="285750" indent="-285750" algn="just">
              <a:buFont typeface="Arial" pitchFamily="34" charset="0"/>
              <a:buChar char="•"/>
            </a:pPr>
            <a:r>
              <a:rPr lang="es-ES" dirty="0"/>
              <a:t>Si la evaluación del desempeño resulta satisfactoria, procede su nombramiento.</a:t>
            </a:r>
          </a:p>
          <a:p>
            <a:pPr marL="285750" indent="-285750" algn="just">
              <a:buFont typeface="Arial" pitchFamily="34" charset="0"/>
              <a:buChar char="•"/>
            </a:pPr>
            <a:r>
              <a:rPr lang="es-ES" dirty="0"/>
              <a:t>Si la evaluación del desempeño es deficiente, el funcionario cesará de pleno derecho.</a:t>
            </a:r>
          </a:p>
          <a:p>
            <a:pPr marL="285750" indent="-285750" algn="just">
              <a:buFont typeface="Arial" pitchFamily="34" charset="0"/>
              <a:buChar char="•"/>
            </a:pPr>
            <a:r>
              <a:rPr lang="es-ES" dirty="0"/>
              <a:t>Si hay más de un empleado a prueba con resultado satisfactorio, proveniente de un listado de postulantes elegibles y no es designado en el cargo, vuelve a la lista, manteniendo su puntaje. Si integra una nueva terna que contemple periodo a prueba, la autoridad puede resolver su designación inmediata, si las labores son similares.</a:t>
            </a:r>
          </a:p>
        </p:txBody>
      </p:sp>
      <p:sp>
        <p:nvSpPr>
          <p:cNvPr id="13" name="Marcador de contenido 12"/>
          <p:cNvSpPr>
            <a:spLocks noGrp="1"/>
          </p:cNvSpPr>
          <p:nvPr>
            <p:ph sz="quarter" idx="12"/>
          </p:nvPr>
        </p:nvSpPr>
        <p:spPr/>
        <p:txBody>
          <a:bodyPr/>
          <a:lstStyle/>
          <a:p>
            <a:r>
              <a:rPr lang="es-ES" dirty="0" smtClean="0"/>
              <a:t>EMPLEO A PRUEBA</a:t>
            </a:r>
            <a:endParaRPr lang="es-ES" dirty="0"/>
          </a:p>
        </p:txBody>
      </p:sp>
      <p:sp>
        <p:nvSpPr>
          <p:cNvPr id="14" name="Marcador de contenido 13"/>
          <p:cNvSpPr>
            <a:spLocks noGrp="1"/>
          </p:cNvSpPr>
          <p:nvPr>
            <p:ph sz="quarter" idx="13"/>
          </p:nvPr>
        </p:nvSpPr>
        <p:spPr/>
        <p:txBody>
          <a:bodyPr/>
          <a:lstStyle/>
          <a:p>
            <a:r>
              <a:rPr lang="es-ES" dirty="0" smtClean="0"/>
              <a:t>Metodología de aplicación:</a:t>
            </a:r>
            <a:endParaRPr lang="es-ES" dirty="0"/>
          </a:p>
        </p:txBody>
      </p:sp>
      <p:sp>
        <p:nvSpPr>
          <p:cNvPr id="5" name="4 Flecha derecha">
            <a:hlinkClick r:id="rId2" action="ppaction://hlinksldjump"/>
          </p:cNvPr>
          <p:cNvSpPr/>
          <p:nvPr/>
        </p:nvSpPr>
        <p:spPr>
          <a:xfrm rot="10800000">
            <a:off x="7380312" y="5877271"/>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marL="444500" indent="-444500" algn="just">
              <a:lnSpc>
                <a:spcPct val="150000"/>
              </a:lnSpc>
              <a:buFont typeface="Arial" pitchFamily="34" charset="0"/>
              <a:buChar char="•"/>
            </a:pPr>
            <a:r>
              <a:rPr lang="es-ES" dirty="0">
                <a:latin typeface="Verdana" pitchFamily="34" charset="0"/>
              </a:rPr>
              <a:t>Su utilización y su duración, con una máximo de 12 meses.</a:t>
            </a:r>
          </a:p>
          <a:p>
            <a:pPr marL="444500" indent="-444500" algn="just">
              <a:lnSpc>
                <a:spcPct val="150000"/>
              </a:lnSpc>
              <a:buFont typeface="Arial" pitchFamily="34" charset="0"/>
              <a:buChar char="•"/>
            </a:pPr>
            <a:endParaRPr lang="es-ES" dirty="0">
              <a:latin typeface="Verdana" pitchFamily="34" charset="0"/>
            </a:endParaRPr>
          </a:p>
          <a:p>
            <a:pPr marL="444500" indent="-444500" algn="just">
              <a:lnSpc>
                <a:spcPct val="150000"/>
              </a:lnSpc>
              <a:buFont typeface="Arial" pitchFamily="34" charset="0"/>
              <a:buChar char="•"/>
            </a:pPr>
            <a:r>
              <a:rPr lang="es-ES" dirty="0">
                <a:latin typeface="Verdana" pitchFamily="34" charset="0"/>
              </a:rPr>
              <a:t>Al producirse una vacante en la planta correspondiente, se deberá seleccionar a un integrante la lista.</a:t>
            </a:r>
          </a:p>
          <a:p>
            <a:pPr marL="444500" indent="-444500" algn="just">
              <a:lnSpc>
                <a:spcPct val="150000"/>
              </a:lnSpc>
              <a:buFont typeface="Arial" pitchFamily="34" charset="0"/>
              <a:buChar char="•"/>
            </a:pPr>
            <a:endParaRPr lang="es-ES" dirty="0">
              <a:latin typeface="Verdana" pitchFamily="34" charset="0"/>
            </a:endParaRPr>
          </a:p>
          <a:p>
            <a:pPr marL="444500" indent="-444500" algn="just">
              <a:lnSpc>
                <a:spcPct val="150000"/>
              </a:lnSpc>
              <a:buFont typeface="Arial" pitchFamily="34" charset="0"/>
              <a:buChar char="•"/>
            </a:pPr>
            <a:r>
              <a:rPr lang="es-ES" dirty="0">
                <a:latin typeface="Verdana" pitchFamily="34" charset="0"/>
              </a:rPr>
              <a:t>Mientras haya postulantes idóneos, en el periodo, no se podrá llamar a un nuevo concurso. </a:t>
            </a:r>
          </a:p>
          <a:p>
            <a:endParaRPr lang="es-ES" dirty="0"/>
          </a:p>
        </p:txBody>
      </p:sp>
      <p:sp>
        <p:nvSpPr>
          <p:cNvPr id="13" name="Marcador de contenido 12"/>
          <p:cNvSpPr>
            <a:spLocks noGrp="1"/>
          </p:cNvSpPr>
          <p:nvPr>
            <p:ph sz="quarter" idx="12"/>
          </p:nvPr>
        </p:nvSpPr>
        <p:spPr/>
        <p:txBody>
          <a:bodyPr/>
          <a:lstStyle/>
          <a:p>
            <a:r>
              <a:rPr lang="es-ES" dirty="0" smtClean="0"/>
              <a:t>LISTADO DE POSTULANTES ELEGIBLES</a:t>
            </a:r>
            <a:endParaRPr lang="es-ES" dirty="0"/>
          </a:p>
        </p:txBody>
      </p:sp>
      <p:sp>
        <p:nvSpPr>
          <p:cNvPr id="14" name="Marcador de contenido 13"/>
          <p:cNvSpPr>
            <a:spLocks noGrp="1"/>
          </p:cNvSpPr>
          <p:nvPr>
            <p:ph sz="quarter" idx="13"/>
          </p:nvPr>
        </p:nvSpPr>
        <p:spPr/>
        <p:txBody>
          <a:bodyPr/>
          <a:lstStyle/>
          <a:p>
            <a:r>
              <a:rPr lang="es-ES" dirty="0" smtClean="0"/>
              <a:t>Facultad del Jefe de Servicio:</a:t>
            </a:r>
            <a:endParaRPr lang="es-ES" dirty="0"/>
          </a:p>
        </p:txBody>
      </p:sp>
      <p:sp>
        <p:nvSpPr>
          <p:cNvPr id="5" name="4 Flecha derecha">
            <a:hlinkClick r:id="rId2" action="ppaction://hlinksldjump"/>
          </p:cNvPr>
          <p:cNvSpPr/>
          <p:nvPr/>
        </p:nvSpPr>
        <p:spPr>
          <a:xfrm rot="10800000">
            <a:off x="7380312" y="5877271"/>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algn="just">
              <a:lnSpc>
                <a:spcPct val="200000"/>
              </a:lnSpc>
            </a:pPr>
            <a:r>
              <a:rPr lang="es-MX" dirty="0">
                <a:latin typeface="Verdana" pitchFamily="34" charset="0"/>
              </a:rPr>
              <a:t>Integrarán la nómina que se presenta al Jefe de Servicio, aquellos candidatos que hubiesen obtenido los mejores puntajes, con un máximo de tres por cargo concursado.</a:t>
            </a:r>
          </a:p>
        </p:txBody>
      </p:sp>
      <p:sp>
        <p:nvSpPr>
          <p:cNvPr id="13" name="Marcador de contenido 12"/>
          <p:cNvSpPr>
            <a:spLocks noGrp="1"/>
          </p:cNvSpPr>
          <p:nvPr>
            <p:ph sz="quarter" idx="12"/>
          </p:nvPr>
        </p:nvSpPr>
        <p:spPr/>
        <p:txBody>
          <a:bodyPr/>
          <a:lstStyle/>
          <a:p>
            <a:r>
              <a:rPr lang="es-ES" dirty="0" smtClean="0"/>
              <a:t>NÓMINA</a:t>
            </a:r>
            <a:endParaRPr lang="es-ES" dirty="0"/>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1400" dirty="0">
                <a:solidFill>
                  <a:srgbClr val="FFCC00"/>
                </a:solidFill>
                <a:cs typeface="Calibri" pitchFamily="34" charset="0"/>
              </a:rPr>
              <a:t>Este material fue elaborado por la Subdirección de Desarrollo de las Personas de la Dirección Nacional del Servicio </a:t>
            </a:r>
            <a:r>
              <a:rPr lang="es-ES" sz="1400" dirty="0" smtClean="0">
                <a:solidFill>
                  <a:srgbClr val="FFCC00"/>
                </a:solidFill>
                <a:cs typeface="Calibri" pitchFamily="34" charset="0"/>
              </a:rPr>
              <a:t>Civil</a:t>
            </a:r>
            <a:br>
              <a:rPr lang="es-ES" sz="1400" dirty="0" smtClean="0">
                <a:solidFill>
                  <a:srgbClr val="FFCC00"/>
                </a:solidFill>
                <a:cs typeface="Calibri" pitchFamily="34" charset="0"/>
              </a:rPr>
            </a:br>
            <a:r>
              <a:rPr lang="es-ES" sz="800" dirty="0">
                <a:solidFill>
                  <a:srgbClr val="FFCC00"/>
                </a:solidFill>
                <a:cs typeface="Calibri" pitchFamily="34" charset="0"/>
              </a:rPr>
              <a:t> </a:t>
            </a:r>
            <a:r>
              <a:rPr lang="es-CL" dirty="0" smtClean="0"/>
              <a:t/>
            </a:r>
            <a:br>
              <a:rPr lang="es-CL" dirty="0" smtClean="0"/>
            </a:br>
            <a:r>
              <a:rPr lang="es-CL" dirty="0" smtClean="0"/>
              <a:t>Muchas Gracias</a:t>
            </a:r>
            <a:endParaRPr lang="es-CL" dirty="0"/>
          </a:p>
        </p:txBody>
      </p:sp>
    </p:spTree>
    <p:extLst>
      <p:ext uri="{BB962C8B-B14F-4D97-AF65-F5344CB8AC3E}">
        <p14:creationId xmlns:p14="http://schemas.microsoft.com/office/powerpoint/2010/main" val="26146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marL="285750" indent="-285750" algn="just">
              <a:buFont typeface="Arial" pitchFamily="34" charset="0"/>
              <a:buChar char="•"/>
            </a:pPr>
            <a:r>
              <a:rPr lang="es-ES" sz="1600" dirty="0">
                <a:latin typeface="Arial" charset="0"/>
              </a:rPr>
              <a:t>Concurso público</a:t>
            </a:r>
          </a:p>
          <a:p>
            <a:pPr marL="285750" indent="-285750" algn="just">
              <a:buFont typeface="Arial" pitchFamily="34" charset="0"/>
              <a:buChar char="•"/>
            </a:pPr>
            <a:endParaRPr lang="es-ES" sz="1600" dirty="0">
              <a:latin typeface="Arial" charset="0"/>
            </a:endParaRPr>
          </a:p>
          <a:p>
            <a:pPr marL="285750" indent="-285750" algn="just">
              <a:buFont typeface="Arial" pitchFamily="34" charset="0"/>
              <a:buChar char="•"/>
            </a:pPr>
            <a:r>
              <a:rPr lang="es-ES" sz="1600" dirty="0">
                <a:latin typeface="Arial" charset="0"/>
              </a:rPr>
              <a:t>Provisión en el último grado de la planta o cuando no se hubiesen llenado las vacantes por  promoción. </a:t>
            </a:r>
          </a:p>
          <a:p>
            <a:pPr marL="285750" indent="-285750" algn="just">
              <a:buFont typeface="Arial" pitchFamily="34" charset="0"/>
              <a:buChar char="•"/>
            </a:pPr>
            <a:endParaRPr lang="es-ES" sz="1600" dirty="0">
              <a:latin typeface="Arial" charset="0"/>
            </a:endParaRPr>
          </a:p>
          <a:p>
            <a:pPr marL="285750" indent="-285750" algn="just">
              <a:buFont typeface="Arial" pitchFamily="34" charset="0"/>
              <a:buChar char="•"/>
            </a:pPr>
            <a:r>
              <a:rPr lang="es-ES" sz="1600" dirty="0">
                <a:latin typeface="Arial" charset="0"/>
              </a:rPr>
              <a:t>Primera provisión en cargos nuevos (Artículo 14, inciso 3° Estatuto Administrativo. Ej.. GORES, CONAMA</a:t>
            </a:r>
            <a:r>
              <a:rPr lang="es-ES" sz="1600" dirty="0"/>
              <a:t> )</a:t>
            </a:r>
          </a:p>
        </p:txBody>
      </p:sp>
      <p:sp>
        <p:nvSpPr>
          <p:cNvPr id="13" name="Marcador de contenido 12"/>
          <p:cNvSpPr>
            <a:spLocks noGrp="1"/>
          </p:cNvSpPr>
          <p:nvPr>
            <p:ph sz="quarter" idx="12"/>
          </p:nvPr>
        </p:nvSpPr>
        <p:spPr/>
        <p:txBody>
          <a:bodyPr/>
          <a:lstStyle/>
          <a:p>
            <a:r>
              <a:rPr lang="es-ES" dirty="0" smtClean="0"/>
              <a:t>CONCURSO DE INGRESO</a:t>
            </a:r>
            <a:endParaRPr lang="es-ES" dirty="0"/>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marL="285750" indent="-285750">
              <a:buFont typeface="Arial" pitchFamily="34" charset="0"/>
              <a:buChar char="•"/>
            </a:pPr>
            <a:r>
              <a:rPr lang="es-ES" dirty="0"/>
              <a:t>Función: prepara y realiza el concurso.</a:t>
            </a:r>
          </a:p>
          <a:p>
            <a:pPr marL="285750" indent="-285750">
              <a:buFont typeface="Arial" pitchFamily="34" charset="0"/>
              <a:buChar char="•"/>
            </a:pPr>
            <a:endParaRPr lang="es-ES" dirty="0"/>
          </a:p>
          <a:p>
            <a:pPr marL="285750" indent="-285750">
              <a:buFont typeface="Arial" pitchFamily="34" charset="0"/>
              <a:buChar char="•"/>
            </a:pPr>
            <a:r>
              <a:rPr lang="es-ES" dirty="0"/>
              <a:t>Constitución:</a:t>
            </a:r>
          </a:p>
          <a:p>
            <a:endParaRPr lang="es-ES" dirty="0"/>
          </a:p>
          <a:p>
            <a:pPr marL="834390" lvl="1" indent="-285750" algn="just">
              <a:buFont typeface="Arial" pitchFamily="34" charset="0"/>
              <a:buChar char="•"/>
            </a:pPr>
            <a:r>
              <a:rPr lang="es-ES" sz="1500" dirty="0">
                <a:solidFill>
                  <a:schemeClr val="tx1"/>
                </a:solidFill>
                <a:latin typeface="Verdana" pitchFamily="34" charset="0"/>
              </a:rPr>
              <a:t>Cinco Jerarquías Máximas de la Institución y el Jefe o encargado de RRHH, con derecho a voz y voto.</a:t>
            </a:r>
          </a:p>
          <a:p>
            <a:pPr marL="834390" lvl="1" indent="-285750" algn="just">
              <a:buFont typeface="Arial" pitchFamily="34" charset="0"/>
              <a:buChar char="•"/>
            </a:pPr>
            <a:endParaRPr lang="es-ES" sz="1500" dirty="0">
              <a:solidFill>
                <a:schemeClr val="tx1"/>
              </a:solidFill>
              <a:latin typeface="Verdana" pitchFamily="34" charset="0"/>
            </a:endParaRPr>
          </a:p>
          <a:p>
            <a:pPr marL="834390" lvl="1" indent="-285750" algn="just">
              <a:buFont typeface="Arial" pitchFamily="34" charset="0"/>
              <a:buChar char="•"/>
            </a:pPr>
            <a:r>
              <a:rPr lang="es-ES" sz="1500" dirty="0">
                <a:solidFill>
                  <a:schemeClr val="tx1"/>
                </a:solidFill>
                <a:latin typeface="Verdana" pitchFamily="34" charset="0"/>
              </a:rPr>
              <a:t>En plantas regionales son: los 3 funcionarios de mayor nivel jerárquico regional y el jefe o encargado designado como responsable de </a:t>
            </a:r>
            <a:r>
              <a:rPr lang="es-ES" sz="1500" dirty="0" smtClean="0">
                <a:solidFill>
                  <a:schemeClr val="tx1"/>
                </a:solidFill>
                <a:latin typeface="Verdana" pitchFamily="34" charset="0"/>
              </a:rPr>
              <a:t>RRHH.</a:t>
            </a:r>
            <a:endParaRPr lang="es-ES" sz="1500" dirty="0">
              <a:solidFill>
                <a:schemeClr val="tx1"/>
              </a:solidFill>
              <a:latin typeface="Verdana" pitchFamily="34" charset="0"/>
            </a:endParaRPr>
          </a:p>
        </p:txBody>
      </p:sp>
      <p:sp>
        <p:nvSpPr>
          <p:cNvPr id="13" name="Marcador de contenido 12"/>
          <p:cNvSpPr>
            <a:spLocks noGrp="1"/>
          </p:cNvSpPr>
          <p:nvPr>
            <p:ph sz="quarter" idx="12"/>
          </p:nvPr>
        </p:nvSpPr>
        <p:spPr/>
        <p:txBody>
          <a:bodyPr/>
          <a:lstStyle/>
          <a:p>
            <a:r>
              <a:rPr lang="es-ES" dirty="0" smtClean="0"/>
              <a:t>COMITÉ DE SELECCIÓN</a:t>
            </a:r>
            <a:endParaRPr lang="es-ES" dirty="0"/>
          </a:p>
        </p:txBody>
      </p:sp>
      <p:sp>
        <p:nvSpPr>
          <p:cNvPr id="3" name="2 Flecha derecha">
            <a:hlinkClick r:id="rId2" action="ppaction://hlinksldjump"/>
          </p:cNvPr>
          <p:cNvSpPr/>
          <p:nvPr/>
        </p:nvSpPr>
        <p:spPr>
          <a:xfrm>
            <a:off x="7380312" y="5589240"/>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43666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algn="just">
              <a:lnSpc>
                <a:spcPct val="150000"/>
              </a:lnSpc>
            </a:pPr>
            <a:r>
              <a:rPr lang="es-ES" dirty="0">
                <a:latin typeface="Verdana" pitchFamily="34" charset="0"/>
              </a:rPr>
              <a:t>“Para proveer las plazas de ingreso, el comité de selección deberá conformarse por el intendente de la región a la cual se encuentra asignado el respectivo empleo, por los dos gobernadores de mayor antigüedad de la misma región y por el funcionario de la correspondiente región al que se le encomiende, para estos fines, la labor de encargado de personal.” </a:t>
            </a:r>
          </a:p>
          <a:p>
            <a:r>
              <a:rPr lang="es-ES" dirty="0" smtClean="0"/>
              <a:t> </a:t>
            </a:r>
            <a:endParaRPr lang="es-ES" dirty="0"/>
          </a:p>
        </p:txBody>
      </p:sp>
      <p:sp>
        <p:nvSpPr>
          <p:cNvPr id="13" name="Marcador de contenido 12"/>
          <p:cNvSpPr>
            <a:spLocks noGrp="1"/>
          </p:cNvSpPr>
          <p:nvPr>
            <p:ph sz="quarter" idx="12"/>
          </p:nvPr>
        </p:nvSpPr>
        <p:spPr/>
        <p:txBody>
          <a:bodyPr/>
          <a:lstStyle/>
          <a:p>
            <a:r>
              <a:rPr lang="es-ES" dirty="0" smtClean="0"/>
              <a:t>DICTAMEN</a:t>
            </a:r>
            <a:endParaRPr lang="es-ES" dirty="0"/>
          </a:p>
        </p:txBody>
      </p:sp>
      <p:sp>
        <p:nvSpPr>
          <p:cNvPr id="6" name="5 Flecha derecha">
            <a:hlinkClick r:id="rId2" action="ppaction://hlinksldjump"/>
          </p:cNvPr>
          <p:cNvSpPr/>
          <p:nvPr/>
        </p:nvSpPr>
        <p:spPr>
          <a:xfrm rot="10800000">
            <a:off x="7380312" y="5589240"/>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algn="just"/>
            <a:r>
              <a:rPr lang="es-ES" dirty="0"/>
              <a:t>Todas las personas tendrán el derecho a postular en igualdad de condiciones:</a:t>
            </a:r>
          </a:p>
          <a:p>
            <a:pPr algn="just"/>
            <a:endParaRPr lang="es-ES" dirty="0"/>
          </a:p>
          <a:p>
            <a:pPr marL="285750" indent="-285750" algn="just">
              <a:buFont typeface="Arial" pitchFamily="34" charset="0"/>
              <a:buChar char="•"/>
            </a:pPr>
            <a:r>
              <a:rPr lang="es-ES" dirty="0"/>
              <a:t>Si cumplen los requisitos generales del </a:t>
            </a:r>
            <a:r>
              <a:rPr lang="es-ES" dirty="0">
                <a:hlinkClick r:id="rId2" action="ppaction://hlinksldjump"/>
              </a:rPr>
              <a:t>Artículo 12 del Estatuto Administrativo</a:t>
            </a:r>
            <a:r>
              <a:rPr lang="es-ES" dirty="0"/>
              <a:t>.</a:t>
            </a:r>
          </a:p>
          <a:p>
            <a:pPr marL="285750" indent="-285750" algn="just">
              <a:buFont typeface="Arial" pitchFamily="34" charset="0"/>
              <a:buChar char="•"/>
            </a:pPr>
            <a:endParaRPr lang="es-ES" dirty="0"/>
          </a:p>
          <a:p>
            <a:pPr marL="285750" indent="-285750" algn="just">
              <a:buFont typeface="Arial" pitchFamily="34" charset="0"/>
              <a:buChar char="•"/>
            </a:pPr>
            <a:r>
              <a:rPr lang="es-ES" dirty="0"/>
              <a:t>No estar afecto a las inhabilidades e incompatibilidades del </a:t>
            </a:r>
            <a:r>
              <a:rPr lang="es-ES" dirty="0">
                <a:hlinkClick r:id="rId3" action="ppaction://hlinksldjump"/>
              </a:rPr>
              <a:t>Artículo 54 de la Ley  18.575</a:t>
            </a:r>
            <a:r>
              <a:rPr lang="es-ES" dirty="0"/>
              <a:t> (LOCBGAE, DFL 1/19.653). </a:t>
            </a:r>
          </a:p>
          <a:p>
            <a:pPr marL="285750" indent="-285750" algn="just">
              <a:buFont typeface="Arial" pitchFamily="34" charset="0"/>
              <a:buChar char="•"/>
            </a:pPr>
            <a:endParaRPr lang="es-ES" dirty="0"/>
          </a:p>
          <a:p>
            <a:pPr marL="285750" indent="-285750" algn="just">
              <a:buFont typeface="Arial" pitchFamily="34" charset="0"/>
              <a:buChar char="•"/>
            </a:pPr>
            <a:r>
              <a:rPr lang="es-ES" dirty="0"/>
              <a:t>Cumplir con los requisitos específicos para el desempeño del cargo. (Ley de Plantas del propio Servicio).</a:t>
            </a:r>
          </a:p>
        </p:txBody>
      </p:sp>
      <p:sp>
        <p:nvSpPr>
          <p:cNvPr id="13" name="Marcador de contenido 12"/>
          <p:cNvSpPr>
            <a:spLocks noGrp="1"/>
          </p:cNvSpPr>
          <p:nvPr>
            <p:ph sz="quarter" idx="12"/>
          </p:nvPr>
        </p:nvSpPr>
        <p:spPr/>
        <p:txBody>
          <a:bodyPr/>
          <a:lstStyle/>
          <a:p>
            <a:r>
              <a:rPr lang="es-ES" dirty="0" smtClean="0"/>
              <a:t>REQUISITOS DE POSTULACIÓN</a:t>
            </a:r>
            <a:endParaRPr lang="es-ES" dirty="0"/>
          </a:p>
        </p:txBody>
      </p:sp>
      <p:sp>
        <p:nvSpPr>
          <p:cNvPr id="5" name="4 Flecha derecha">
            <a:hlinkClick r:id="rId4" action="ppaction://hlinksldjump"/>
          </p:cNvPr>
          <p:cNvSpPr/>
          <p:nvPr/>
        </p:nvSpPr>
        <p:spPr>
          <a:xfrm>
            <a:off x="7380312" y="5589240"/>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fontScale="92500"/>
          </a:bodyPr>
          <a:lstStyle/>
          <a:p>
            <a:pPr marL="285750" indent="-285750" algn="just">
              <a:buFont typeface="Arial" pitchFamily="34" charset="0"/>
              <a:buChar char="•"/>
            </a:pPr>
            <a:r>
              <a:rPr lang="es-ES" dirty="0"/>
              <a:t>Ser ciudadano</a:t>
            </a:r>
            <a:r>
              <a:rPr lang="es-ES" dirty="0" smtClean="0"/>
              <a:t>.</a:t>
            </a:r>
          </a:p>
          <a:p>
            <a:pPr marL="285750" indent="-285750" algn="just">
              <a:buFont typeface="Arial" pitchFamily="34" charset="0"/>
              <a:buChar char="•"/>
            </a:pPr>
            <a:endParaRPr lang="es-ES" dirty="0"/>
          </a:p>
          <a:p>
            <a:pPr marL="285750" indent="-285750" algn="just">
              <a:buFont typeface="Arial" pitchFamily="34" charset="0"/>
              <a:buChar char="•"/>
            </a:pPr>
            <a:r>
              <a:rPr lang="es-ES" dirty="0"/>
              <a:t>Haber cumplido con la ley de Reclutamiento y Movilización (Varones</a:t>
            </a:r>
            <a:r>
              <a:rPr lang="es-ES" dirty="0" smtClean="0"/>
              <a:t>).</a:t>
            </a:r>
          </a:p>
          <a:p>
            <a:pPr marL="285750" indent="-285750" algn="just">
              <a:buFont typeface="Arial" pitchFamily="34" charset="0"/>
              <a:buChar char="•"/>
            </a:pPr>
            <a:endParaRPr lang="es-ES" dirty="0"/>
          </a:p>
          <a:p>
            <a:pPr marL="285750" indent="-285750" algn="just">
              <a:buFont typeface="Arial" pitchFamily="34" charset="0"/>
              <a:buChar char="•"/>
            </a:pPr>
            <a:r>
              <a:rPr lang="es-ES" dirty="0"/>
              <a:t>Tener salud compatible con el cargo</a:t>
            </a:r>
            <a:r>
              <a:rPr lang="es-ES" dirty="0" smtClean="0"/>
              <a:t>.</a:t>
            </a:r>
          </a:p>
          <a:p>
            <a:pPr marL="285750" indent="-285750" algn="just">
              <a:buFont typeface="Arial" pitchFamily="34" charset="0"/>
              <a:buChar char="•"/>
            </a:pPr>
            <a:endParaRPr lang="es-ES" dirty="0"/>
          </a:p>
          <a:p>
            <a:pPr marL="285750" indent="-285750" algn="just">
              <a:buFont typeface="Arial" pitchFamily="34" charset="0"/>
              <a:buChar char="•"/>
            </a:pPr>
            <a:r>
              <a:rPr lang="es-ES" dirty="0"/>
              <a:t>Haber aprobado la educación básica y poseer el nivel educacional o título profesional o técnico que por naturaleza del empleo exija la ley</a:t>
            </a:r>
            <a:r>
              <a:rPr lang="es-ES" dirty="0" smtClean="0"/>
              <a:t>.</a:t>
            </a:r>
          </a:p>
          <a:p>
            <a:pPr marL="285750" indent="-285750" algn="just">
              <a:buFont typeface="Arial" pitchFamily="34" charset="0"/>
              <a:buChar char="•"/>
            </a:pPr>
            <a:endParaRPr lang="es-ES" dirty="0"/>
          </a:p>
          <a:p>
            <a:pPr marL="285750" indent="-285750" algn="just">
              <a:buFont typeface="Arial" pitchFamily="34" charset="0"/>
              <a:buChar char="•"/>
            </a:pPr>
            <a:r>
              <a:rPr lang="es-ES" dirty="0"/>
              <a:t>No haber cesado en un cargo público como consecuencia de haber obtenido una calificación deficiente o por medida disciplinaria, salvo que hayan  transcurrido más de cinco años desde la fecha de expiración de funciones</a:t>
            </a:r>
            <a:r>
              <a:rPr lang="es-ES" dirty="0" smtClean="0"/>
              <a:t>.</a:t>
            </a:r>
          </a:p>
          <a:p>
            <a:pPr marL="285750" indent="-285750" algn="just">
              <a:buFont typeface="Arial" pitchFamily="34" charset="0"/>
              <a:buChar char="•"/>
            </a:pPr>
            <a:endParaRPr lang="es-ES" dirty="0"/>
          </a:p>
          <a:p>
            <a:pPr marL="285750" indent="-285750" algn="just">
              <a:buFont typeface="Arial" pitchFamily="34" charset="0"/>
              <a:buChar char="•"/>
            </a:pPr>
            <a:r>
              <a:rPr lang="es-ES" dirty="0"/>
              <a:t>No estar inhabilitado para el ejercicio de funciones o cargos públicos, ni hallarse condenado por crimen o simple delito.</a:t>
            </a:r>
          </a:p>
          <a:p>
            <a:r>
              <a:rPr lang="es-ES" dirty="0" smtClean="0"/>
              <a:t> </a:t>
            </a:r>
            <a:endParaRPr lang="es-ES" dirty="0"/>
          </a:p>
        </p:txBody>
      </p:sp>
      <p:sp>
        <p:nvSpPr>
          <p:cNvPr id="13" name="Marcador de contenido 12"/>
          <p:cNvSpPr>
            <a:spLocks noGrp="1"/>
          </p:cNvSpPr>
          <p:nvPr>
            <p:ph sz="quarter" idx="12"/>
          </p:nvPr>
        </p:nvSpPr>
        <p:spPr/>
        <p:txBody>
          <a:bodyPr/>
          <a:lstStyle/>
          <a:p>
            <a:r>
              <a:rPr lang="es-ES" dirty="0" smtClean="0"/>
              <a:t>ARTÍCULO 12: ESTATUTO ADMINISTRATIVO</a:t>
            </a:r>
            <a:endParaRPr lang="es-ES" dirty="0"/>
          </a:p>
        </p:txBody>
      </p:sp>
      <p:sp>
        <p:nvSpPr>
          <p:cNvPr id="4" name="3 Flecha derecha">
            <a:hlinkClick r:id="rId2" action="ppaction://hlinksldjump"/>
          </p:cNvPr>
          <p:cNvSpPr/>
          <p:nvPr/>
        </p:nvSpPr>
        <p:spPr>
          <a:xfrm rot="10800000">
            <a:off x="7380312" y="5877272"/>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lnSpcReduction="10000"/>
          </a:bodyPr>
          <a:lstStyle/>
          <a:p>
            <a:pPr algn="just"/>
            <a:r>
              <a:rPr lang="es-ES" dirty="0" smtClean="0"/>
              <a:t>a</a:t>
            </a:r>
            <a:r>
              <a:rPr lang="es-ES" dirty="0"/>
              <a:t>) Las personas que tengan vigente o suscriban, contratos o cauciones ascendentes a doscientas unidades tributarias mensuales o </a:t>
            </a:r>
            <a:r>
              <a:rPr lang="es-ES" dirty="0" smtClean="0"/>
              <a:t>más.</a:t>
            </a:r>
            <a:endParaRPr lang="es-ES" dirty="0"/>
          </a:p>
          <a:p>
            <a:pPr algn="just"/>
            <a:r>
              <a:rPr lang="es-ES" dirty="0"/>
              <a:t>	Tampoco podrán hacerlo quienes tengan litigios pendientes con la institución </a:t>
            </a:r>
          </a:p>
          <a:p>
            <a:pPr algn="just"/>
            <a:endParaRPr lang="es-ES" dirty="0"/>
          </a:p>
          <a:p>
            <a:pPr algn="just"/>
            <a:r>
              <a:rPr lang="es-ES" dirty="0"/>
              <a:t>b) Las personas que tengan la calidad de cónyuge, hijos, adoptados o parientes hasta el tercer grado de consanguinidad y segundo de afinidad inclusive respecto de las autoridades y de los funcionarios directivos, hasta el nivel de jefe de departamento o su equivalente, inclusive.</a:t>
            </a:r>
          </a:p>
          <a:p>
            <a:pPr algn="just"/>
            <a:r>
              <a:rPr lang="es-ES" dirty="0"/>
              <a:t>	</a:t>
            </a:r>
          </a:p>
          <a:p>
            <a:pPr algn="just"/>
            <a:r>
              <a:rPr lang="es-ES" dirty="0"/>
              <a:t>c) Las personas que se hallen condenadas por crimen o simple delito.	</a:t>
            </a:r>
          </a:p>
          <a:p>
            <a:pPr algn="just"/>
            <a:endParaRPr lang="es-ES" dirty="0"/>
          </a:p>
          <a:p>
            <a:pPr algn="just"/>
            <a:r>
              <a:rPr lang="es-ES" dirty="0"/>
              <a:t>	Los postulantes a un cargo público deberán prestar una declaración jurada que acredite que no se encuentran afectos a alguna de las causales de inhabilidad previstas en ese artículo.</a:t>
            </a:r>
          </a:p>
        </p:txBody>
      </p:sp>
      <p:sp>
        <p:nvSpPr>
          <p:cNvPr id="13" name="Marcador de contenido 12"/>
          <p:cNvSpPr>
            <a:spLocks noGrp="1"/>
          </p:cNvSpPr>
          <p:nvPr>
            <p:ph sz="quarter" idx="12"/>
          </p:nvPr>
        </p:nvSpPr>
        <p:spPr/>
        <p:txBody>
          <a:bodyPr/>
          <a:lstStyle/>
          <a:p>
            <a:r>
              <a:rPr lang="es-ES" dirty="0" smtClean="0"/>
              <a:t>ARTÍCULO </a:t>
            </a:r>
            <a:r>
              <a:rPr lang="es-ES" dirty="0" smtClean="0"/>
              <a:t>54 LEY 18.575</a:t>
            </a:r>
            <a:endParaRPr lang="es-ES" dirty="0"/>
          </a:p>
        </p:txBody>
      </p:sp>
      <p:sp>
        <p:nvSpPr>
          <p:cNvPr id="4" name="3 Flecha derecha">
            <a:hlinkClick r:id="rId2" action="ppaction://hlinksldjump"/>
          </p:cNvPr>
          <p:cNvSpPr/>
          <p:nvPr/>
        </p:nvSpPr>
        <p:spPr>
          <a:xfrm rot="10800000">
            <a:off x="7380312" y="5877271"/>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marL="444500" indent="-444500" algn="just">
              <a:buFont typeface="+mj-lt"/>
              <a:buAutoNum type="arabicPeriod"/>
            </a:pPr>
            <a:r>
              <a:rPr lang="es-MX" dirty="0">
                <a:latin typeface="Verdana" pitchFamily="34" charset="0"/>
              </a:rPr>
              <a:t>Llamado a concurso, mediante resolución del Jefe de Servicio, aprobando las bases propuestas por el Comité de Selección.</a:t>
            </a:r>
          </a:p>
          <a:p>
            <a:pPr marL="444500" indent="-444500" algn="just">
              <a:buFont typeface="+mj-lt"/>
              <a:buAutoNum type="arabicPeriod"/>
            </a:pPr>
            <a:endParaRPr lang="es-MX" dirty="0">
              <a:latin typeface="Verdana" pitchFamily="34" charset="0"/>
            </a:endParaRPr>
          </a:p>
          <a:p>
            <a:pPr marL="444500" indent="-444500" algn="just">
              <a:buFont typeface="+mj-lt"/>
              <a:buAutoNum type="arabicPeriod"/>
            </a:pPr>
            <a:r>
              <a:rPr lang="es-MX" dirty="0">
                <a:latin typeface="Verdana" pitchFamily="34" charset="0"/>
              </a:rPr>
              <a:t>Difusión del concurso, publicación de aviso Diario Oficial, y en la Web del Servicio, y otros medios que se estime pertinente.</a:t>
            </a:r>
          </a:p>
        </p:txBody>
      </p:sp>
      <p:sp>
        <p:nvSpPr>
          <p:cNvPr id="13" name="Marcador de contenido 12"/>
          <p:cNvSpPr>
            <a:spLocks noGrp="1"/>
          </p:cNvSpPr>
          <p:nvPr>
            <p:ph sz="quarter" idx="12"/>
          </p:nvPr>
        </p:nvSpPr>
        <p:spPr/>
        <p:txBody>
          <a:bodyPr/>
          <a:lstStyle/>
          <a:p>
            <a:r>
              <a:rPr lang="es-ES" dirty="0" smtClean="0"/>
              <a:t>FORMALIDADES</a:t>
            </a:r>
            <a:endParaRPr lang="es-ES" dirty="0"/>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marL="622300" indent="-622300" algn="just">
              <a:lnSpc>
                <a:spcPct val="90000"/>
              </a:lnSpc>
              <a:buFont typeface="Arial" pitchFamily="34" charset="0"/>
              <a:buChar char="•"/>
            </a:pPr>
            <a:r>
              <a:rPr lang="es-ES" sz="1600" dirty="0">
                <a:latin typeface="Arial" charset="0"/>
              </a:rPr>
              <a:t>Autoridad Facultada para hacer el nombramiento </a:t>
            </a:r>
          </a:p>
          <a:p>
            <a:pPr marL="622300" indent="-622300" algn="just">
              <a:lnSpc>
                <a:spcPct val="90000"/>
              </a:lnSpc>
              <a:buFont typeface="Arial" pitchFamily="34" charset="0"/>
              <a:buChar char="•"/>
            </a:pPr>
            <a:endParaRPr lang="es-ES" sz="1600" dirty="0">
              <a:latin typeface="Arial" charset="0"/>
            </a:endParaRPr>
          </a:p>
          <a:p>
            <a:pPr marL="622300" indent="-622300" algn="just">
              <a:lnSpc>
                <a:spcPct val="90000"/>
              </a:lnSpc>
              <a:buFont typeface="Arial" pitchFamily="34" charset="0"/>
              <a:buChar char="•"/>
            </a:pPr>
            <a:r>
              <a:rPr lang="es-ES" sz="1600" dirty="0">
                <a:latin typeface="Arial" charset="0"/>
              </a:rPr>
              <a:t>Contenidos mínimos</a:t>
            </a:r>
          </a:p>
          <a:p>
            <a:pPr marL="622300" indent="-622300" algn="just">
              <a:lnSpc>
                <a:spcPct val="90000"/>
              </a:lnSpc>
              <a:buFont typeface="Arial" pitchFamily="34" charset="0"/>
              <a:buChar char="•"/>
            </a:pPr>
            <a:endParaRPr lang="es-ES" sz="1600" dirty="0">
              <a:latin typeface="Arial" charset="0"/>
            </a:endParaRPr>
          </a:p>
          <a:p>
            <a:pPr marL="622300" indent="-622300" algn="just">
              <a:lnSpc>
                <a:spcPct val="90000"/>
              </a:lnSpc>
              <a:buFont typeface="Arial" pitchFamily="34" charset="0"/>
              <a:buChar char="•"/>
            </a:pPr>
            <a:r>
              <a:rPr lang="es-ES" sz="1600" dirty="0">
                <a:latin typeface="Arial" charset="0"/>
              </a:rPr>
              <a:t>Los días 1° o 15 de cada mes o el primer día hábil siguiente si aquellos fueren feriado.</a:t>
            </a:r>
          </a:p>
          <a:p>
            <a:pPr marL="622300" indent="-622300" algn="just">
              <a:lnSpc>
                <a:spcPct val="90000"/>
              </a:lnSpc>
              <a:buFont typeface="Arial" pitchFamily="34" charset="0"/>
              <a:buChar char="•"/>
            </a:pPr>
            <a:endParaRPr lang="es-ES" sz="1600" dirty="0">
              <a:latin typeface="Arial" charset="0"/>
            </a:endParaRPr>
          </a:p>
          <a:p>
            <a:pPr marL="622300" indent="-622300" algn="just">
              <a:lnSpc>
                <a:spcPct val="90000"/>
              </a:lnSpc>
              <a:buFont typeface="Arial" pitchFamily="34" charset="0"/>
              <a:buChar char="•"/>
            </a:pPr>
            <a:r>
              <a:rPr lang="es-ES" sz="1600" dirty="0">
                <a:latin typeface="Arial" charset="0"/>
              </a:rPr>
              <a:t>Entre la publicación y la presentación de antecedentes  debe existir un plazo no inferior a 8 días hábiles.</a:t>
            </a:r>
          </a:p>
          <a:p>
            <a:pPr marL="622300" indent="-622300" algn="just">
              <a:lnSpc>
                <a:spcPct val="90000"/>
              </a:lnSpc>
              <a:buFont typeface="Arial" pitchFamily="34" charset="0"/>
              <a:buChar char="•"/>
            </a:pPr>
            <a:endParaRPr lang="es-ES" sz="1600" dirty="0">
              <a:latin typeface="Arial" charset="0"/>
            </a:endParaRPr>
          </a:p>
          <a:p>
            <a:pPr marL="622300" indent="-622300" algn="just">
              <a:lnSpc>
                <a:spcPct val="90000"/>
              </a:lnSpc>
              <a:buFont typeface="Arial" pitchFamily="34" charset="0"/>
              <a:buChar char="•"/>
            </a:pPr>
            <a:r>
              <a:rPr lang="es-ES" sz="1600" dirty="0">
                <a:latin typeface="Arial" charset="0"/>
              </a:rPr>
              <a:t>Publicación del Aviso en la Web del Servicio.</a:t>
            </a:r>
          </a:p>
        </p:txBody>
      </p:sp>
      <p:sp>
        <p:nvSpPr>
          <p:cNvPr id="13" name="Marcador de contenido 12"/>
          <p:cNvSpPr>
            <a:spLocks noGrp="1"/>
          </p:cNvSpPr>
          <p:nvPr>
            <p:ph sz="quarter" idx="12"/>
          </p:nvPr>
        </p:nvSpPr>
        <p:spPr/>
        <p:txBody>
          <a:bodyPr/>
          <a:lstStyle/>
          <a:p>
            <a:r>
              <a:rPr lang="es-ES" dirty="0" smtClean="0"/>
              <a:t>PUBLICACIÓN EN EL DIARIO OFICIAL</a:t>
            </a:r>
            <a:endParaRPr lang="es-ES" dirty="0"/>
          </a:p>
        </p:txBody>
      </p:sp>
      <p:sp>
        <p:nvSpPr>
          <p:cNvPr id="4" name="3 Triángulo isósceles">
            <a:hlinkClick r:id="rId2" action="ppaction://hlinksldjump"/>
          </p:cNvPr>
          <p:cNvSpPr/>
          <p:nvPr/>
        </p:nvSpPr>
        <p:spPr>
          <a:xfrm rot="5400000">
            <a:off x="6538133" y="1908956"/>
            <a:ext cx="317830" cy="273991"/>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
        <p:nvSpPr>
          <p:cNvPr id="7" name="6 Triángulo isósceles">
            <a:hlinkClick r:id="rId3" action="ppaction://hlinksldjump"/>
          </p:cNvPr>
          <p:cNvSpPr/>
          <p:nvPr/>
        </p:nvSpPr>
        <p:spPr>
          <a:xfrm rot="5400000">
            <a:off x="3469961" y="2485017"/>
            <a:ext cx="317830" cy="273991"/>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
        <p:nvSpPr>
          <p:cNvPr id="8" name="7 Flecha derecha">
            <a:hlinkClick r:id="rId4" action="ppaction://hlinksldjump"/>
          </p:cNvPr>
          <p:cNvSpPr/>
          <p:nvPr/>
        </p:nvSpPr>
        <p:spPr>
          <a:xfrm>
            <a:off x="7380312" y="5589240"/>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3879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Personalizado 7">
      <a:dk1>
        <a:sysClr val="windowText" lastClr="000000"/>
      </a:dk1>
      <a:lt1>
        <a:sysClr val="window" lastClr="FFFFFF"/>
      </a:lt1>
      <a:dk2>
        <a:srgbClr val="4F81BD"/>
      </a:dk2>
      <a:lt2>
        <a:srgbClr val="FFFFFF"/>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solidFill>
          <a:schemeClr val="tx2">
            <a:lumMod val="75000"/>
          </a:schemeClr>
        </a:solidFill>
        <a:ln>
          <a:solidFill>
            <a:schemeClr val="tx2"/>
          </a:solidFill>
        </a:ln>
      </a:spPr>
      <a:bodyPr rtlCol="0" anchor="ctr"/>
      <a:lstStyle>
        <a:defPPr algn="ctr">
          <a:defRPr sz="4000" b="1" dirty="0" smtClean="0">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defRPr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TC103457452[[fn=Celestial]]</Template>
  <TotalTime>1100</TotalTime>
  <Words>948</Words>
  <Application>Microsoft Office PowerPoint</Application>
  <PresentationFormat>Presentación en pantalla (4:3)</PresentationFormat>
  <Paragraphs>135</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Cuadrícula</vt:lpstr>
      <vt:lpstr>Concurso de  Ingreso a la planta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Este material fue elaborado por la Subdirección de Desarrollo de las Personas de la Dirección Nacional del Servicio Civil   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Faúndez</dc:creator>
  <cp:lastModifiedBy>Cristóbal Valdivieso</cp:lastModifiedBy>
  <cp:revision>54</cp:revision>
  <dcterms:created xsi:type="dcterms:W3CDTF">2013-06-12T14:14:11Z</dcterms:created>
  <dcterms:modified xsi:type="dcterms:W3CDTF">2014-10-09T15:37:58Z</dcterms:modified>
</cp:coreProperties>
</file>