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22"/>
  </p:handoutMasterIdLst>
  <p:sldIdLst>
    <p:sldId id="256" r:id="rId2"/>
    <p:sldId id="260" r:id="rId3"/>
    <p:sldId id="262" r:id="rId4"/>
    <p:sldId id="278"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61"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56" autoAdjust="0"/>
    <p:restoredTop sz="94660"/>
  </p:normalViewPr>
  <p:slideViewPr>
    <p:cSldViewPr>
      <p:cViewPr varScale="1">
        <p:scale>
          <a:sx n="99" d="100"/>
          <a:sy n="99" d="100"/>
        </p:scale>
        <p:origin x="-102" y="-25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20-10-2014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20-10-2014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CL" dirty="0" smtClean="0"/>
              <a:t>CONCURSO </a:t>
            </a:r>
            <a:br>
              <a:rPr lang="es-CL" dirty="0" smtClean="0"/>
            </a:br>
            <a:r>
              <a:rPr lang="es-CL" dirty="0" smtClean="0"/>
              <a:t>DE PROMOCIÓN</a:t>
            </a:r>
            <a:endParaRPr lang="es-CL" dirty="0"/>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marL="285750" indent="-285750" algn="just">
              <a:lnSpc>
                <a:spcPct val="150000"/>
              </a:lnSpc>
              <a:buFont typeface="Arial" pitchFamily="34" charset="0"/>
              <a:buChar char="•"/>
            </a:pPr>
            <a:r>
              <a:rPr lang="es-MX" dirty="0">
                <a:latin typeface="Verdana" pitchFamily="34" charset="0"/>
              </a:rPr>
              <a:t>Mediante resolución del Jefe de Servicio, la que deberá ser difundida dentro de los 3 siguientes días a su expedición.</a:t>
            </a:r>
          </a:p>
          <a:p>
            <a:pPr marL="285750" indent="-285750" algn="just">
              <a:lnSpc>
                <a:spcPct val="150000"/>
              </a:lnSpc>
              <a:buFont typeface="Arial" pitchFamily="34" charset="0"/>
              <a:buChar char="•"/>
            </a:pPr>
            <a:endParaRPr lang="es-MX" dirty="0">
              <a:latin typeface="Verdana" pitchFamily="34" charset="0"/>
            </a:endParaRPr>
          </a:p>
          <a:p>
            <a:pPr marL="285750" indent="-285750" algn="just">
              <a:lnSpc>
                <a:spcPct val="150000"/>
              </a:lnSpc>
              <a:buFont typeface="Arial" pitchFamily="34" charset="0"/>
              <a:buChar char="•"/>
            </a:pPr>
            <a:r>
              <a:rPr lang="es-MX" dirty="0">
                <a:latin typeface="Verdana" pitchFamily="34" charset="0"/>
              </a:rPr>
              <a:t>Terminado los 3 días de difusión, la recepción de antecedentes debe efectuarse en un mínimo de 8 días hábiles.</a:t>
            </a:r>
          </a:p>
          <a:p>
            <a:pPr marL="285750" indent="-285750" algn="just">
              <a:lnSpc>
                <a:spcPct val="150000"/>
              </a:lnSpc>
              <a:buFont typeface="Arial" pitchFamily="34" charset="0"/>
              <a:buChar char="•"/>
            </a:pPr>
            <a:endParaRPr lang="es-MX" dirty="0">
              <a:latin typeface="Verdana" pitchFamily="34" charset="0"/>
            </a:endParaRPr>
          </a:p>
          <a:p>
            <a:pPr marL="285750" indent="-285750" algn="just">
              <a:lnSpc>
                <a:spcPct val="150000"/>
              </a:lnSpc>
              <a:buFont typeface="Arial" pitchFamily="34" charset="0"/>
              <a:buChar char="•"/>
            </a:pPr>
            <a:r>
              <a:rPr lang="es-MX" dirty="0">
                <a:latin typeface="Verdana" pitchFamily="34" charset="0"/>
              </a:rPr>
              <a:t>Medidas necesarias para amplia difusión: circulares, oficios u otros y a  través e-mail</a:t>
            </a:r>
          </a:p>
          <a:p>
            <a:pPr marL="285750" indent="-285750" algn="just">
              <a:lnSpc>
                <a:spcPct val="150000"/>
              </a:lnSpc>
              <a:buFont typeface="Arial" pitchFamily="34" charset="0"/>
              <a:buChar char="•"/>
            </a:pPr>
            <a:endParaRPr lang="es-MX" dirty="0">
              <a:latin typeface="Verdana" pitchFamily="34" charset="0"/>
            </a:endParaRPr>
          </a:p>
          <a:p>
            <a:pPr marL="285750" indent="-285750" algn="just">
              <a:lnSpc>
                <a:spcPct val="150000"/>
              </a:lnSpc>
              <a:buFont typeface="Arial" pitchFamily="34" charset="0"/>
              <a:buChar char="•"/>
            </a:pPr>
            <a:r>
              <a:rPr lang="es-MX" dirty="0">
                <a:latin typeface="Verdana" pitchFamily="34" charset="0"/>
              </a:rPr>
              <a:t>Lugar visible en las dependencias del Servicio, en la página Web y en su red de intranet.</a:t>
            </a:r>
          </a:p>
          <a:p>
            <a:pPr algn="just">
              <a:lnSpc>
                <a:spcPct val="80000"/>
              </a:lnSpc>
            </a:pPr>
            <a:endParaRPr lang="es-ES" sz="1600" dirty="0">
              <a:latin typeface="Arial" charset="0"/>
            </a:endParaRPr>
          </a:p>
        </p:txBody>
      </p:sp>
      <p:sp>
        <p:nvSpPr>
          <p:cNvPr id="13" name="Marcador de contenido 12"/>
          <p:cNvSpPr>
            <a:spLocks noGrp="1"/>
          </p:cNvSpPr>
          <p:nvPr>
            <p:ph sz="quarter" idx="12"/>
          </p:nvPr>
        </p:nvSpPr>
        <p:spPr/>
        <p:txBody>
          <a:bodyPr/>
          <a:lstStyle/>
          <a:p>
            <a:r>
              <a:rPr lang="es-ES" dirty="0" smtClean="0"/>
              <a:t>LLAMADO A CONCURSO</a:t>
            </a:r>
            <a:endParaRPr lang="es-ES" dirty="0"/>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533400" indent="-533400" algn="just">
              <a:lnSpc>
                <a:spcPct val="150000"/>
              </a:lnSpc>
              <a:buFont typeface="Arial" pitchFamily="34" charset="0"/>
              <a:buChar char="•"/>
            </a:pPr>
            <a:r>
              <a:rPr lang="es-ES" b="1" dirty="0">
                <a:latin typeface="Verdana" pitchFamily="34" charset="0"/>
              </a:rPr>
              <a:t>Ponderación : </a:t>
            </a:r>
            <a:r>
              <a:rPr lang="es-ES" dirty="0">
                <a:latin typeface="Verdana" pitchFamily="34" charset="0"/>
              </a:rPr>
              <a:t>25% cada factor.</a:t>
            </a:r>
          </a:p>
          <a:p>
            <a:pPr marL="533400" indent="-533400" algn="just">
              <a:lnSpc>
                <a:spcPct val="150000"/>
              </a:lnSpc>
              <a:buFont typeface="Arial" pitchFamily="34" charset="0"/>
              <a:buChar char="•"/>
            </a:pPr>
            <a:endParaRPr lang="es-ES" dirty="0">
              <a:latin typeface="Verdana" pitchFamily="34" charset="0"/>
            </a:endParaRPr>
          </a:p>
          <a:p>
            <a:pPr marL="533400" indent="-533400" algn="just">
              <a:lnSpc>
                <a:spcPct val="150000"/>
              </a:lnSpc>
              <a:buFont typeface="Arial" pitchFamily="34" charset="0"/>
              <a:buChar char="•"/>
            </a:pPr>
            <a:r>
              <a:rPr lang="es-ES" b="1" dirty="0">
                <a:latin typeface="Verdana" pitchFamily="34" charset="0"/>
              </a:rPr>
              <a:t>Subfactores: </a:t>
            </a:r>
            <a:r>
              <a:rPr lang="es-ES" dirty="0">
                <a:latin typeface="Verdana" pitchFamily="34" charset="0"/>
              </a:rPr>
              <a:t>se podrán incluir en cada factor, con una ponderación individual no inferior a 20%.</a:t>
            </a:r>
          </a:p>
          <a:p>
            <a:pPr marL="533400" indent="-533400" algn="just">
              <a:lnSpc>
                <a:spcPct val="150000"/>
              </a:lnSpc>
              <a:buFont typeface="Arial" pitchFamily="34" charset="0"/>
              <a:buChar char="•"/>
            </a:pPr>
            <a:endParaRPr lang="es-ES" dirty="0">
              <a:latin typeface="Verdana" pitchFamily="34" charset="0"/>
            </a:endParaRPr>
          </a:p>
          <a:p>
            <a:pPr marL="533400" indent="-533400" algn="just">
              <a:lnSpc>
                <a:spcPct val="150000"/>
              </a:lnSpc>
              <a:buFont typeface="Arial" pitchFamily="34" charset="0"/>
              <a:buChar char="•"/>
            </a:pPr>
            <a:r>
              <a:rPr lang="es-ES" dirty="0">
                <a:latin typeface="Verdana" pitchFamily="34" charset="0"/>
              </a:rPr>
              <a:t>Factores y </a:t>
            </a:r>
            <a:r>
              <a:rPr lang="es-ES" dirty="0" err="1">
                <a:latin typeface="Verdana" pitchFamily="34" charset="0"/>
              </a:rPr>
              <a:t>subfactores</a:t>
            </a:r>
            <a:r>
              <a:rPr lang="es-ES" dirty="0">
                <a:latin typeface="Verdana" pitchFamily="34" charset="0"/>
              </a:rPr>
              <a:t> deben expresarse en valores numéricos.</a:t>
            </a:r>
          </a:p>
        </p:txBody>
      </p:sp>
      <p:sp>
        <p:nvSpPr>
          <p:cNvPr id="13" name="Marcador de contenido 12"/>
          <p:cNvSpPr>
            <a:spLocks noGrp="1"/>
          </p:cNvSpPr>
          <p:nvPr>
            <p:ph sz="quarter" idx="12"/>
          </p:nvPr>
        </p:nvSpPr>
        <p:spPr/>
        <p:txBody>
          <a:bodyPr/>
          <a:lstStyle/>
          <a:p>
            <a:r>
              <a:rPr lang="es-ES" dirty="0" smtClean="0"/>
              <a:t>FACTORES DE EVALUACIÓN</a:t>
            </a:r>
            <a:endParaRPr lang="es-ES" dirty="0"/>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444500" indent="-444500">
              <a:lnSpc>
                <a:spcPct val="150000"/>
              </a:lnSpc>
              <a:buFont typeface="Arial" pitchFamily="34" charset="0"/>
              <a:buChar char="•"/>
            </a:pPr>
            <a:r>
              <a:rPr lang="es-ES" dirty="0">
                <a:latin typeface="Verdana" pitchFamily="34" charset="0"/>
                <a:hlinkClick r:id="rId2" action="ppaction://hlinksldjump"/>
              </a:rPr>
              <a:t>Capacitación </a:t>
            </a:r>
            <a:r>
              <a:rPr lang="es-ES" dirty="0" smtClean="0">
                <a:latin typeface="Verdana" pitchFamily="34" charset="0"/>
                <a:hlinkClick r:id="rId2" action="ppaction://hlinksldjump"/>
              </a:rPr>
              <a:t>pertinente</a:t>
            </a:r>
            <a:endParaRPr lang="es-ES" dirty="0" smtClean="0">
              <a:latin typeface="Verdana" pitchFamily="34" charset="0"/>
            </a:endParaRPr>
          </a:p>
          <a:p>
            <a:pPr marL="444500" indent="-444500">
              <a:lnSpc>
                <a:spcPct val="150000"/>
              </a:lnSpc>
              <a:buFont typeface="Arial" pitchFamily="34" charset="0"/>
              <a:buChar char="•"/>
            </a:pPr>
            <a:endParaRPr lang="es-ES" dirty="0">
              <a:latin typeface="Verdana" pitchFamily="34" charset="0"/>
            </a:endParaRPr>
          </a:p>
          <a:p>
            <a:pPr marL="444500" indent="-444500">
              <a:lnSpc>
                <a:spcPct val="150000"/>
              </a:lnSpc>
              <a:buFont typeface="Arial" pitchFamily="34" charset="0"/>
              <a:buChar char="•"/>
            </a:pPr>
            <a:r>
              <a:rPr lang="es-ES" dirty="0">
                <a:latin typeface="Verdana" pitchFamily="34" charset="0"/>
                <a:hlinkClick r:id="rId3" action="ppaction://hlinksldjump"/>
              </a:rPr>
              <a:t>Evaluación del </a:t>
            </a:r>
            <a:r>
              <a:rPr lang="es-ES" dirty="0" smtClean="0">
                <a:latin typeface="Verdana" pitchFamily="34" charset="0"/>
                <a:hlinkClick r:id="rId3" action="ppaction://hlinksldjump"/>
              </a:rPr>
              <a:t>desempeño</a:t>
            </a:r>
            <a:endParaRPr lang="es-ES" dirty="0" smtClean="0">
              <a:latin typeface="Verdana" pitchFamily="34" charset="0"/>
            </a:endParaRPr>
          </a:p>
          <a:p>
            <a:pPr marL="444500" indent="-444500">
              <a:lnSpc>
                <a:spcPct val="150000"/>
              </a:lnSpc>
              <a:buFont typeface="Arial" pitchFamily="34" charset="0"/>
              <a:buChar char="•"/>
            </a:pPr>
            <a:endParaRPr lang="es-ES" dirty="0">
              <a:latin typeface="Verdana" pitchFamily="34" charset="0"/>
            </a:endParaRPr>
          </a:p>
          <a:p>
            <a:pPr marL="444500" indent="-444500">
              <a:lnSpc>
                <a:spcPct val="150000"/>
              </a:lnSpc>
              <a:buFont typeface="Arial" pitchFamily="34" charset="0"/>
              <a:buChar char="•"/>
            </a:pPr>
            <a:r>
              <a:rPr lang="es-ES" dirty="0">
                <a:latin typeface="Verdana" pitchFamily="34" charset="0"/>
                <a:hlinkClick r:id="rId4" action="ppaction://hlinksldjump"/>
              </a:rPr>
              <a:t>Experiencia </a:t>
            </a:r>
            <a:r>
              <a:rPr lang="es-ES" dirty="0" smtClean="0">
                <a:latin typeface="Verdana" pitchFamily="34" charset="0"/>
                <a:hlinkClick r:id="rId4" action="ppaction://hlinksldjump"/>
              </a:rPr>
              <a:t>calificada</a:t>
            </a:r>
            <a:endParaRPr lang="es-ES" dirty="0" smtClean="0">
              <a:latin typeface="Verdana" pitchFamily="34" charset="0"/>
            </a:endParaRPr>
          </a:p>
          <a:p>
            <a:pPr marL="444500" indent="-444500">
              <a:lnSpc>
                <a:spcPct val="150000"/>
              </a:lnSpc>
              <a:buFont typeface="Arial" pitchFamily="34" charset="0"/>
              <a:buChar char="•"/>
            </a:pPr>
            <a:endParaRPr lang="es-ES" dirty="0">
              <a:latin typeface="Verdana" pitchFamily="34" charset="0"/>
            </a:endParaRPr>
          </a:p>
          <a:p>
            <a:pPr marL="444500" indent="-444500">
              <a:lnSpc>
                <a:spcPct val="150000"/>
              </a:lnSpc>
              <a:buFont typeface="Arial" pitchFamily="34" charset="0"/>
              <a:buChar char="•"/>
            </a:pPr>
            <a:r>
              <a:rPr lang="es-ES" dirty="0">
                <a:latin typeface="Verdana" pitchFamily="34" charset="0"/>
                <a:hlinkClick r:id="rId5" action="ppaction://hlinksldjump"/>
              </a:rPr>
              <a:t>Aptitud para el cargo </a:t>
            </a:r>
            <a:endParaRPr lang="es-ES" dirty="0">
              <a:latin typeface="Verdana" pitchFamily="34" charset="0"/>
            </a:endParaRPr>
          </a:p>
        </p:txBody>
      </p:sp>
      <p:sp>
        <p:nvSpPr>
          <p:cNvPr id="13" name="Marcador de contenido 12"/>
          <p:cNvSpPr>
            <a:spLocks noGrp="1"/>
          </p:cNvSpPr>
          <p:nvPr>
            <p:ph sz="quarter" idx="12"/>
          </p:nvPr>
        </p:nvSpPr>
        <p:spPr/>
        <p:txBody>
          <a:bodyPr/>
          <a:lstStyle/>
          <a:p>
            <a:r>
              <a:rPr lang="es-ES" dirty="0" smtClean="0"/>
              <a:t>FACTORES A EVALUAR</a:t>
            </a:r>
            <a:endParaRPr lang="es-ES" dirty="0"/>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285750" indent="-285750" algn="just">
              <a:lnSpc>
                <a:spcPct val="80000"/>
              </a:lnSpc>
              <a:buFont typeface="Arial" pitchFamily="34" charset="0"/>
              <a:buChar char="•"/>
            </a:pPr>
            <a:r>
              <a:rPr lang="es-ES" dirty="0">
                <a:latin typeface="Verdana" pitchFamily="34" charset="0"/>
              </a:rPr>
              <a:t>Definida por la institución para estos efectos.</a:t>
            </a:r>
          </a:p>
          <a:p>
            <a:pPr marL="285750" indent="-285750" algn="just">
              <a:lnSpc>
                <a:spcPct val="80000"/>
              </a:lnSpc>
              <a:buFont typeface="Arial" pitchFamily="34" charset="0"/>
              <a:buChar char="•"/>
            </a:pPr>
            <a:endParaRPr lang="es-ES" dirty="0">
              <a:latin typeface="Verdana" pitchFamily="34" charset="0"/>
            </a:endParaRPr>
          </a:p>
          <a:p>
            <a:pPr marL="285750" indent="-285750" algn="just">
              <a:lnSpc>
                <a:spcPct val="80000"/>
              </a:lnSpc>
              <a:buFont typeface="Arial" pitchFamily="34" charset="0"/>
              <a:buChar char="•"/>
            </a:pPr>
            <a:r>
              <a:rPr lang="es-ES" dirty="0">
                <a:latin typeface="Verdana" pitchFamily="34" charset="0"/>
              </a:rPr>
              <a:t>En diciembre de cada año, el jefe superior informa a los funcionarios, las actividades que tendrán este carácter.</a:t>
            </a:r>
          </a:p>
          <a:p>
            <a:pPr marL="285750" indent="-285750" algn="just">
              <a:lnSpc>
                <a:spcPct val="80000"/>
              </a:lnSpc>
              <a:buFont typeface="Arial" pitchFamily="34" charset="0"/>
              <a:buChar char="•"/>
            </a:pPr>
            <a:endParaRPr lang="es-ES" dirty="0">
              <a:latin typeface="Verdana" pitchFamily="34" charset="0"/>
            </a:endParaRPr>
          </a:p>
          <a:p>
            <a:pPr marL="285750" indent="-285750" algn="just">
              <a:lnSpc>
                <a:spcPct val="80000"/>
              </a:lnSpc>
              <a:buFont typeface="Arial" pitchFamily="34" charset="0"/>
              <a:buChar char="•"/>
            </a:pPr>
            <a:r>
              <a:rPr lang="es-ES" dirty="0">
                <a:latin typeface="Verdana" pitchFamily="34" charset="0"/>
              </a:rPr>
              <a:t>Deberán insertarse en los procesos de modernización y mejoramiento institucional y proporcionar herramientas para la promoción. </a:t>
            </a:r>
          </a:p>
          <a:p>
            <a:pPr marL="285750" indent="-285750" algn="just">
              <a:lnSpc>
                <a:spcPct val="80000"/>
              </a:lnSpc>
              <a:buFont typeface="Arial" pitchFamily="34" charset="0"/>
              <a:buChar char="•"/>
            </a:pPr>
            <a:endParaRPr lang="es-ES" dirty="0">
              <a:latin typeface="Verdana" pitchFamily="34" charset="0"/>
            </a:endParaRPr>
          </a:p>
          <a:p>
            <a:pPr marL="285750" indent="-285750" algn="just">
              <a:lnSpc>
                <a:spcPct val="80000"/>
              </a:lnSpc>
              <a:buFont typeface="Arial" pitchFamily="34" charset="0"/>
              <a:buChar char="•"/>
            </a:pPr>
            <a:r>
              <a:rPr lang="es-ES" dirty="0">
                <a:latin typeface="Verdana" pitchFamily="34" charset="0"/>
              </a:rPr>
              <a:t>Considera informe previo del Comité de Capacitación. </a:t>
            </a:r>
          </a:p>
          <a:p>
            <a:pPr marL="285750" indent="-285750" algn="just">
              <a:lnSpc>
                <a:spcPct val="80000"/>
              </a:lnSpc>
              <a:buFont typeface="Arial" pitchFamily="34" charset="0"/>
              <a:buChar char="•"/>
            </a:pPr>
            <a:endParaRPr lang="es-ES" dirty="0">
              <a:latin typeface="Verdana" pitchFamily="34" charset="0"/>
            </a:endParaRPr>
          </a:p>
          <a:p>
            <a:pPr marL="285750" indent="-285750" algn="just">
              <a:lnSpc>
                <a:spcPct val="80000"/>
              </a:lnSpc>
              <a:buFont typeface="Arial" pitchFamily="34" charset="0"/>
              <a:buChar char="•"/>
            </a:pPr>
            <a:r>
              <a:rPr lang="es-ES" dirty="0">
                <a:latin typeface="Verdana" pitchFamily="34" charset="0"/>
              </a:rPr>
              <a:t>El jefe superior podrá considerar, fundadamente, otras actividades de capacitación, efectuadas al interior de la institución o fuera de ella, siempre que contribuyan a habilitar a los funcionarios para asumir cargos superiores. </a:t>
            </a:r>
          </a:p>
        </p:txBody>
      </p:sp>
      <p:sp>
        <p:nvSpPr>
          <p:cNvPr id="13" name="Marcador de contenido 12"/>
          <p:cNvSpPr>
            <a:spLocks noGrp="1"/>
          </p:cNvSpPr>
          <p:nvPr>
            <p:ph sz="quarter" idx="12"/>
          </p:nvPr>
        </p:nvSpPr>
        <p:spPr/>
        <p:txBody>
          <a:bodyPr/>
          <a:lstStyle/>
          <a:p>
            <a:r>
              <a:rPr lang="es-ES" dirty="0" smtClean="0"/>
              <a:t>CAPACITACIÓN PERTINENTE</a:t>
            </a:r>
            <a:endParaRPr lang="es-ES" dirty="0"/>
          </a:p>
        </p:txBody>
      </p:sp>
      <p:sp>
        <p:nvSpPr>
          <p:cNvPr id="4" name="3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285750" indent="-285750" algn="just">
              <a:lnSpc>
                <a:spcPct val="200000"/>
              </a:lnSpc>
              <a:buFont typeface="Arial" pitchFamily="34" charset="0"/>
              <a:buChar char="•"/>
            </a:pPr>
            <a:r>
              <a:rPr lang="es-ES" dirty="0">
                <a:latin typeface="Verdana" pitchFamily="34" charset="0"/>
              </a:rPr>
              <a:t>Corresponde a </a:t>
            </a:r>
            <a:r>
              <a:rPr lang="es-ES" dirty="0" smtClean="0">
                <a:latin typeface="Verdana" pitchFamily="34" charset="0"/>
              </a:rPr>
              <a:t>la </a:t>
            </a:r>
            <a:r>
              <a:rPr lang="es-ES" dirty="0">
                <a:latin typeface="Verdana" pitchFamily="34" charset="0"/>
              </a:rPr>
              <a:t>última calificación obtenida según el procedimiento establecido en Estatuto Administrativo y el reglamento especial de calificaciones de cada servicio.</a:t>
            </a:r>
          </a:p>
          <a:p>
            <a:pPr marL="285750" indent="-285750" algn="just">
              <a:lnSpc>
                <a:spcPct val="200000"/>
              </a:lnSpc>
              <a:buFont typeface="Arial" pitchFamily="34" charset="0"/>
              <a:buChar char="•"/>
            </a:pPr>
            <a:endParaRPr lang="es-ES" dirty="0">
              <a:latin typeface="Verdana" pitchFamily="34" charset="0"/>
            </a:endParaRPr>
          </a:p>
          <a:p>
            <a:pPr marL="285750" indent="-285750" algn="just">
              <a:lnSpc>
                <a:spcPct val="200000"/>
              </a:lnSpc>
              <a:buFont typeface="Arial" pitchFamily="34" charset="0"/>
              <a:buChar char="•"/>
            </a:pPr>
            <a:r>
              <a:rPr lang="es-ES" dirty="0">
                <a:latin typeface="Verdana" pitchFamily="34" charset="0"/>
              </a:rPr>
              <a:t>Deben elaborarse tablas de equivalencia entre la puntuación de este factor y el puntaje o rangos de puntajes de la calificación de cada postulante.</a:t>
            </a:r>
          </a:p>
        </p:txBody>
      </p:sp>
      <p:sp>
        <p:nvSpPr>
          <p:cNvPr id="13" name="Marcador de contenido 12"/>
          <p:cNvSpPr>
            <a:spLocks noGrp="1"/>
          </p:cNvSpPr>
          <p:nvPr>
            <p:ph sz="quarter" idx="12"/>
          </p:nvPr>
        </p:nvSpPr>
        <p:spPr/>
        <p:txBody>
          <a:bodyPr/>
          <a:lstStyle/>
          <a:p>
            <a:r>
              <a:rPr lang="es-ES" dirty="0" smtClean="0"/>
              <a:t>EVALUACIÓN DE DESEMPEÑO</a:t>
            </a:r>
            <a:endParaRPr lang="es-ES" dirty="0"/>
          </a:p>
        </p:txBody>
      </p:sp>
      <p:sp>
        <p:nvSpPr>
          <p:cNvPr id="4" name="3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285750" indent="-285750" algn="just">
              <a:lnSpc>
                <a:spcPct val="150000"/>
              </a:lnSpc>
              <a:buFont typeface="Arial" pitchFamily="34" charset="0"/>
              <a:buChar char="•"/>
            </a:pPr>
            <a:r>
              <a:rPr lang="es-ES" dirty="0">
                <a:latin typeface="Verdana" pitchFamily="34" charset="0"/>
              </a:rPr>
              <a:t>Corresponde al desempeño de cargos que sean precedente útil al cargo concursado.</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Si dentro de una planta y/o un grado se desempeñan funciones diferenciadas, pueden asignarse puntajes adicionales a las funciones con mayor concordancia al cargo concursado. </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Deberán elaborarse tablas que asignen de manera objetiva puntaje a los años de servicio. </a:t>
            </a:r>
          </a:p>
        </p:txBody>
      </p:sp>
      <p:sp>
        <p:nvSpPr>
          <p:cNvPr id="13" name="Marcador de contenido 12"/>
          <p:cNvSpPr>
            <a:spLocks noGrp="1"/>
          </p:cNvSpPr>
          <p:nvPr>
            <p:ph sz="quarter" idx="12"/>
          </p:nvPr>
        </p:nvSpPr>
        <p:spPr/>
        <p:txBody>
          <a:bodyPr/>
          <a:lstStyle/>
          <a:p>
            <a:r>
              <a:rPr lang="es-ES" dirty="0" smtClean="0"/>
              <a:t>EXPERIENCIA CALIFICADA</a:t>
            </a:r>
            <a:endParaRPr lang="es-ES" dirty="0"/>
          </a:p>
        </p:txBody>
      </p:sp>
      <p:sp>
        <p:nvSpPr>
          <p:cNvPr id="4" name="3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285750" indent="-285750" algn="just">
              <a:lnSpc>
                <a:spcPct val="150000"/>
              </a:lnSpc>
              <a:buFont typeface="Arial" pitchFamily="34" charset="0"/>
              <a:buChar char="•"/>
            </a:pPr>
            <a:r>
              <a:rPr lang="es-ES" dirty="0">
                <a:latin typeface="Verdana" pitchFamily="34" charset="0"/>
              </a:rPr>
              <a:t>Conjunto de competencias, capacidades, formación sistemática e idoneidad que se establezcan como convenientes y aconsejables, de acuerdo a las exigencias propias del cargo al que se postula y del ejercicio de las funciones que éste tendrá asignadas. </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Esta aptitud se evalúa  a través de pruebas, </a:t>
            </a:r>
            <a:r>
              <a:rPr lang="es-ES" dirty="0" err="1">
                <a:latin typeface="Verdana" pitchFamily="34" charset="0"/>
              </a:rPr>
              <a:t>tests</a:t>
            </a:r>
            <a:r>
              <a:rPr lang="es-ES" dirty="0">
                <a:latin typeface="Verdana" pitchFamily="34" charset="0"/>
              </a:rPr>
              <a:t>, entrevistas, exposiciones, títulos educacionales, certificados u otros instrumentos que se señalen en las bases del concurso.</a:t>
            </a:r>
          </a:p>
        </p:txBody>
      </p:sp>
      <p:sp>
        <p:nvSpPr>
          <p:cNvPr id="13" name="Marcador de contenido 12"/>
          <p:cNvSpPr>
            <a:spLocks noGrp="1"/>
          </p:cNvSpPr>
          <p:nvPr>
            <p:ph sz="quarter" idx="12"/>
          </p:nvPr>
        </p:nvSpPr>
        <p:spPr/>
        <p:txBody>
          <a:bodyPr/>
          <a:lstStyle/>
          <a:p>
            <a:r>
              <a:rPr lang="es-ES" dirty="0" smtClean="0"/>
              <a:t>APTITUD PARA EL CARGO</a:t>
            </a:r>
            <a:endParaRPr lang="es-ES" dirty="0"/>
          </a:p>
        </p:txBody>
      </p:sp>
      <p:sp>
        <p:nvSpPr>
          <p:cNvPr id="4" name="3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285750" indent="-285750" algn="just">
              <a:lnSpc>
                <a:spcPct val="150000"/>
              </a:lnSpc>
              <a:buFont typeface="Arial" pitchFamily="34" charset="0"/>
              <a:buChar char="•"/>
            </a:pPr>
            <a:r>
              <a:rPr lang="es-ES" dirty="0">
                <a:latin typeface="Verdana" pitchFamily="34" charset="0"/>
              </a:rPr>
              <a:t>El concurso debe realizarse aunque sólo un  postulante cuente con requisitos; </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Si no hay postulantes o ninguno de ellos alcanza el puntaje mínimo de aprobación, el concurso será declarado total o parcialmente desierto, y el jefe superior podrá llamar a un nuevo concurso, el que deberá ser público.  </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La promoción rige a partir del momento en que quede totalmente tramitado el acto administrativo que la dispone.</a:t>
            </a:r>
          </a:p>
        </p:txBody>
      </p:sp>
      <p:sp>
        <p:nvSpPr>
          <p:cNvPr id="13" name="Marcador de contenido 12"/>
          <p:cNvSpPr>
            <a:spLocks noGrp="1"/>
          </p:cNvSpPr>
          <p:nvPr>
            <p:ph sz="quarter" idx="12"/>
          </p:nvPr>
        </p:nvSpPr>
        <p:spPr/>
        <p:txBody>
          <a:bodyPr/>
          <a:lstStyle/>
          <a:p>
            <a:r>
              <a:rPr lang="es-ES" dirty="0" smtClean="0"/>
              <a:t>ASPECTOS GENERALES</a:t>
            </a:r>
            <a:endParaRPr lang="es-ES" dirty="0"/>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algn="just">
              <a:lnSpc>
                <a:spcPct val="250000"/>
              </a:lnSpc>
            </a:pPr>
            <a:r>
              <a:rPr lang="es-ES" dirty="0" smtClean="0">
                <a:latin typeface="Verdana" pitchFamily="34" charset="0"/>
              </a:rPr>
              <a:t>El </a:t>
            </a:r>
            <a:r>
              <a:rPr lang="es-ES" dirty="0">
                <a:latin typeface="Verdana" pitchFamily="34" charset="0"/>
              </a:rPr>
              <a:t>Comité de Selección  informa el resultado del concurso y comunica al Jefe de Servicio el nombre del funcionario que hubiese obtenido el mayor puntaje.</a:t>
            </a:r>
          </a:p>
        </p:txBody>
      </p:sp>
      <p:sp>
        <p:nvSpPr>
          <p:cNvPr id="13" name="Marcador de contenido 12"/>
          <p:cNvSpPr>
            <a:spLocks noGrp="1"/>
          </p:cNvSpPr>
          <p:nvPr>
            <p:ph sz="quarter" idx="12"/>
          </p:nvPr>
        </p:nvSpPr>
        <p:spPr/>
        <p:txBody>
          <a:bodyPr/>
          <a:lstStyle/>
          <a:p>
            <a:r>
              <a:rPr lang="es-ES" dirty="0" smtClean="0"/>
              <a:t>RESULTADOS</a:t>
            </a:r>
            <a:endParaRPr lang="es-ES" dirty="0"/>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lnSpc>
                <a:spcPct val="150000"/>
              </a:lnSpc>
            </a:pPr>
            <a:r>
              <a:rPr lang="es-ES" sz="1600" dirty="0">
                <a:latin typeface="Arial" charset="0"/>
              </a:rPr>
              <a:t>Se aplica para la provisión de las vacantes que no correspondan al último grado, en las plantas de:</a:t>
            </a:r>
          </a:p>
          <a:p>
            <a:pPr algn="just">
              <a:lnSpc>
                <a:spcPct val="150000"/>
              </a:lnSpc>
            </a:pPr>
            <a:endParaRPr lang="es-ES" sz="1600" dirty="0">
              <a:latin typeface="Arial" charset="0"/>
            </a:endParaRPr>
          </a:p>
          <a:p>
            <a:pPr marL="285750" indent="-285750" algn="just">
              <a:lnSpc>
                <a:spcPct val="150000"/>
              </a:lnSpc>
              <a:buFont typeface="Arial" pitchFamily="34" charset="0"/>
              <a:buChar char="•"/>
            </a:pPr>
            <a:r>
              <a:rPr lang="es-ES" sz="1600" dirty="0">
                <a:latin typeface="Arial" charset="0"/>
              </a:rPr>
              <a:t>Directivos de carrera </a:t>
            </a:r>
          </a:p>
          <a:p>
            <a:pPr marL="285750" indent="-285750" algn="just">
              <a:lnSpc>
                <a:spcPct val="150000"/>
              </a:lnSpc>
              <a:buFont typeface="Arial" pitchFamily="34" charset="0"/>
              <a:buChar char="•"/>
            </a:pPr>
            <a:r>
              <a:rPr lang="es-ES" sz="1600" dirty="0">
                <a:latin typeface="Arial" charset="0"/>
              </a:rPr>
              <a:t>Profesionales</a:t>
            </a:r>
          </a:p>
          <a:p>
            <a:pPr marL="285750" indent="-285750" algn="just">
              <a:lnSpc>
                <a:spcPct val="150000"/>
              </a:lnSpc>
              <a:buFont typeface="Arial" pitchFamily="34" charset="0"/>
              <a:buChar char="•"/>
            </a:pPr>
            <a:r>
              <a:rPr lang="es-ES" sz="1600" dirty="0">
                <a:latin typeface="Arial" charset="0"/>
              </a:rPr>
              <a:t>Fiscalizadores  </a:t>
            </a:r>
          </a:p>
          <a:p>
            <a:pPr marL="285750" indent="-285750" algn="just">
              <a:lnSpc>
                <a:spcPct val="150000"/>
              </a:lnSpc>
              <a:buFont typeface="Arial" pitchFamily="34" charset="0"/>
              <a:buChar char="•"/>
            </a:pPr>
            <a:r>
              <a:rPr lang="es-ES" sz="1600" dirty="0">
                <a:latin typeface="Arial" charset="0"/>
              </a:rPr>
              <a:t>Técnicos o </a:t>
            </a:r>
          </a:p>
          <a:p>
            <a:pPr marL="285750" indent="-285750" algn="just">
              <a:lnSpc>
                <a:spcPct val="150000"/>
              </a:lnSpc>
              <a:buFont typeface="Arial" pitchFamily="34" charset="0"/>
              <a:buChar char="•"/>
            </a:pPr>
            <a:r>
              <a:rPr lang="es-ES" sz="1600" dirty="0">
                <a:latin typeface="Arial" charset="0"/>
              </a:rPr>
              <a:t>Equivalentes a las antes enumeradas.</a:t>
            </a:r>
            <a:r>
              <a:rPr lang="es-ES" dirty="0"/>
              <a:t> </a:t>
            </a:r>
          </a:p>
        </p:txBody>
      </p:sp>
      <p:sp>
        <p:nvSpPr>
          <p:cNvPr id="13" name="Marcador de contenido 12"/>
          <p:cNvSpPr>
            <a:spLocks noGrp="1"/>
          </p:cNvSpPr>
          <p:nvPr>
            <p:ph sz="quarter" idx="12"/>
          </p:nvPr>
        </p:nvSpPr>
        <p:spPr/>
        <p:txBody>
          <a:bodyPr/>
          <a:lstStyle/>
          <a:p>
            <a:r>
              <a:rPr lang="es-ES" dirty="0" smtClean="0"/>
              <a:t>CONCURSO DE PROMOCIÓN</a:t>
            </a:r>
            <a:endParaRPr lang="es-ES" dirty="0"/>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algn="just">
              <a:lnSpc>
                <a:spcPct val="200000"/>
              </a:lnSpc>
            </a:pPr>
            <a:r>
              <a:rPr lang="es-ES" dirty="0">
                <a:latin typeface="Verdana" pitchFamily="34" charset="0"/>
              </a:rPr>
              <a:t>Se aplica para la provisión de las vacantes que no correspondan al último grado, en las plantas de:</a:t>
            </a:r>
          </a:p>
          <a:p>
            <a:pPr algn="just">
              <a:lnSpc>
                <a:spcPct val="200000"/>
              </a:lnSpc>
            </a:pPr>
            <a:endParaRPr lang="es-ES" dirty="0">
              <a:latin typeface="Verdana" pitchFamily="34" charset="0"/>
            </a:endParaRPr>
          </a:p>
          <a:p>
            <a:pPr marL="285750" indent="-285750" algn="just">
              <a:lnSpc>
                <a:spcPct val="200000"/>
              </a:lnSpc>
              <a:buFont typeface="Arial" pitchFamily="34" charset="0"/>
              <a:buChar char="•"/>
            </a:pPr>
            <a:r>
              <a:rPr lang="es-ES" dirty="0">
                <a:latin typeface="Verdana" pitchFamily="34" charset="0"/>
              </a:rPr>
              <a:t>Directivos de carrera </a:t>
            </a:r>
          </a:p>
          <a:p>
            <a:pPr marL="285750" indent="-285750" algn="just">
              <a:lnSpc>
                <a:spcPct val="200000"/>
              </a:lnSpc>
              <a:buFont typeface="Arial" pitchFamily="34" charset="0"/>
              <a:buChar char="•"/>
            </a:pPr>
            <a:r>
              <a:rPr lang="es-ES" dirty="0">
                <a:latin typeface="Verdana" pitchFamily="34" charset="0"/>
              </a:rPr>
              <a:t>Profesionales</a:t>
            </a:r>
          </a:p>
          <a:p>
            <a:pPr marL="285750" indent="-285750" algn="just">
              <a:lnSpc>
                <a:spcPct val="200000"/>
              </a:lnSpc>
              <a:buFont typeface="Arial" pitchFamily="34" charset="0"/>
              <a:buChar char="•"/>
            </a:pPr>
            <a:r>
              <a:rPr lang="es-ES" dirty="0">
                <a:latin typeface="Verdana" pitchFamily="34" charset="0"/>
              </a:rPr>
              <a:t>Fiscalizadores  </a:t>
            </a:r>
          </a:p>
          <a:p>
            <a:pPr marL="285750" indent="-285750" algn="just">
              <a:lnSpc>
                <a:spcPct val="200000"/>
              </a:lnSpc>
              <a:buFont typeface="Arial" pitchFamily="34" charset="0"/>
              <a:buChar char="•"/>
            </a:pPr>
            <a:r>
              <a:rPr lang="es-ES" dirty="0">
                <a:latin typeface="Verdana" pitchFamily="34" charset="0"/>
              </a:rPr>
              <a:t>Técnicos o </a:t>
            </a:r>
          </a:p>
          <a:p>
            <a:pPr marL="285750" indent="-285750" algn="just">
              <a:lnSpc>
                <a:spcPct val="200000"/>
              </a:lnSpc>
              <a:buFont typeface="Arial" pitchFamily="34" charset="0"/>
              <a:buChar char="•"/>
            </a:pPr>
            <a:r>
              <a:rPr lang="es-ES" dirty="0">
                <a:latin typeface="Verdana" pitchFamily="34" charset="0"/>
              </a:rPr>
              <a:t>Equivalentes a las antes enumeradas. </a:t>
            </a:r>
          </a:p>
        </p:txBody>
      </p:sp>
      <p:sp>
        <p:nvSpPr>
          <p:cNvPr id="13" name="Marcador de contenido 12"/>
          <p:cNvSpPr>
            <a:spLocks noGrp="1"/>
          </p:cNvSpPr>
          <p:nvPr>
            <p:ph sz="quarter" idx="12"/>
          </p:nvPr>
        </p:nvSpPr>
        <p:spPr/>
        <p:txBody>
          <a:bodyPr/>
          <a:lstStyle/>
          <a:p>
            <a:r>
              <a:rPr lang="es-ES" dirty="0" smtClean="0"/>
              <a:t>CONCURSO DE PROMOCIÓN</a:t>
            </a:r>
            <a:endParaRPr lang="es-ES" dirty="0"/>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smtClean="0"/>
              <a:t>Muchas 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Autofit/>
          </a:bodyPr>
          <a:lstStyle/>
          <a:p>
            <a:pPr marL="285750" indent="-285750" algn="just">
              <a:buFont typeface="Arial" pitchFamily="34" charset="0"/>
              <a:buChar char="•"/>
            </a:pPr>
            <a:r>
              <a:rPr lang="es-ES" dirty="0">
                <a:latin typeface="Verdana" pitchFamily="34" charset="0"/>
              </a:rPr>
              <a:t>Los 5 funcionarios de mayor nivel jerárquico,</a:t>
            </a:r>
          </a:p>
          <a:p>
            <a:pPr marL="285750" indent="-285750" algn="just">
              <a:buFont typeface="Arial" pitchFamily="34" charset="0"/>
              <a:buChar char="•"/>
            </a:pPr>
            <a:r>
              <a:rPr lang="es-ES" dirty="0">
                <a:latin typeface="Verdana" pitchFamily="34" charset="0"/>
              </a:rPr>
              <a:t>El jefe o encargado de personal,</a:t>
            </a:r>
          </a:p>
          <a:p>
            <a:pPr marL="285750" indent="-285750" algn="just">
              <a:buFont typeface="Arial" pitchFamily="34" charset="0"/>
              <a:buChar char="•"/>
            </a:pPr>
            <a:r>
              <a:rPr lang="es-ES" dirty="0">
                <a:latin typeface="Verdana" pitchFamily="34" charset="0"/>
              </a:rPr>
              <a:t>2 representantes del personal.</a:t>
            </a:r>
          </a:p>
          <a:p>
            <a:pPr algn="just"/>
            <a:endParaRPr lang="es-ES" dirty="0">
              <a:latin typeface="Verdana" pitchFamily="34" charset="0"/>
            </a:endParaRPr>
          </a:p>
          <a:p>
            <a:pPr algn="just"/>
            <a:r>
              <a:rPr lang="es-ES" dirty="0">
                <a:latin typeface="Verdana" pitchFamily="34" charset="0"/>
              </a:rPr>
              <a:t>	Dichos representantes deben pertenecer a alguna de las plantas afectas a la promoción y son elegidos dentro de los 10 primeros días hábiles del mes de julio de cada año.</a:t>
            </a:r>
          </a:p>
          <a:p>
            <a:pPr algn="just"/>
            <a:endParaRPr lang="es-ES" dirty="0">
              <a:latin typeface="Verdana" pitchFamily="34" charset="0"/>
            </a:endParaRPr>
          </a:p>
          <a:p>
            <a:pPr algn="just"/>
            <a:r>
              <a:rPr lang="es-ES" dirty="0">
                <a:latin typeface="Verdana" pitchFamily="34" charset="0"/>
              </a:rPr>
              <a:t>	En el caso de los servicios con plantas regionales en que la autoridad regional dispone el nombramiento, existen comités de selección regionales.</a:t>
            </a:r>
          </a:p>
          <a:p>
            <a:pPr algn="just"/>
            <a:endParaRPr lang="es-ES" dirty="0">
              <a:latin typeface="Verdana" pitchFamily="34" charset="0"/>
            </a:endParaRPr>
          </a:p>
          <a:p>
            <a:pPr algn="just"/>
            <a:r>
              <a:rPr lang="es-ES" dirty="0">
                <a:latin typeface="Verdana" pitchFamily="34" charset="0"/>
              </a:rPr>
              <a:t>Casos Especiales</a:t>
            </a:r>
          </a:p>
          <a:p>
            <a:pPr marL="285750" indent="-285750" algn="just">
              <a:buFont typeface="Arial" pitchFamily="34" charset="0"/>
              <a:buChar char="•"/>
            </a:pPr>
            <a:r>
              <a:rPr lang="es-ES" dirty="0">
                <a:latin typeface="Verdana" pitchFamily="34" charset="0"/>
                <a:hlinkClick r:id="rId2" action="ppaction://hlinksldjump"/>
              </a:rPr>
              <a:t>Servicio de Gobierno Interior </a:t>
            </a:r>
            <a:r>
              <a:rPr lang="es-ES" dirty="0">
                <a:latin typeface="Verdana" pitchFamily="34" charset="0"/>
              </a:rPr>
              <a:t>y SERVIUS</a:t>
            </a:r>
          </a:p>
        </p:txBody>
      </p:sp>
      <p:sp>
        <p:nvSpPr>
          <p:cNvPr id="13" name="Marcador de contenido 12"/>
          <p:cNvSpPr>
            <a:spLocks noGrp="1"/>
          </p:cNvSpPr>
          <p:nvPr>
            <p:ph sz="quarter" idx="12"/>
          </p:nvPr>
        </p:nvSpPr>
        <p:spPr/>
        <p:txBody>
          <a:bodyPr/>
          <a:lstStyle/>
          <a:p>
            <a:r>
              <a:rPr lang="es-ES" dirty="0" smtClean="0"/>
              <a:t>COMITÉ DE SELECCIÓN</a:t>
            </a:r>
            <a:endParaRPr lang="es-ES" dirty="0"/>
          </a:p>
        </p:txBody>
      </p:sp>
      <p:sp>
        <p:nvSpPr>
          <p:cNvPr id="4" name="3 Flecha derecha">
            <a:hlinkClick r:id="rId3" action="ppaction://hlinksldjump"/>
          </p:cNvPr>
          <p:cNvSpPr/>
          <p:nvPr/>
        </p:nvSpPr>
        <p:spPr>
          <a:xfrm>
            <a:off x="7380312"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134684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Autofit/>
          </a:bodyPr>
          <a:lstStyle/>
          <a:p>
            <a:pPr algn="just">
              <a:lnSpc>
                <a:spcPct val="200000"/>
              </a:lnSpc>
            </a:pPr>
            <a:r>
              <a:rPr lang="es-ES" dirty="0">
                <a:latin typeface="Verdana" pitchFamily="34" charset="0"/>
              </a:rPr>
              <a:t>“En consecuencia el comité de selección del Servicio de Gobierno Interior, deberá integrarse por el jefe o encargado de personal y los cinco funcionarios de más alto nivel jerárquico, pertenecientes a la planta de la Secretaría y Administración General del Ministerio del Interior, con excepción del Subsecretario del Interior y por dos representantes del personal del Servicio de Gobierno Interior elegidos por éste.”</a:t>
            </a:r>
          </a:p>
          <a:p>
            <a:pPr algn="just"/>
            <a:endParaRPr lang="es-ES" dirty="0">
              <a:latin typeface="Verdana" pitchFamily="34" charset="0"/>
            </a:endParaRPr>
          </a:p>
        </p:txBody>
      </p:sp>
      <p:sp>
        <p:nvSpPr>
          <p:cNvPr id="13" name="Marcador de contenido 12"/>
          <p:cNvSpPr>
            <a:spLocks noGrp="1"/>
          </p:cNvSpPr>
          <p:nvPr>
            <p:ph sz="quarter" idx="12"/>
          </p:nvPr>
        </p:nvSpPr>
        <p:spPr/>
        <p:txBody>
          <a:bodyPr/>
          <a:lstStyle/>
          <a:p>
            <a:r>
              <a:rPr lang="es-ES" dirty="0" smtClean="0"/>
              <a:t>DICTAMEN</a:t>
            </a:r>
            <a:endParaRPr lang="es-ES" dirty="0"/>
          </a:p>
        </p:txBody>
      </p:sp>
      <p:sp>
        <p:nvSpPr>
          <p:cNvPr id="4" name="3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5432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Autofit/>
          </a:bodyPr>
          <a:lstStyle/>
          <a:p>
            <a:pPr algn="just"/>
            <a:r>
              <a:rPr lang="es-ES" dirty="0">
                <a:latin typeface="Verdana" pitchFamily="34" charset="0"/>
              </a:rPr>
              <a:t>Ser funcionarios de planta del servicio.</a:t>
            </a:r>
          </a:p>
          <a:p>
            <a:pPr algn="just"/>
            <a:endParaRPr lang="es-ES" dirty="0">
              <a:latin typeface="Verdana" pitchFamily="34" charset="0"/>
            </a:endParaRPr>
          </a:p>
          <a:p>
            <a:pPr algn="just"/>
            <a:r>
              <a:rPr lang="es-ES" dirty="0">
                <a:latin typeface="Verdana" pitchFamily="34" charset="0"/>
              </a:rPr>
              <a:t>Estar nombrado en los 3 grados inferiores a la vacante convocada. Cuando el número de cargos provistos en grados inferiores de la misma planta de la vacante sea menor a 20, podrán participar los funcionarios nombrados hasta en los 4 grados inferiores al cargo a proveer.</a:t>
            </a:r>
          </a:p>
          <a:p>
            <a:pPr algn="just"/>
            <a:endParaRPr lang="es-ES" dirty="0">
              <a:latin typeface="Verdana" pitchFamily="34" charset="0"/>
            </a:endParaRPr>
          </a:p>
          <a:p>
            <a:pPr algn="just"/>
            <a:r>
              <a:rPr lang="es-ES" dirty="0">
                <a:latin typeface="Verdana" pitchFamily="34" charset="0"/>
              </a:rPr>
              <a:t>Tener los requisitos exigidos para el cargo. </a:t>
            </a:r>
          </a:p>
          <a:p>
            <a:pPr algn="just"/>
            <a:endParaRPr lang="es-ES" dirty="0">
              <a:latin typeface="Verdana" pitchFamily="34" charset="0"/>
            </a:endParaRPr>
          </a:p>
          <a:p>
            <a:pPr algn="just"/>
            <a:r>
              <a:rPr lang="es-ES" dirty="0">
                <a:latin typeface="Verdana" pitchFamily="34" charset="0"/>
              </a:rPr>
              <a:t>Haber sido calificado en lista 1 o 2, en el período inmediatamente anterior.</a:t>
            </a:r>
          </a:p>
          <a:p>
            <a:pPr algn="just"/>
            <a:endParaRPr lang="es-ES" dirty="0">
              <a:latin typeface="Verdana" pitchFamily="34" charset="0"/>
            </a:endParaRPr>
          </a:p>
          <a:p>
            <a:pPr algn="just"/>
            <a:r>
              <a:rPr lang="es-ES" dirty="0">
                <a:latin typeface="Verdana" pitchFamily="34" charset="0"/>
              </a:rPr>
              <a:t>Pueden participar funcionarios de otras plantas, siempre y cuando cumplan con los requisitos estipulados.</a:t>
            </a:r>
          </a:p>
        </p:txBody>
      </p:sp>
      <p:sp>
        <p:nvSpPr>
          <p:cNvPr id="13" name="Marcador de contenido 12"/>
          <p:cNvSpPr>
            <a:spLocks noGrp="1"/>
          </p:cNvSpPr>
          <p:nvPr>
            <p:ph sz="quarter" idx="12"/>
          </p:nvPr>
        </p:nvSpPr>
        <p:spPr/>
        <p:txBody>
          <a:bodyPr/>
          <a:lstStyle/>
          <a:p>
            <a:r>
              <a:rPr lang="es-ES" dirty="0" smtClean="0"/>
              <a:t>REQUISITOS DE POSTULACIÓN</a:t>
            </a:r>
            <a:endParaRPr lang="es-ES" dirty="0"/>
          </a:p>
        </p:txBody>
      </p:sp>
      <p:sp>
        <p:nvSpPr>
          <p:cNvPr id="4" name="3 Flecha derecha">
            <a:hlinkClick r:id="rId2" action="ppaction://hlinksldjump"/>
          </p:cNvPr>
          <p:cNvSpPr/>
          <p:nvPr/>
        </p:nvSpPr>
        <p:spPr>
          <a:xfrm>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
        <p:nvSpPr>
          <p:cNvPr id="2" name="1 Pentágono">
            <a:hlinkClick r:id="rId3" action="ppaction://hlinksldjump"/>
          </p:cNvPr>
          <p:cNvSpPr/>
          <p:nvPr/>
        </p:nvSpPr>
        <p:spPr>
          <a:xfrm>
            <a:off x="1475656" y="3501008"/>
            <a:ext cx="792088" cy="144016"/>
          </a:xfrm>
          <a:prstGeom prst="homePlat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latin typeface="Calibri" panose="020F0502020204030204" pitchFamily="34" charset="0"/>
              </a:rPr>
              <a:t>DICTAMEN</a:t>
            </a:r>
          </a:p>
        </p:txBody>
      </p:sp>
    </p:spTree>
    <p:extLst>
      <p:ext uri="{BB962C8B-B14F-4D97-AF65-F5344CB8AC3E}">
        <p14:creationId xmlns:p14="http://schemas.microsoft.com/office/powerpoint/2010/main" val="134684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lnSpc>
                <a:spcPct val="200000"/>
              </a:lnSpc>
            </a:pPr>
            <a:r>
              <a:rPr lang="es-ES" sz="1600" dirty="0">
                <a:latin typeface="Arial" charset="0"/>
              </a:rPr>
              <a:t>“Los empleados que posean grados inferiores al de la vacante convocada, podrán participar en el concurso para proveerla; siempre que de acuerdo al orden establecido en la respectiva planta de personal, aquellos se encuentren nombrados en los tres grados inferiores al de la vacante, sin importar si el orden es o no correlativo.”</a:t>
            </a:r>
          </a:p>
        </p:txBody>
      </p:sp>
      <p:sp>
        <p:nvSpPr>
          <p:cNvPr id="13" name="Marcador de contenido 12"/>
          <p:cNvSpPr>
            <a:spLocks noGrp="1"/>
          </p:cNvSpPr>
          <p:nvPr>
            <p:ph sz="quarter" idx="12"/>
          </p:nvPr>
        </p:nvSpPr>
        <p:spPr/>
        <p:txBody>
          <a:bodyPr/>
          <a:lstStyle/>
          <a:p>
            <a:r>
              <a:rPr lang="es-ES" dirty="0" smtClean="0"/>
              <a:t>DICTAMEN</a:t>
            </a:r>
            <a:endParaRPr lang="es-ES" dirty="0"/>
          </a:p>
        </p:txBody>
      </p:sp>
      <p:sp>
        <p:nvSpPr>
          <p:cNvPr id="5" name="4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fontScale="92500" lnSpcReduction="20000"/>
          </a:bodyPr>
          <a:lstStyle/>
          <a:p>
            <a:pPr algn="just">
              <a:lnSpc>
                <a:spcPct val="150000"/>
              </a:lnSpc>
            </a:pPr>
            <a:r>
              <a:rPr lang="es-ES" sz="1600" dirty="0">
                <a:latin typeface="Verdana" pitchFamily="34" charset="0"/>
              </a:rPr>
              <a:t>No podrán ser promovidos, quienes:</a:t>
            </a:r>
          </a:p>
          <a:p>
            <a:pPr algn="just">
              <a:lnSpc>
                <a:spcPct val="150000"/>
              </a:lnSpc>
            </a:pP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No hubiesen sido calificados en lista de distinción o buena en le período inmediatamente anterior.</a:t>
            </a:r>
          </a:p>
          <a:p>
            <a:pPr marL="285750" indent="-285750" algn="just">
              <a:lnSpc>
                <a:spcPct val="150000"/>
              </a:lnSpc>
              <a:buFont typeface="Arial" pitchFamily="34" charset="0"/>
              <a:buChar char="•"/>
            </a:pPr>
            <a:endParaRPr lang="es-ES" sz="1600" dirty="0">
              <a:latin typeface="Verdana" pitchFamily="34" charset="0"/>
            </a:endParaRPr>
          </a:p>
          <a:p>
            <a:pPr marL="285750" indent="-285750" algn="just">
              <a:lnSpc>
                <a:spcPct val="150000"/>
              </a:lnSpc>
              <a:buFont typeface="Arial" pitchFamily="34" charset="0"/>
              <a:buChar char="•"/>
            </a:pPr>
            <a:r>
              <a:rPr lang="es-ES" sz="1600" dirty="0" smtClean="0">
                <a:latin typeface="Verdana" pitchFamily="34" charset="0"/>
              </a:rPr>
              <a:t>No hubiesen sido calificados.</a:t>
            </a:r>
          </a:p>
          <a:p>
            <a:pPr marL="285750" indent="-285750" algn="just">
              <a:lnSpc>
                <a:spcPct val="150000"/>
              </a:lnSpc>
              <a:buFont typeface="Arial" pitchFamily="34" charset="0"/>
              <a:buChar char="•"/>
            </a:pP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Hubiesen sido objeto de la medida disciplinaria de censura, más de una vez, en los doce meses anteriores de producida la vacantes.</a:t>
            </a:r>
          </a:p>
          <a:p>
            <a:pPr marL="285750" indent="-285750" algn="just">
              <a:lnSpc>
                <a:spcPct val="150000"/>
              </a:lnSpc>
              <a:buFont typeface="Arial" pitchFamily="34" charset="0"/>
              <a:buChar char="•"/>
            </a:pP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Hubiesen sido sancionados con la medida disciplinaria de multa en los doce meses anteriores de producida la vacante.</a:t>
            </a:r>
          </a:p>
        </p:txBody>
      </p:sp>
      <p:sp>
        <p:nvSpPr>
          <p:cNvPr id="13" name="Marcador de contenido 12"/>
          <p:cNvSpPr>
            <a:spLocks noGrp="1"/>
          </p:cNvSpPr>
          <p:nvPr>
            <p:ph sz="quarter" idx="12"/>
          </p:nvPr>
        </p:nvSpPr>
        <p:spPr/>
        <p:txBody>
          <a:bodyPr/>
          <a:lstStyle/>
          <a:p>
            <a:r>
              <a:rPr lang="es-ES" dirty="0" smtClean="0"/>
              <a:t>REQUISITOS DE POSTULACIÓN</a:t>
            </a:r>
            <a:endParaRPr lang="es-ES" dirty="0"/>
          </a:p>
        </p:txBody>
      </p:sp>
      <p:sp>
        <p:nvSpPr>
          <p:cNvPr id="5" name="4 Pentágono">
            <a:hlinkClick r:id="rId2" action="ppaction://hlinksldjump"/>
          </p:cNvPr>
          <p:cNvSpPr/>
          <p:nvPr/>
        </p:nvSpPr>
        <p:spPr>
          <a:xfrm>
            <a:off x="4283968" y="3717032"/>
            <a:ext cx="792088" cy="144016"/>
          </a:xfrm>
          <a:prstGeom prst="homePlat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latin typeface="Calibri" panose="020F0502020204030204" pitchFamily="34" charset="0"/>
              </a:rPr>
              <a:t>DICTAMEN</a:t>
            </a:r>
          </a:p>
        </p:txBody>
      </p:sp>
      <p:sp>
        <p:nvSpPr>
          <p:cNvPr id="6" name="5 Flecha derecha">
            <a:hlinkClick r:id="rId3" action="ppaction://hlinksldjump"/>
          </p:cNvPr>
          <p:cNvSpPr/>
          <p:nvPr/>
        </p:nvSpPr>
        <p:spPr>
          <a:xfrm>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algn="just">
              <a:lnSpc>
                <a:spcPct val="250000"/>
              </a:lnSpc>
            </a:pPr>
            <a:r>
              <a:rPr lang="es-ES" dirty="0">
                <a:latin typeface="Verdana" pitchFamily="34" charset="0"/>
              </a:rPr>
              <a:t>“Pueden participar en los concursos de promoción aquellas personas que no han sido calificadas en el período anterior,  pero que por cualquier causal conservan su calificación.”</a:t>
            </a:r>
          </a:p>
        </p:txBody>
      </p:sp>
      <p:sp>
        <p:nvSpPr>
          <p:cNvPr id="13" name="Marcador de contenido 12"/>
          <p:cNvSpPr>
            <a:spLocks noGrp="1"/>
          </p:cNvSpPr>
          <p:nvPr>
            <p:ph sz="quarter" idx="12"/>
          </p:nvPr>
        </p:nvSpPr>
        <p:spPr/>
        <p:txBody>
          <a:bodyPr/>
          <a:lstStyle/>
          <a:p>
            <a:r>
              <a:rPr lang="es-ES" dirty="0" smtClean="0"/>
              <a:t>DICTAMEN</a:t>
            </a:r>
            <a:endParaRPr lang="es-ES" dirty="0"/>
          </a:p>
        </p:txBody>
      </p:sp>
      <p:sp>
        <p:nvSpPr>
          <p:cNvPr id="4" name="3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fontScale="85000" lnSpcReduction="10000"/>
          </a:bodyPr>
          <a:lstStyle/>
          <a:p>
            <a:pPr marL="285750" indent="-285750" algn="just">
              <a:lnSpc>
                <a:spcPct val="150000"/>
              </a:lnSpc>
              <a:buFont typeface="Arial" pitchFamily="34" charset="0"/>
              <a:buChar char="•"/>
            </a:pPr>
            <a:r>
              <a:rPr lang="es-ES" sz="1600" dirty="0">
                <a:latin typeface="Verdana" pitchFamily="34" charset="0"/>
              </a:rPr>
              <a:t>La planta, el nombre y grado asignado al cargo</a:t>
            </a:r>
            <a:r>
              <a:rPr lang="es-ES" sz="1600" dirty="0" smtClean="0">
                <a:latin typeface="Verdana" pitchFamily="34" charset="0"/>
              </a:rPr>
              <a:t>;</a:t>
            </a: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Función básica a desempeñar; </a:t>
            </a:r>
          </a:p>
          <a:p>
            <a:pPr marL="285750" indent="-285750" algn="just">
              <a:lnSpc>
                <a:spcPct val="150000"/>
              </a:lnSpc>
              <a:buFont typeface="Arial" pitchFamily="34" charset="0"/>
              <a:buChar char="•"/>
            </a:pPr>
            <a:r>
              <a:rPr lang="es-ES" sz="1600" dirty="0">
                <a:latin typeface="Verdana" pitchFamily="34" charset="0"/>
              </a:rPr>
              <a:t>Lugar en que deberán desempeñarse, cuando sea procedimiento de </a:t>
            </a:r>
            <a:r>
              <a:rPr lang="es-ES" sz="1600" dirty="0" err="1" smtClean="0">
                <a:latin typeface="Verdana" pitchFamily="34" charset="0"/>
              </a:rPr>
              <a:t>multiconcursabilidad</a:t>
            </a:r>
            <a:r>
              <a:rPr lang="es-ES" sz="1600" dirty="0">
                <a:latin typeface="Verdana" pitchFamily="34" charset="0"/>
              </a:rPr>
              <a:t>.</a:t>
            </a:r>
          </a:p>
          <a:p>
            <a:pPr marL="285750" indent="-285750" algn="just">
              <a:lnSpc>
                <a:spcPct val="150000"/>
              </a:lnSpc>
              <a:buFont typeface="Arial" pitchFamily="34" charset="0"/>
              <a:buChar char="•"/>
            </a:pPr>
            <a:r>
              <a:rPr lang="es-ES" sz="1600" dirty="0">
                <a:latin typeface="Verdana" pitchFamily="34" charset="0"/>
              </a:rPr>
              <a:t>Cualquier otro antecedente que se considere relevante</a:t>
            </a:r>
            <a:r>
              <a:rPr lang="es-ES" sz="1600" dirty="0" smtClean="0">
                <a:latin typeface="Verdana" pitchFamily="34" charset="0"/>
              </a:rPr>
              <a:t>.</a:t>
            </a: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Requisitos y  condiciones que deben reunir los postulantes</a:t>
            </a:r>
            <a:r>
              <a:rPr lang="es-ES" sz="1600" dirty="0" smtClean="0">
                <a:latin typeface="Verdana" pitchFamily="34" charset="0"/>
              </a:rPr>
              <a:t>.</a:t>
            </a: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Calendario con fechas y plazos de las etapas</a:t>
            </a:r>
            <a:r>
              <a:rPr lang="es-ES" sz="1600" dirty="0" smtClean="0">
                <a:latin typeface="Verdana" pitchFamily="34" charset="0"/>
              </a:rPr>
              <a:t>.</a:t>
            </a:r>
          </a:p>
          <a:p>
            <a:pPr marL="285750" indent="-285750" algn="just">
              <a:lnSpc>
                <a:spcPct val="150000"/>
              </a:lnSpc>
              <a:buFont typeface="Arial" pitchFamily="34" charset="0"/>
              <a:buChar char="•"/>
            </a:pPr>
            <a:r>
              <a:rPr lang="es-ES" sz="1600" dirty="0">
                <a:latin typeface="Verdana" pitchFamily="34" charset="0"/>
              </a:rPr>
              <a:t>La modalidad que éste adoptará: Simultánea o sucesiva</a:t>
            </a:r>
            <a:r>
              <a:rPr lang="es-ES" sz="1600" dirty="0" smtClean="0">
                <a:latin typeface="Verdana" pitchFamily="34" charset="0"/>
              </a:rPr>
              <a:t>.</a:t>
            </a: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El lugar de presentación de antecedentes y realización de pruebas</a:t>
            </a:r>
            <a:r>
              <a:rPr lang="es-ES" sz="1600" dirty="0" smtClean="0">
                <a:latin typeface="Verdana" pitchFamily="34" charset="0"/>
              </a:rPr>
              <a:t>.</a:t>
            </a: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Escalas de notas y tablas de puntuación que se considerarán para cada factor y puntajes mínimos de aprobación en cada uno </a:t>
            </a:r>
            <a:r>
              <a:rPr lang="es-ES" sz="1600" dirty="0" smtClean="0">
                <a:latin typeface="Verdana" pitchFamily="34" charset="0"/>
              </a:rPr>
              <a:t>y</a:t>
            </a:r>
            <a:endParaRPr lang="es-ES" sz="1600" dirty="0">
              <a:latin typeface="Verdana" pitchFamily="34" charset="0"/>
            </a:endParaRPr>
          </a:p>
          <a:p>
            <a:pPr marL="285750" indent="-285750" algn="just">
              <a:lnSpc>
                <a:spcPct val="150000"/>
              </a:lnSpc>
              <a:buFont typeface="Arial" pitchFamily="34" charset="0"/>
              <a:buChar char="•"/>
            </a:pPr>
            <a:r>
              <a:rPr lang="es-ES" sz="1600" dirty="0">
                <a:latin typeface="Verdana" pitchFamily="34" charset="0"/>
              </a:rPr>
              <a:t>Los procedimientos para la evaluación de los antecedentes presentados. </a:t>
            </a:r>
            <a:endParaRPr lang="es-ES" sz="1800" dirty="0">
              <a:latin typeface="Arial" charset="0"/>
            </a:endParaRPr>
          </a:p>
        </p:txBody>
      </p:sp>
      <p:sp>
        <p:nvSpPr>
          <p:cNvPr id="13" name="Marcador de contenido 12"/>
          <p:cNvSpPr>
            <a:spLocks noGrp="1"/>
          </p:cNvSpPr>
          <p:nvPr>
            <p:ph sz="quarter" idx="12"/>
          </p:nvPr>
        </p:nvSpPr>
        <p:spPr/>
        <p:txBody>
          <a:bodyPr/>
          <a:lstStyle/>
          <a:p>
            <a:r>
              <a:rPr lang="es-ES" dirty="0" smtClean="0"/>
              <a:t>CONTENIDO DE LAS BASES</a:t>
            </a:r>
            <a:endParaRPr lang="es-ES" dirty="0"/>
          </a:p>
        </p:txBody>
      </p:sp>
    </p:spTree>
    <p:extLst>
      <p:ext uri="{BB962C8B-B14F-4D97-AF65-F5344CB8AC3E}">
        <p14:creationId xmlns:p14="http://schemas.microsoft.com/office/powerpoint/2010/main" val="39964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1079</TotalTime>
  <Words>1034</Words>
  <Application>Microsoft Office PowerPoint</Application>
  <PresentationFormat>Presentación en pantalla (4:3)</PresentationFormat>
  <Paragraphs>123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Cuadrícula</vt:lpstr>
      <vt:lpstr>CONCURSO  DE PROMOCIÓN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Cristóbal Valdivieso</cp:lastModifiedBy>
  <cp:revision>55</cp:revision>
  <dcterms:created xsi:type="dcterms:W3CDTF">2013-06-12T14:14:11Z</dcterms:created>
  <dcterms:modified xsi:type="dcterms:W3CDTF">2014-10-20T19:17:51Z</dcterms:modified>
</cp:coreProperties>
</file>