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15"/>
  </p:handoutMasterIdLst>
  <p:sldIdLst>
    <p:sldId id="256" r:id="rId2"/>
    <p:sldId id="260" r:id="rId3"/>
    <p:sldId id="262" r:id="rId4"/>
    <p:sldId id="263" r:id="rId5"/>
    <p:sldId id="264" r:id="rId6"/>
    <p:sldId id="265" r:id="rId7"/>
    <p:sldId id="266" r:id="rId8"/>
    <p:sldId id="267" r:id="rId9"/>
    <p:sldId id="268" r:id="rId10"/>
    <p:sldId id="269" r:id="rId11"/>
    <p:sldId id="270" r:id="rId12"/>
    <p:sldId id="271" r:id="rId13"/>
    <p:sldId id="261"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51EF6A0-BB9E-44D5-9C9C-AF9526E97AEC}">
          <p14:sldIdLst>
            <p14:sldId id="256"/>
            <p14:sldId id="260"/>
            <p14:sldId id="262"/>
            <p14:sldId id="263"/>
            <p14:sldId id="264"/>
            <p14:sldId id="265"/>
            <p14:sldId id="266"/>
            <p14:sldId id="267"/>
            <p14:sldId id="268"/>
            <p14:sldId id="269"/>
            <p14:sldId id="270"/>
            <p14:sldId id="271"/>
            <p14:sldId id="26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1" autoAdjust="0"/>
    <p:restoredTop sz="94660" autoAdjust="0"/>
  </p:normalViewPr>
  <p:slideViewPr>
    <p:cSldViewPr>
      <p:cViewPr varScale="1">
        <p:scale>
          <a:sx n="75" d="100"/>
          <a:sy n="75" d="100"/>
        </p:scale>
        <p:origin x="-25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AEF1E0-32A4-4293-99C5-84849AB4ED23}" type="datetimeFigureOut">
              <a:rPr lang="es-CL" smtClean="0"/>
              <a:t>22-10-2014</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06D774-7BB2-4974-9B02-82C59B908669}" type="slidenum">
              <a:rPr lang="es-CL" smtClean="0"/>
              <a:t>‹Nº›</a:t>
            </a:fld>
            <a:endParaRPr lang="es-CL"/>
          </a:p>
        </p:txBody>
      </p:sp>
    </p:spTree>
    <p:extLst>
      <p:ext uri="{BB962C8B-B14F-4D97-AF65-F5344CB8AC3E}">
        <p14:creationId xmlns:p14="http://schemas.microsoft.com/office/powerpoint/2010/main" val="1628919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00" y="4480113"/>
            <a:ext cx="9139376" cy="677079"/>
          </a:xfrm>
          <a:prstGeom prst="rect">
            <a:avLst/>
          </a:prstGeom>
        </p:spPr>
        <p:txBody>
          <a:bodyPr anchor="ctr">
            <a:normAutofit/>
          </a:bodyPr>
          <a:lstStyle>
            <a:lvl1pPr marL="0" indent="0" algn="ctr">
              <a:buNone/>
              <a:defRPr sz="19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3" name="Title 12"/>
          <p:cNvSpPr>
            <a:spLocks noGrp="1"/>
          </p:cNvSpPr>
          <p:nvPr>
            <p:ph type="title"/>
          </p:nvPr>
        </p:nvSpPr>
        <p:spPr>
          <a:xfrm>
            <a:off x="10134" y="1772816"/>
            <a:ext cx="9142622" cy="1584581"/>
          </a:xfrm>
          <a:prstGeom prst="rect">
            <a:avLst/>
          </a:prstGeom>
        </p:spPr>
        <p:txBody>
          <a:bodyPr/>
          <a:lstStyle>
            <a:lvl1pPr algn="ctr">
              <a:defRPr sz="4000" b="1" spc="150" baseline="0">
                <a:latin typeface="Calibri" panose="020F0502020204030204" pitchFamily="34" charset="0"/>
              </a:defRPr>
            </a:lvl1pPr>
          </a:lstStyle>
          <a:p>
            <a:r>
              <a:rPr lang="es-ES" dirty="0" smtClean="0"/>
              <a:t>Haga clic para modificar el estilo de título del patrón</a:t>
            </a:r>
            <a:endParaRPr lang="en-US"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21326"/>
            <a:ext cx="1473130" cy="1332279"/>
          </a:xfrm>
          <a:prstGeom prst="rect">
            <a:avLst/>
          </a:prstGeom>
          <a:ln w="22225">
            <a:solidFill>
              <a:srgbClr val="FFFFFF"/>
            </a:solidFill>
          </a:ln>
        </p:spPr>
      </p:pic>
      <p:cxnSp>
        <p:nvCxnSpPr>
          <p:cNvPr id="5" name="Conector recto 4"/>
          <p:cNvCxnSpPr/>
          <p:nvPr userDrawn="1"/>
        </p:nvCxnSpPr>
        <p:spPr>
          <a:xfrm>
            <a:off x="-3246" y="4149080"/>
            <a:ext cx="91472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9 Grupo"/>
          <p:cNvGrpSpPr/>
          <p:nvPr userDrawn="1"/>
        </p:nvGrpSpPr>
        <p:grpSpPr>
          <a:xfrm>
            <a:off x="-3246" y="5418082"/>
            <a:ext cx="9147246" cy="1439918"/>
            <a:chOff x="-140583" y="5396463"/>
            <a:chExt cx="9284583" cy="1461537"/>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040" y="5396464"/>
              <a:ext cx="2176973" cy="1461536"/>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8308" y="5396464"/>
              <a:ext cx="2953732" cy="1461535"/>
            </a:xfrm>
            <a:prstGeom prst="rect">
              <a:avLst/>
            </a:prstGeom>
          </p:spPr>
        </p:pic>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5396463"/>
              <a:ext cx="2195736" cy="1461537"/>
            </a:xfrm>
            <a:prstGeom prst="rect">
              <a:avLst/>
            </a:prstGeom>
          </p:spPr>
        </p:pic>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583" y="5396464"/>
              <a:ext cx="2192303" cy="1461535"/>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pPr/>
              <a:t>22-10-2014</a:t>
            </a:fld>
            <a:endParaRPr lang="es-CL"/>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3"/>
          </p:nvPr>
        </p:nvSpPr>
        <p:spPr>
          <a:xfrm>
            <a:off x="0" y="2704"/>
            <a:ext cx="2808287" cy="6858000"/>
          </a:xfrm>
          <a:prstGeom prst="rect">
            <a:avLst/>
          </a:prstGeom>
        </p:spPr>
        <p:txBody>
          <a:bodyPr/>
          <a:lstStyle/>
          <a:p>
            <a:endParaRPr lang="es-ES"/>
          </a:p>
        </p:txBody>
      </p:sp>
      <p:sp>
        <p:nvSpPr>
          <p:cNvPr id="4" name="Content Placeholder 11"/>
          <p:cNvSpPr>
            <a:spLocks noGrp="1"/>
          </p:cNvSpPr>
          <p:nvPr>
            <p:ph sz="quarter" idx="11" hasCustomPrompt="1"/>
          </p:nvPr>
        </p:nvSpPr>
        <p:spPr>
          <a:xfrm>
            <a:off x="3187700" y="2582488"/>
            <a:ext cx="5956300" cy="1638600"/>
          </a:xfrm>
          <a:prstGeom prst="rect">
            <a:avLst/>
          </a:prstGeom>
        </p:spPr>
        <p:txBody>
          <a:bodyPr vert="horz"/>
          <a:lstStyle>
            <a:lvl1pPr marL="0" indent="0">
              <a:buNone/>
              <a:defRPr sz="2800" b="1" i="0">
                <a:solidFill>
                  <a:schemeClr val="tx2">
                    <a:lumMod val="75000"/>
                  </a:schemeClr>
                </a:solidFill>
                <a:latin typeface="Calibri" panose="020F0502020204030204" pitchFamily="34" charset="0"/>
                <a:cs typeface="Verdana"/>
              </a:defRPr>
            </a:lvl1pPr>
          </a:lstStyle>
          <a:p>
            <a:r>
              <a:rPr lang="es-ES" dirty="0" smtClean="0"/>
              <a:t>Estilo portada presentación 1, </a:t>
            </a:r>
            <a:endParaRPr lang="es-ES" dirty="0"/>
          </a:p>
        </p:txBody>
      </p:sp>
      <p:sp>
        <p:nvSpPr>
          <p:cNvPr id="5" name="Content Placeholder 11"/>
          <p:cNvSpPr>
            <a:spLocks noGrp="1"/>
          </p:cNvSpPr>
          <p:nvPr>
            <p:ph sz="quarter" idx="12" hasCustomPrompt="1"/>
          </p:nvPr>
        </p:nvSpPr>
        <p:spPr>
          <a:xfrm>
            <a:off x="3187700" y="4221088"/>
            <a:ext cx="5956300" cy="1027545"/>
          </a:xfrm>
          <a:prstGeom prst="rect">
            <a:avLst/>
          </a:prstGeom>
        </p:spPr>
        <p:txBody>
          <a:bodyPr vert="horz"/>
          <a:lstStyle>
            <a:lvl1pPr marL="0" indent="0">
              <a:buNone/>
              <a:defRPr sz="1800" b="0" i="0">
                <a:solidFill>
                  <a:schemeClr val="bg1">
                    <a:lumMod val="50000"/>
                  </a:schemeClr>
                </a:solidFill>
                <a:latin typeface="Calibri" panose="020F0502020204030204" pitchFamily="34" charset="0"/>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7"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6680200"/>
            <a:ext cx="2032000" cy="177800"/>
          </a:xfrm>
          <a:prstGeom prst="rect">
            <a:avLst/>
          </a:prstGeom>
        </p:spPr>
      </p:pic>
    </p:spTree>
    <p:extLst>
      <p:ext uri="{BB962C8B-B14F-4D97-AF65-F5344CB8AC3E}">
        <p14:creationId xmlns:p14="http://schemas.microsoft.com/office/powerpoint/2010/main" val="2815638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tx2">
                    <a:lumMod val="75000"/>
                  </a:schemeClr>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bg1">
                    <a:lumMod val="50000"/>
                  </a:schemeClr>
                </a:solidFill>
                <a:latin typeface="Verdana"/>
              </a:defRPr>
            </a:lvl1pPr>
          </a:lstStyle>
          <a:p>
            <a:pPr lvl="0"/>
            <a:r>
              <a:rPr lang="es-ES" dirty="0" smtClean="0"/>
              <a:t>(Línea adicional) Subtema</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275200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3" name="Rectangle 6"/>
          <p:cNvSpPr/>
          <p:nvPr userDrawn="1"/>
        </p:nvSpPr>
        <p:spPr>
          <a:xfrm>
            <a:off x="0" y="0"/>
            <a:ext cx="9144000" cy="6885384"/>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p:cNvSpPr>
            <a:spLocks noGrp="1"/>
          </p:cNvSpPr>
          <p:nvPr>
            <p:ph type="title" hasCustomPrompt="1"/>
          </p:nvPr>
        </p:nvSpPr>
        <p:spPr>
          <a:xfrm>
            <a:off x="0" y="2280575"/>
            <a:ext cx="9144000" cy="1143000"/>
          </a:xfrm>
          <a:prstGeom prst="rect">
            <a:avLst/>
          </a:prstGeom>
        </p:spPr>
        <p:txBody>
          <a:bodyPr/>
          <a:lstStyle>
            <a:lvl1pPr>
              <a:defRPr b="1">
                <a:latin typeface="Calibri" panose="020F0502020204030204" pitchFamily="34" charset="0"/>
              </a:defRPr>
            </a:lvl1pPr>
          </a:lstStyle>
          <a:p>
            <a:r>
              <a:rPr lang="es-ES" dirty="0" smtClean="0"/>
              <a:t>¡Muchas Gracias!</a:t>
            </a:r>
            <a:endParaRPr lang="es-CL" dirty="0"/>
          </a:p>
        </p:txBody>
      </p:sp>
      <p:grpSp>
        <p:nvGrpSpPr>
          <p:cNvPr id="3" name="Grupo 2"/>
          <p:cNvGrpSpPr/>
          <p:nvPr userDrawn="1"/>
        </p:nvGrpSpPr>
        <p:grpSpPr>
          <a:xfrm>
            <a:off x="1673678" y="4033334"/>
            <a:ext cx="5544616" cy="564654"/>
            <a:chOff x="827584" y="5652913"/>
            <a:chExt cx="5544616" cy="564654"/>
          </a:xfrm>
        </p:grpSpPr>
        <p:sp>
          <p:nvSpPr>
            <p:cNvPr id="7" name="6 CuadroTexto"/>
            <p:cNvSpPr txBox="1"/>
            <p:nvPr userDrawn="1"/>
          </p:nvSpPr>
          <p:spPr>
            <a:xfrm>
              <a:off x="1475656" y="5781352"/>
              <a:ext cx="1512168"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@ADP_Chile</a:t>
              </a:r>
              <a:endParaRPr lang="es-CL" sz="1400" b="1" i="0" dirty="0">
                <a:solidFill>
                  <a:schemeClr val="bg1"/>
                </a:solidFill>
                <a:latin typeface="Calibri" panose="020F0502020204030204" pitchFamily="34" charset="0"/>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652913"/>
              <a:ext cx="564654" cy="564654"/>
            </a:xfrm>
            <a:prstGeom prst="rect">
              <a:avLst/>
            </a:prstGeom>
          </p:spPr>
        </p:pic>
        <p:sp>
          <p:nvSpPr>
            <p:cNvPr id="9" name="8 CuadroTexto"/>
            <p:cNvSpPr txBox="1"/>
            <p:nvPr userDrawn="1"/>
          </p:nvSpPr>
          <p:spPr>
            <a:xfrm>
              <a:off x="2843808" y="5792202"/>
              <a:ext cx="1800200"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@empleospublicos</a:t>
              </a:r>
              <a:endParaRPr lang="es-CL" sz="1400" b="1" i="0" dirty="0">
                <a:solidFill>
                  <a:schemeClr val="bg1"/>
                </a:solidFill>
                <a:latin typeface="Calibri" panose="020F0502020204030204" pitchFamily="34" charset="0"/>
              </a:endParaRPr>
            </a:p>
          </p:txBody>
        </p:sp>
        <p:sp>
          <p:nvSpPr>
            <p:cNvPr id="10" name="9 CuadroTexto"/>
            <p:cNvSpPr txBox="1"/>
            <p:nvPr userDrawn="1"/>
          </p:nvSpPr>
          <p:spPr>
            <a:xfrm>
              <a:off x="4716016" y="5781787"/>
              <a:ext cx="1656184"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@directoreschile</a:t>
              </a:r>
              <a:endParaRPr lang="es-CL" sz="1400" b="1" i="0" dirty="0">
                <a:solidFill>
                  <a:schemeClr val="bg1"/>
                </a:solidFill>
                <a:latin typeface="Calibri" panose="020F0502020204030204" pitchFamily="34" charset="0"/>
              </a:endParaRPr>
            </a:p>
          </p:txBody>
        </p:sp>
      </p:grpSp>
      <p:sp>
        <p:nvSpPr>
          <p:cNvPr id="11" name="10 CuadroTexto"/>
          <p:cNvSpPr txBox="1"/>
          <p:nvPr userDrawn="1"/>
        </p:nvSpPr>
        <p:spPr>
          <a:xfrm>
            <a:off x="18002" y="3661884"/>
            <a:ext cx="9125998" cy="461665"/>
          </a:xfrm>
          <a:prstGeom prst="rect">
            <a:avLst/>
          </a:prstGeom>
          <a:noFill/>
        </p:spPr>
        <p:txBody>
          <a:bodyPr wrap="square" rtlCol="0">
            <a:spAutoFit/>
          </a:bodyPr>
          <a:lstStyle/>
          <a:p>
            <a:pPr algn="ctr"/>
            <a:r>
              <a:rPr lang="es-CL" sz="2400" b="0" i="0" dirty="0" smtClean="0">
                <a:solidFill>
                  <a:schemeClr val="bg1"/>
                </a:solidFill>
                <a:latin typeface="Calibri" panose="020F0502020204030204" pitchFamily="34" charset="0"/>
              </a:rPr>
              <a:t>www.serviciocivil.cl</a:t>
            </a:r>
            <a:endParaRPr lang="es-CL" sz="1600" b="0" i="0" dirty="0">
              <a:solidFill>
                <a:schemeClr val="bg1"/>
              </a:solidFill>
              <a:latin typeface="Calibri" panose="020F0502020204030204" pitchFamily="34" charset="0"/>
            </a:endParaRPr>
          </a:p>
        </p:txBody>
      </p:sp>
      <p:pic>
        <p:nvPicPr>
          <p:cNvPr id="21" name="2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123" y="5490022"/>
            <a:ext cx="1373753" cy="1242403"/>
          </a:xfrm>
          <a:prstGeom prst="rect">
            <a:avLst/>
          </a:prstGeom>
          <a:ln w="22225">
            <a:solidFill>
              <a:srgbClr val="FFFFFF"/>
            </a:solidFill>
          </a:ln>
        </p:spPr>
      </p:pic>
      <p:cxnSp>
        <p:nvCxnSpPr>
          <p:cNvPr id="5" name="Conector recto 4"/>
          <p:cNvCxnSpPr/>
          <p:nvPr userDrawn="1"/>
        </p:nvCxnSpPr>
        <p:spPr>
          <a:xfrm>
            <a:off x="0" y="366188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18002" y="465313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2" y="606243"/>
            <a:ext cx="9144000" cy="1472697"/>
          </a:xfrm>
          <a:prstGeom prst="rect">
            <a:avLst/>
          </a:prstGeom>
        </p:spPr>
      </p:pic>
    </p:spTree>
    <p:extLst>
      <p:ext uri="{BB962C8B-B14F-4D97-AF65-F5344CB8AC3E}">
        <p14:creationId xmlns:p14="http://schemas.microsoft.com/office/powerpoint/2010/main" val="1178487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CL" dirty="0" smtClean="0"/>
              <a:t>2014</a:t>
            </a:r>
            <a:endParaRPr lang="es-CL" dirty="0"/>
          </a:p>
        </p:txBody>
      </p:sp>
      <p:sp>
        <p:nvSpPr>
          <p:cNvPr id="2" name="1 Título"/>
          <p:cNvSpPr>
            <a:spLocks noGrp="1"/>
          </p:cNvSpPr>
          <p:nvPr>
            <p:ph type="title"/>
          </p:nvPr>
        </p:nvSpPr>
        <p:spPr>
          <a:xfrm>
            <a:off x="10134" y="1916427"/>
            <a:ext cx="9142622" cy="1584581"/>
          </a:xfrm>
        </p:spPr>
        <p:txBody>
          <a:bodyPr/>
          <a:lstStyle/>
          <a:p>
            <a:r>
              <a:rPr lang="es-ES" dirty="0"/>
              <a:t>Concursos  para  la  provisión  de cargos de Jefes de Departamento y equivalentes</a:t>
            </a:r>
            <a:endParaRPr lang="es-CL" dirty="0"/>
          </a:p>
        </p:txBody>
      </p:sp>
    </p:spTree>
    <p:extLst>
      <p:ext uri="{BB962C8B-B14F-4D97-AF65-F5344CB8AC3E}">
        <p14:creationId xmlns:p14="http://schemas.microsoft.com/office/powerpoint/2010/main" val="18470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lnSpc>
                <a:spcPct val="150000"/>
              </a:lnSpc>
              <a:buFont typeface="Arial" pitchFamily="34" charset="0"/>
              <a:buChar char="•"/>
            </a:pPr>
            <a:r>
              <a:rPr lang="es-ES" dirty="0"/>
              <a:t>Entre 3 y  5 concursantes seleccionados de : </a:t>
            </a:r>
          </a:p>
          <a:p>
            <a:pPr marL="808038">
              <a:lnSpc>
                <a:spcPct val="150000"/>
              </a:lnSpc>
            </a:pPr>
            <a:r>
              <a:rPr lang="es-ES" u="sng" dirty="0"/>
              <a:t>1ª Prioridad: </a:t>
            </a:r>
            <a:r>
              <a:rPr lang="es-ES" dirty="0"/>
              <a:t>Planta del ministerio o servicio que realiza el concurso, con los mejores puntajes.  </a:t>
            </a:r>
          </a:p>
          <a:p>
            <a:pPr marL="808038">
              <a:lnSpc>
                <a:spcPct val="150000"/>
              </a:lnSpc>
            </a:pPr>
            <a:r>
              <a:rPr lang="es-ES" u="sng" dirty="0"/>
              <a:t>2ª Prioridad: </a:t>
            </a:r>
            <a:r>
              <a:rPr lang="es-ES" dirty="0"/>
              <a:t>Si no hay un número suficiente de candidatos de planta idóneos para una terna, se completa con contratados y los pertenecientes a otras  entidades.  </a:t>
            </a:r>
          </a:p>
          <a:p>
            <a:pPr>
              <a:lnSpc>
                <a:spcPct val="150000"/>
              </a:lnSpc>
            </a:pPr>
            <a:endParaRPr lang="es-ES" dirty="0"/>
          </a:p>
          <a:p>
            <a:pPr marL="285750" indent="-285750">
              <a:lnSpc>
                <a:spcPct val="150000"/>
              </a:lnSpc>
              <a:buFont typeface="Arial" pitchFamily="34" charset="0"/>
              <a:buChar char="•"/>
            </a:pPr>
            <a:r>
              <a:rPr lang="es-ES" dirty="0"/>
              <a:t>A falta de postulantes idóneos, resuelto el concurso, se deberá llamar a concurso público.</a:t>
            </a:r>
          </a:p>
          <a:p>
            <a:endParaRPr lang="es-ES" dirty="0"/>
          </a:p>
        </p:txBody>
      </p:sp>
      <p:sp>
        <p:nvSpPr>
          <p:cNvPr id="3" name="2 Marcador de contenido"/>
          <p:cNvSpPr>
            <a:spLocks noGrp="1"/>
          </p:cNvSpPr>
          <p:nvPr>
            <p:ph sz="quarter" idx="12"/>
          </p:nvPr>
        </p:nvSpPr>
        <p:spPr/>
        <p:txBody>
          <a:bodyPr/>
          <a:lstStyle/>
          <a:p>
            <a:r>
              <a:rPr lang="es-ES" dirty="0" smtClean="0"/>
              <a:t>NÓMINA</a:t>
            </a:r>
            <a:endParaRPr lang="es-ES" dirty="0"/>
          </a:p>
        </p:txBody>
      </p:sp>
      <p:sp>
        <p:nvSpPr>
          <p:cNvPr id="5" name="4 Pentágono">
            <a:hlinkClick r:id="rId2" action="ppaction://hlinksldjump"/>
          </p:cNvPr>
          <p:cNvSpPr/>
          <p:nvPr/>
        </p:nvSpPr>
        <p:spPr>
          <a:xfrm>
            <a:off x="5580112" y="2780928"/>
            <a:ext cx="792088" cy="144016"/>
          </a:xfrm>
          <a:prstGeom prst="homePlate">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latin typeface="Calibri" panose="020F0502020204030204" pitchFamily="34" charset="0"/>
              </a:rPr>
              <a:t>DICTAMEN</a:t>
            </a:r>
          </a:p>
        </p:txBody>
      </p:sp>
      <p:sp>
        <p:nvSpPr>
          <p:cNvPr id="6" name="5 Flecha derecha">
            <a:hlinkClick r:id="rId3" action="ppaction://hlinksldjump"/>
          </p:cNvPr>
          <p:cNvSpPr/>
          <p:nvPr/>
        </p:nvSpPr>
        <p:spPr>
          <a:xfrm>
            <a:off x="7380312" y="5589240"/>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159087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00000"/>
              </a:lnSpc>
            </a:pPr>
            <a:r>
              <a:rPr lang="es-ES" dirty="0"/>
              <a:t> Se deberá proponer a la autoridad competente; una nómina de a lo menos tres candidatos, siempre que exista el número suficiente de postulantes idóneos y, en el caso que esta condición no se cumpla; deberá resolverse el proceso concursal designando al único candidato que satisface los requisitos y puntuación exigidos.</a:t>
            </a:r>
          </a:p>
        </p:txBody>
      </p:sp>
      <p:sp>
        <p:nvSpPr>
          <p:cNvPr id="3" name="2 Marcador de contenido"/>
          <p:cNvSpPr>
            <a:spLocks noGrp="1"/>
          </p:cNvSpPr>
          <p:nvPr>
            <p:ph sz="quarter" idx="12"/>
          </p:nvPr>
        </p:nvSpPr>
        <p:spPr/>
        <p:txBody>
          <a:bodyPr/>
          <a:lstStyle/>
          <a:p>
            <a:r>
              <a:rPr lang="es-ES" dirty="0" smtClean="0"/>
              <a:t>DICTÁMEN</a:t>
            </a:r>
            <a:endParaRPr lang="es-ES" dirty="0"/>
          </a:p>
        </p:txBody>
      </p:sp>
      <p:sp>
        <p:nvSpPr>
          <p:cNvPr id="5" name="4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2056199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00000"/>
              </a:lnSpc>
            </a:pPr>
            <a:endParaRPr lang="es-ES" dirty="0" smtClean="0"/>
          </a:p>
          <a:p>
            <a:pPr algn="just">
              <a:lnSpc>
                <a:spcPct val="200000"/>
              </a:lnSpc>
            </a:pPr>
            <a:endParaRPr lang="es-ES" dirty="0"/>
          </a:p>
          <a:p>
            <a:pPr algn="just">
              <a:lnSpc>
                <a:spcPct val="200000"/>
              </a:lnSpc>
            </a:pPr>
            <a:r>
              <a:rPr lang="es-ES" dirty="0" smtClean="0"/>
              <a:t>Al </a:t>
            </a:r>
            <a:r>
              <a:rPr lang="es-ES" dirty="0"/>
              <a:t>31 de Enero de 2014, </a:t>
            </a:r>
            <a:r>
              <a:rPr lang="es-ES" dirty="0"/>
              <a:t>son </a:t>
            </a:r>
            <a:r>
              <a:rPr lang="es-ES" dirty="0"/>
              <a:t>2.368 </a:t>
            </a:r>
            <a:r>
              <a:rPr lang="es-ES" dirty="0"/>
              <a:t>cargos de tercer nivel jerárquico, que deben ser concursados de acuerdo al artículo 8° de la Ley </a:t>
            </a:r>
            <a:r>
              <a:rPr lang="es-ES" dirty="0" smtClean="0"/>
              <a:t>18.834. En este dato se incluyen 467 cargos duales asignados a los Servicios de Salud para cargos de Jefe de Servicio Clínico y Directivo, que pudieran ser traspasados a horas clínicas en virtud de la ley 20.707.</a:t>
            </a:r>
            <a:endParaRPr lang="es-ES" dirty="0"/>
          </a:p>
          <a:p>
            <a:endParaRPr lang="es-ES" dirty="0"/>
          </a:p>
        </p:txBody>
      </p:sp>
      <p:sp>
        <p:nvSpPr>
          <p:cNvPr id="3" name="2 Marcador de contenido"/>
          <p:cNvSpPr>
            <a:spLocks noGrp="1"/>
          </p:cNvSpPr>
          <p:nvPr>
            <p:ph sz="quarter" idx="12"/>
          </p:nvPr>
        </p:nvSpPr>
        <p:spPr/>
        <p:txBody>
          <a:bodyPr/>
          <a:lstStyle/>
          <a:p>
            <a:r>
              <a:rPr lang="es-ES" dirty="0" smtClean="0"/>
              <a:t>UNIVERSO CONCURSAL</a:t>
            </a:r>
            <a:endParaRPr lang="es-ES" dirty="0"/>
          </a:p>
        </p:txBody>
      </p:sp>
    </p:spTree>
    <p:extLst>
      <p:ext uri="{BB962C8B-B14F-4D97-AF65-F5344CB8AC3E}">
        <p14:creationId xmlns:p14="http://schemas.microsoft.com/office/powerpoint/2010/main" val="301460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1400" dirty="0">
                <a:solidFill>
                  <a:srgbClr val="FFCC00"/>
                </a:solidFill>
              </a:rPr>
              <a:t>Este material fue elaborado por la Subdirección de Desarrollo de las Personas de la Dirección Nacional del Servicio </a:t>
            </a:r>
            <a:r>
              <a:rPr lang="es-ES" sz="1400" dirty="0" smtClean="0">
                <a:solidFill>
                  <a:srgbClr val="FFCC00"/>
                </a:solidFill>
              </a:rPr>
              <a:t>Civil</a:t>
            </a:r>
            <a:br>
              <a:rPr lang="es-ES" sz="1400" dirty="0" smtClean="0">
                <a:solidFill>
                  <a:srgbClr val="FFCC00"/>
                </a:solidFill>
              </a:rPr>
            </a:br>
            <a:r>
              <a:rPr lang="es-ES" sz="500" dirty="0">
                <a:solidFill>
                  <a:srgbClr val="FFCC00"/>
                </a:solidFill>
              </a:rPr>
              <a:t> </a:t>
            </a:r>
            <a:r>
              <a:rPr lang="es-CL" dirty="0" smtClean="0"/>
              <a:t/>
            </a:r>
            <a:br>
              <a:rPr lang="es-CL" dirty="0" smtClean="0"/>
            </a:br>
            <a:r>
              <a:rPr lang="es-CL" dirty="0" smtClean="0"/>
              <a:t>Muchas Gracias</a:t>
            </a:r>
            <a:endParaRPr lang="es-CL" dirty="0"/>
          </a:p>
        </p:txBody>
      </p:sp>
    </p:spTree>
    <p:extLst>
      <p:ext uri="{BB962C8B-B14F-4D97-AF65-F5344CB8AC3E}">
        <p14:creationId xmlns:p14="http://schemas.microsoft.com/office/powerpoint/2010/main" val="26146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algn="just">
              <a:lnSpc>
                <a:spcPct val="250000"/>
              </a:lnSpc>
            </a:pPr>
            <a:r>
              <a:rPr lang="es-ES" dirty="0"/>
              <a:t>La provisión de estos cargos se hace mediante concursos en los que podrán participar los funcionarios de planta y a contrata de todos los ministerios y servicios regidos por el Estatuto, que cumplan con los requisitos establecidos para ello.</a:t>
            </a:r>
          </a:p>
        </p:txBody>
      </p:sp>
      <p:sp>
        <p:nvSpPr>
          <p:cNvPr id="13" name="Marcador de contenido 12"/>
          <p:cNvSpPr>
            <a:spLocks noGrp="1"/>
          </p:cNvSpPr>
          <p:nvPr>
            <p:ph sz="quarter" idx="12"/>
          </p:nvPr>
        </p:nvSpPr>
        <p:spPr/>
        <p:txBody>
          <a:bodyPr/>
          <a:lstStyle/>
          <a:p>
            <a:r>
              <a:rPr lang="es-ES" dirty="0" smtClean="0"/>
              <a:t>CONCURSO DE TERCER NIVEL JERÁRQUICO</a:t>
            </a:r>
            <a:endParaRPr lang="es-ES" dirty="0"/>
          </a:p>
        </p:txBody>
      </p:sp>
      <p:sp>
        <p:nvSpPr>
          <p:cNvPr id="14" name="Marcador de contenido 13"/>
          <p:cNvSpPr>
            <a:spLocks noGrp="1"/>
          </p:cNvSpPr>
          <p:nvPr>
            <p:ph sz="quarter" idx="13"/>
          </p:nvPr>
        </p:nvSpPr>
        <p:spPr/>
        <p:txBody>
          <a:bodyPr/>
          <a:lstStyle/>
          <a:p>
            <a:r>
              <a:rPr lang="es-ES" dirty="0" smtClean="0"/>
              <a:t>DEFINICIÓN GENERAL:</a:t>
            </a:r>
            <a:endParaRPr lang="es-ES" dirty="0"/>
          </a:p>
        </p:txBody>
      </p:sp>
    </p:spTree>
    <p:extLst>
      <p:ext uri="{BB962C8B-B14F-4D97-AF65-F5344CB8AC3E}">
        <p14:creationId xmlns:p14="http://schemas.microsoft.com/office/powerpoint/2010/main" val="4366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62500" lnSpcReduction="20000"/>
          </a:bodyPr>
          <a:lstStyle/>
          <a:p>
            <a:pPr marL="285750" indent="-285750" algn="just">
              <a:lnSpc>
                <a:spcPct val="120000"/>
              </a:lnSpc>
              <a:buFont typeface="Arial" pitchFamily="34" charset="0"/>
              <a:buChar char="•"/>
            </a:pPr>
            <a:r>
              <a:rPr lang="es-ES" sz="2200" dirty="0"/>
              <a:t>Ser funcionarios de planta o contrata durante los tres años previos al concurso en forma ininterrumpida en ministerios y servicios regidos por el Estatuto Administrativo; </a:t>
            </a:r>
          </a:p>
          <a:p>
            <a:pPr algn="just">
              <a:lnSpc>
                <a:spcPct val="120000"/>
              </a:lnSpc>
            </a:pPr>
            <a:endParaRPr lang="es-ES" sz="2200" dirty="0"/>
          </a:p>
          <a:p>
            <a:pPr algn="just">
              <a:lnSpc>
                <a:spcPct val="120000"/>
              </a:lnSpc>
            </a:pPr>
            <a:endParaRPr lang="es-ES" sz="2200" dirty="0"/>
          </a:p>
          <a:p>
            <a:pPr marL="285750" indent="-285750" algn="just">
              <a:lnSpc>
                <a:spcPct val="120000"/>
              </a:lnSpc>
              <a:buFont typeface="Arial" pitchFamily="34" charset="0"/>
              <a:buChar char="•"/>
            </a:pPr>
            <a:r>
              <a:rPr lang="es-ES" sz="2200" dirty="0"/>
              <a:t>Encontrarse calificado en lista Nº 1, de distinción;</a:t>
            </a:r>
          </a:p>
          <a:p>
            <a:pPr algn="just">
              <a:lnSpc>
                <a:spcPct val="120000"/>
              </a:lnSpc>
            </a:pPr>
            <a:endParaRPr lang="es-ES" sz="2200" dirty="0"/>
          </a:p>
          <a:p>
            <a:pPr algn="just">
              <a:lnSpc>
                <a:spcPct val="120000"/>
              </a:lnSpc>
            </a:pPr>
            <a:endParaRPr lang="es-ES" sz="2200" dirty="0"/>
          </a:p>
          <a:p>
            <a:pPr marL="285750" indent="-285750" algn="just">
              <a:lnSpc>
                <a:spcPct val="120000"/>
              </a:lnSpc>
              <a:buFont typeface="Arial" pitchFamily="34" charset="0"/>
              <a:buChar char="•"/>
            </a:pPr>
            <a:r>
              <a:rPr lang="es-ES" sz="2200" dirty="0"/>
              <a:t>No estar afecto a las inhabilidades:</a:t>
            </a:r>
          </a:p>
          <a:p>
            <a:pPr algn="just">
              <a:lnSpc>
                <a:spcPct val="120000"/>
              </a:lnSpc>
            </a:pPr>
            <a:endParaRPr lang="es-ES" sz="2200" dirty="0"/>
          </a:p>
          <a:p>
            <a:pPr marL="834390" lvl="1" indent="-285750" algn="just">
              <a:lnSpc>
                <a:spcPct val="120000"/>
              </a:lnSpc>
              <a:buFont typeface="Arial" pitchFamily="34" charset="0"/>
              <a:buChar char="•"/>
            </a:pPr>
            <a:r>
              <a:rPr lang="es-ES" sz="2200" dirty="0">
                <a:solidFill>
                  <a:schemeClr val="tx1"/>
                </a:solidFill>
                <a:latin typeface="Verdana" pitchFamily="34" charset="0"/>
              </a:rPr>
              <a:t>No haber sido calificados</a:t>
            </a:r>
          </a:p>
          <a:p>
            <a:pPr marL="834390" lvl="1" indent="-285750" algn="just">
              <a:lnSpc>
                <a:spcPct val="120000"/>
              </a:lnSpc>
              <a:buFont typeface="Arial" pitchFamily="34" charset="0"/>
              <a:buChar char="•"/>
            </a:pPr>
            <a:r>
              <a:rPr lang="es-ES" sz="2200" dirty="0">
                <a:solidFill>
                  <a:schemeClr val="tx1"/>
                </a:solidFill>
                <a:latin typeface="Verdana" pitchFamily="34" charset="0"/>
              </a:rPr>
              <a:t>Haber sido objeto de la medida disciplinaria de censura, más de una vez, en los doce meses anteriores de producida la vacantes</a:t>
            </a:r>
          </a:p>
          <a:p>
            <a:pPr marL="834390" lvl="1" indent="-285750" algn="just">
              <a:lnSpc>
                <a:spcPct val="120000"/>
              </a:lnSpc>
              <a:buFont typeface="Arial" pitchFamily="34" charset="0"/>
              <a:buChar char="•"/>
            </a:pPr>
            <a:r>
              <a:rPr lang="es-ES" sz="2200" dirty="0">
                <a:solidFill>
                  <a:schemeClr val="tx1"/>
                </a:solidFill>
                <a:latin typeface="Verdana" pitchFamily="34" charset="0"/>
              </a:rPr>
              <a:t>Haber sido sancionados con la medida disciplinaria de multa en los doce meses anteriores de producida la vacante.</a:t>
            </a:r>
          </a:p>
          <a:p>
            <a:pPr algn="just">
              <a:lnSpc>
                <a:spcPct val="120000"/>
              </a:lnSpc>
            </a:pPr>
            <a:endParaRPr lang="es-ES" sz="2200" dirty="0"/>
          </a:p>
          <a:p>
            <a:pPr marL="285750" indent="-285750" algn="just">
              <a:lnSpc>
                <a:spcPct val="120000"/>
              </a:lnSpc>
              <a:buFont typeface="Arial" pitchFamily="34" charset="0"/>
              <a:buChar char="•"/>
            </a:pPr>
            <a:r>
              <a:rPr lang="es-ES" sz="2200" dirty="0"/>
              <a:t>Cumplir con los requisitos del cargo.</a:t>
            </a:r>
          </a:p>
          <a:p>
            <a:endParaRPr lang="es-ES" dirty="0"/>
          </a:p>
        </p:txBody>
      </p:sp>
      <p:sp>
        <p:nvSpPr>
          <p:cNvPr id="3" name="2 Marcador de contenido"/>
          <p:cNvSpPr>
            <a:spLocks noGrp="1"/>
          </p:cNvSpPr>
          <p:nvPr>
            <p:ph sz="quarter" idx="12"/>
          </p:nvPr>
        </p:nvSpPr>
        <p:spPr/>
        <p:txBody>
          <a:bodyPr/>
          <a:lstStyle/>
          <a:p>
            <a:r>
              <a:rPr lang="es-ES" dirty="0" smtClean="0"/>
              <a:t>REQUISITOS DE POSTULACIÓN</a:t>
            </a:r>
            <a:endParaRPr lang="es-ES" dirty="0"/>
          </a:p>
        </p:txBody>
      </p:sp>
      <p:pic>
        <p:nvPicPr>
          <p:cNvPr id="1026" name="Picture 2" descr="C:\Documents and Settings\cvaldivieso\Configuración local\Archivos temporales de Internet\Content.IE5\618LOV6P\MC900346317[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2543745"/>
            <a:ext cx="471487" cy="377825"/>
          </a:xfrm>
          <a:prstGeom prst="rect">
            <a:avLst/>
          </a:prstGeom>
          <a:noFill/>
          <a:extLst>
            <a:ext uri="{909E8E84-426E-40DD-AFC4-6F175D3DCCD1}">
              <a14:hiddenFill xmlns:a14="http://schemas.microsoft.com/office/drawing/2010/main">
                <a:solidFill>
                  <a:srgbClr val="FFFFFF"/>
                </a:solidFill>
              </a14:hiddenFill>
            </a:ext>
          </a:extLst>
        </p:spPr>
      </p:pic>
      <p:sp>
        <p:nvSpPr>
          <p:cNvPr id="6" name="5 Pentágono">
            <a:hlinkClick r:id="rId4" action="ppaction://hlinksldjump"/>
          </p:cNvPr>
          <p:cNvSpPr/>
          <p:nvPr/>
        </p:nvSpPr>
        <p:spPr>
          <a:xfrm>
            <a:off x="3779912" y="2471738"/>
            <a:ext cx="792088" cy="144016"/>
          </a:xfrm>
          <a:prstGeom prst="homePlate">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latin typeface="Calibri" panose="020F0502020204030204" pitchFamily="34" charset="0"/>
              </a:rPr>
              <a:t>DICTAMEN</a:t>
            </a:r>
          </a:p>
        </p:txBody>
      </p:sp>
      <p:sp>
        <p:nvSpPr>
          <p:cNvPr id="7" name="6 Pentágono">
            <a:hlinkClick r:id="rId5" action="ppaction://hlinksldjump"/>
          </p:cNvPr>
          <p:cNvSpPr/>
          <p:nvPr/>
        </p:nvSpPr>
        <p:spPr>
          <a:xfrm>
            <a:off x="4007569" y="4437112"/>
            <a:ext cx="792088" cy="144016"/>
          </a:xfrm>
          <a:prstGeom prst="homePlate">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latin typeface="Calibri" panose="020F0502020204030204" pitchFamily="34" charset="0"/>
              </a:rPr>
              <a:t>DICTAMEN</a:t>
            </a:r>
          </a:p>
        </p:txBody>
      </p:sp>
      <p:sp>
        <p:nvSpPr>
          <p:cNvPr id="8" name="7 Flecha derecha">
            <a:hlinkClick r:id="rId6" action="ppaction://hlinksldjump"/>
          </p:cNvPr>
          <p:cNvSpPr/>
          <p:nvPr/>
        </p:nvSpPr>
        <p:spPr>
          <a:xfrm>
            <a:off x="7380312" y="5589240"/>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767506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marL="285750" indent="-285750">
              <a:lnSpc>
                <a:spcPct val="150000"/>
              </a:lnSpc>
              <a:buFont typeface="Arial" pitchFamily="34" charset="0"/>
              <a:buChar char="•"/>
            </a:pPr>
            <a:r>
              <a:rPr lang="es-ES" dirty="0"/>
              <a:t>CONAF, SERCOTEC, SENADIS, Consejo Nacional de Educación. (Código del Trabajo)</a:t>
            </a:r>
          </a:p>
          <a:p>
            <a:pPr marL="285750" indent="-285750">
              <a:lnSpc>
                <a:spcPct val="150000"/>
              </a:lnSpc>
              <a:buFont typeface="Arial" pitchFamily="34" charset="0"/>
              <a:buChar char="•"/>
            </a:pPr>
            <a:r>
              <a:rPr lang="es-ES" dirty="0"/>
              <a:t>Municipalidades</a:t>
            </a:r>
          </a:p>
          <a:p>
            <a:pPr marL="285750" indent="-285750">
              <a:lnSpc>
                <a:spcPct val="150000"/>
              </a:lnSpc>
              <a:buFont typeface="Arial" pitchFamily="34" charset="0"/>
              <a:buChar char="•"/>
            </a:pPr>
            <a:r>
              <a:rPr lang="es-ES" dirty="0"/>
              <a:t>Ministerio Público</a:t>
            </a:r>
          </a:p>
          <a:p>
            <a:pPr marL="285750" indent="-285750">
              <a:lnSpc>
                <a:spcPct val="150000"/>
              </a:lnSpc>
              <a:buFont typeface="Arial" pitchFamily="34" charset="0"/>
              <a:buChar char="•"/>
            </a:pPr>
            <a:r>
              <a:rPr lang="es-ES" dirty="0"/>
              <a:t>Poder Judicial</a:t>
            </a:r>
          </a:p>
          <a:p>
            <a:pPr marL="285750" indent="-285750">
              <a:lnSpc>
                <a:spcPct val="150000"/>
              </a:lnSpc>
              <a:buFont typeface="Arial" pitchFamily="34" charset="0"/>
              <a:buChar char="•"/>
            </a:pPr>
            <a:r>
              <a:rPr lang="es-ES" dirty="0"/>
              <a:t>Personal de la Planta de Oficiales y Vigilantes Penitenciarios de Gendarmería de Chile.</a:t>
            </a:r>
          </a:p>
          <a:p>
            <a:pPr marL="285750" indent="-285750">
              <a:lnSpc>
                <a:spcPct val="150000"/>
              </a:lnSpc>
              <a:buFont typeface="Arial" pitchFamily="34" charset="0"/>
              <a:buChar char="•"/>
            </a:pPr>
            <a:r>
              <a:rPr lang="es-ES" dirty="0"/>
              <a:t>Personal de las instituciones de Educación Superior, que no se rijan por el Estatuto Administrativo.</a:t>
            </a:r>
          </a:p>
          <a:p>
            <a:pPr marL="285750" indent="-285750">
              <a:lnSpc>
                <a:spcPct val="150000"/>
              </a:lnSpc>
              <a:buFont typeface="Arial" pitchFamily="34" charset="0"/>
              <a:buChar char="•"/>
            </a:pPr>
            <a:r>
              <a:rPr lang="es-ES" dirty="0"/>
              <a:t>Fuerzas Armadas y de Orden.</a:t>
            </a:r>
          </a:p>
          <a:p>
            <a:pPr marL="285750" indent="-285750">
              <a:lnSpc>
                <a:spcPct val="150000"/>
              </a:lnSpc>
              <a:buFont typeface="Arial" pitchFamily="34" charset="0"/>
              <a:buChar char="•"/>
            </a:pPr>
            <a:r>
              <a:rPr lang="es-ES" dirty="0"/>
              <a:t>Y en general, cualquier institución cuyo personal no se rija por el Estatuto Administrativo.</a:t>
            </a:r>
          </a:p>
          <a:p>
            <a:endParaRPr lang="es-ES" dirty="0"/>
          </a:p>
        </p:txBody>
      </p:sp>
      <p:sp>
        <p:nvSpPr>
          <p:cNvPr id="3" name="2 Marcador de contenido"/>
          <p:cNvSpPr>
            <a:spLocks noGrp="1"/>
          </p:cNvSpPr>
          <p:nvPr>
            <p:ph sz="quarter" idx="12"/>
          </p:nvPr>
        </p:nvSpPr>
        <p:spPr/>
        <p:txBody>
          <a:bodyPr/>
          <a:lstStyle/>
          <a:p>
            <a:r>
              <a:rPr lang="es-ES" dirty="0" smtClean="0"/>
              <a:t>¿QUIÉNES NO PUEDEN PARTICIPAR?</a:t>
            </a:r>
            <a:endParaRPr lang="es-ES" dirty="0"/>
          </a:p>
        </p:txBody>
      </p:sp>
      <p:sp>
        <p:nvSpPr>
          <p:cNvPr id="5" name="4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108829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00000"/>
              </a:lnSpc>
            </a:pPr>
            <a:r>
              <a:rPr lang="es-ES" i="1" dirty="0"/>
              <a:t>	“Los funcionarios de exclusiva confianza pueden postular a un concurso convocado para proveer cargos de Jefe de Departamento.”</a:t>
            </a:r>
          </a:p>
          <a:p>
            <a:pPr algn="just">
              <a:lnSpc>
                <a:spcPct val="200000"/>
              </a:lnSpc>
            </a:pPr>
            <a:endParaRPr lang="es-ES" i="1" dirty="0"/>
          </a:p>
          <a:p>
            <a:pPr algn="just">
              <a:lnSpc>
                <a:spcPct val="200000"/>
              </a:lnSpc>
            </a:pPr>
            <a:r>
              <a:rPr lang="es-ES" i="1" dirty="0"/>
              <a:t>	“Para computar el período de desempeño exigido para participar en los concursos de jefes de departamento  (tres años contrata) puede considerarse el tiempo servido en uno o más servicios regidos por el estatuto administrativo.”</a:t>
            </a:r>
          </a:p>
          <a:p>
            <a:endParaRPr lang="es-ES" dirty="0"/>
          </a:p>
        </p:txBody>
      </p:sp>
      <p:sp>
        <p:nvSpPr>
          <p:cNvPr id="3" name="2 Marcador de contenido"/>
          <p:cNvSpPr>
            <a:spLocks noGrp="1"/>
          </p:cNvSpPr>
          <p:nvPr>
            <p:ph sz="quarter" idx="12"/>
          </p:nvPr>
        </p:nvSpPr>
        <p:spPr/>
        <p:txBody>
          <a:bodyPr/>
          <a:lstStyle/>
          <a:p>
            <a:r>
              <a:rPr lang="es-ES" dirty="0" smtClean="0"/>
              <a:t>DICTÁMEN</a:t>
            </a:r>
            <a:endParaRPr lang="es-ES" dirty="0"/>
          </a:p>
        </p:txBody>
      </p:sp>
      <p:sp>
        <p:nvSpPr>
          <p:cNvPr id="5" name="4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579549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00000"/>
              </a:lnSpc>
            </a:pPr>
            <a:r>
              <a:rPr lang="es-ES" i="1" dirty="0"/>
              <a:t>		“Los miembros de las juntas calificadoras que, por impedimento legal, no tienen la posibilidad de ser evaluados, pueden participar en los concursos de que se trata, no obstante no cumplir con el requisito de encontrarse calificados.”</a:t>
            </a:r>
          </a:p>
          <a:p>
            <a:pPr algn="just">
              <a:lnSpc>
                <a:spcPct val="200000"/>
              </a:lnSpc>
            </a:pPr>
            <a:endParaRPr lang="es-ES" i="1" dirty="0"/>
          </a:p>
          <a:p>
            <a:pPr algn="just">
              <a:lnSpc>
                <a:spcPct val="200000"/>
              </a:lnSpc>
            </a:pPr>
            <a:r>
              <a:rPr lang="es-ES" i="1" dirty="0"/>
              <a:t>	“Pueden participar personas que no han sido calificadas en período anterior, que por cualquier causal conservan su calificación.”</a:t>
            </a:r>
          </a:p>
          <a:p>
            <a:pPr algn="just">
              <a:lnSpc>
                <a:spcPct val="200000"/>
              </a:lnSpc>
            </a:pPr>
            <a:endParaRPr lang="es-ES" dirty="0"/>
          </a:p>
        </p:txBody>
      </p:sp>
      <p:sp>
        <p:nvSpPr>
          <p:cNvPr id="3" name="2 Marcador de contenido"/>
          <p:cNvSpPr>
            <a:spLocks noGrp="1"/>
          </p:cNvSpPr>
          <p:nvPr>
            <p:ph sz="quarter" idx="12"/>
          </p:nvPr>
        </p:nvSpPr>
        <p:spPr/>
        <p:txBody>
          <a:bodyPr/>
          <a:lstStyle/>
          <a:p>
            <a:r>
              <a:rPr lang="es-ES" dirty="0" smtClean="0"/>
              <a:t>DICTÁMEN</a:t>
            </a:r>
            <a:endParaRPr lang="es-ES" dirty="0"/>
          </a:p>
        </p:txBody>
      </p:sp>
      <p:sp>
        <p:nvSpPr>
          <p:cNvPr id="4" name="3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164316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285750" indent="-285750">
              <a:lnSpc>
                <a:spcPct val="150000"/>
              </a:lnSpc>
              <a:buFont typeface="Arial" pitchFamily="34" charset="0"/>
              <a:buChar char="•"/>
            </a:pPr>
            <a:r>
              <a:rPr lang="es-ES" b="1" dirty="0"/>
              <a:t>Función: </a:t>
            </a:r>
            <a:r>
              <a:rPr lang="es-ES" dirty="0"/>
              <a:t>prepara y realiza el concurso .</a:t>
            </a:r>
          </a:p>
          <a:p>
            <a:pPr>
              <a:lnSpc>
                <a:spcPct val="150000"/>
              </a:lnSpc>
            </a:pPr>
            <a:endParaRPr lang="es-ES" dirty="0"/>
          </a:p>
          <a:p>
            <a:pPr marL="285750" indent="-285750">
              <a:lnSpc>
                <a:spcPct val="150000"/>
              </a:lnSpc>
              <a:buFont typeface="Arial" pitchFamily="34" charset="0"/>
              <a:buChar char="•"/>
            </a:pPr>
            <a:r>
              <a:rPr lang="es-ES" b="1" dirty="0"/>
              <a:t>Constitución:</a:t>
            </a:r>
          </a:p>
          <a:p>
            <a:pPr lvl="2">
              <a:lnSpc>
                <a:spcPct val="150000"/>
              </a:lnSpc>
            </a:pPr>
            <a:r>
              <a:rPr lang="es-ES" sz="1500" dirty="0">
                <a:solidFill>
                  <a:schemeClr val="tx1"/>
                </a:solidFill>
                <a:latin typeface="Verdana" pitchFamily="34" charset="0"/>
              </a:rPr>
              <a:t>Cinco Jerarquías Máximas de la Institución y el Jefe o encargado de RRHH, con derecho a voz y voto.</a:t>
            </a:r>
          </a:p>
          <a:p>
            <a:pPr lvl="2">
              <a:lnSpc>
                <a:spcPct val="150000"/>
              </a:lnSpc>
            </a:pPr>
            <a:r>
              <a:rPr lang="es-ES" sz="1500" dirty="0">
                <a:solidFill>
                  <a:schemeClr val="tx1"/>
                </a:solidFill>
                <a:latin typeface="Verdana" pitchFamily="34" charset="0"/>
              </a:rPr>
              <a:t>En plantas regionales son: los 3 funcionarios de mayor nivel jerárquico regional y el jefe o encargado designado como responsable de RRHH.</a:t>
            </a:r>
          </a:p>
          <a:p>
            <a:pPr>
              <a:lnSpc>
                <a:spcPct val="150000"/>
              </a:lnSpc>
            </a:pPr>
            <a:endParaRPr lang="es-ES" dirty="0"/>
          </a:p>
          <a:p>
            <a:pPr marL="285750" indent="-285750">
              <a:lnSpc>
                <a:spcPct val="150000"/>
              </a:lnSpc>
              <a:buFont typeface="Arial" pitchFamily="34" charset="0"/>
              <a:buChar char="•"/>
            </a:pPr>
            <a:r>
              <a:rPr lang="es-ES" b="1" dirty="0"/>
              <a:t>Restricción: </a:t>
            </a:r>
            <a:r>
              <a:rPr lang="es-ES" dirty="0"/>
              <a:t>Sus integrantes deben tener un nivel jerárquico superior a la vacante a proveer (dado por el grado).</a:t>
            </a:r>
          </a:p>
          <a:p>
            <a:endParaRPr lang="es-ES" dirty="0"/>
          </a:p>
        </p:txBody>
      </p:sp>
      <p:sp>
        <p:nvSpPr>
          <p:cNvPr id="3" name="2 Marcador de contenido"/>
          <p:cNvSpPr>
            <a:spLocks noGrp="1"/>
          </p:cNvSpPr>
          <p:nvPr>
            <p:ph sz="quarter" idx="12"/>
          </p:nvPr>
        </p:nvSpPr>
        <p:spPr/>
        <p:txBody>
          <a:bodyPr/>
          <a:lstStyle/>
          <a:p>
            <a:r>
              <a:rPr lang="es-ES" dirty="0" smtClean="0"/>
              <a:t>COMITÉ DE SELECCIÓN</a:t>
            </a:r>
            <a:endParaRPr lang="es-ES" dirty="0"/>
          </a:p>
        </p:txBody>
      </p:sp>
    </p:spTree>
    <p:extLst>
      <p:ext uri="{BB962C8B-B14F-4D97-AF65-F5344CB8AC3E}">
        <p14:creationId xmlns:p14="http://schemas.microsoft.com/office/powerpoint/2010/main" val="3849515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a:lnSpc>
                <a:spcPct val="150000"/>
              </a:lnSpc>
            </a:pPr>
            <a:r>
              <a:rPr lang="es-ES" b="1" dirty="0"/>
              <a:t>Mínimos:</a:t>
            </a:r>
          </a:p>
          <a:p>
            <a:pPr marL="285750" indent="-285750">
              <a:lnSpc>
                <a:spcPct val="150000"/>
              </a:lnSpc>
              <a:buFont typeface="Arial" pitchFamily="34" charset="0"/>
              <a:buChar char="•"/>
            </a:pPr>
            <a:r>
              <a:rPr lang="es-ES" dirty="0"/>
              <a:t>Estudios y cursos de formación educacional y de capacitación.</a:t>
            </a:r>
          </a:p>
          <a:p>
            <a:pPr marL="285750" indent="-285750">
              <a:lnSpc>
                <a:spcPct val="150000"/>
              </a:lnSpc>
              <a:buFont typeface="Arial" pitchFamily="34" charset="0"/>
              <a:buChar char="•"/>
            </a:pPr>
            <a:r>
              <a:rPr lang="es-ES" dirty="0"/>
              <a:t>Experiencia laboral.</a:t>
            </a:r>
          </a:p>
          <a:p>
            <a:pPr marL="285750" indent="-285750">
              <a:lnSpc>
                <a:spcPct val="150000"/>
              </a:lnSpc>
              <a:buFont typeface="Arial" pitchFamily="34" charset="0"/>
              <a:buChar char="•"/>
            </a:pPr>
            <a:r>
              <a:rPr lang="es-ES" dirty="0"/>
              <a:t>Aptitudes específicas para el desempeño de la función.</a:t>
            </a:r>
          </a:p>
          <a:p>
            <a:pPr>
              <a:lnSpc>
                <a:spcPct val="150000"/>
              </a:lnSpc>
            </a:pPr>
            <a:endParaRPr lang="es-ES" dirty="0"/>
          </a:p>
          <a:p>
            <a:pPr>
              <a:lnSpc>
                <a:spcPct val="150000"/>
              </a:lnSpc>
            </a:pPr>
            <a:r>
              <a:rPr lang="es-ES" b="1" dirty="0"/>
              <a:t>Adicionales (no pueden ser excluyentes):</a:t>
            </a:r>
          </a:p>
          <a:p>
            <a:pPr marL="285750" indent="-285750">
              <a:lnSpc>
                <a:spcPct val="150000"/>
              </a:lnSpc>
              <a:buFont typeface="Arial" pitchFamily="34" charset="0"/>
              <a:buChar char="•"/>
            </a:pPr>
            <a:r>
              <a:rPr lang="es-ES" dirty="0"/>
              <a:t>Determinados por cada institución. </a:t>
            </a:r>
          </a:p>
          <a:p>
            <a:pPr marL="285750" indent="-285750">
              <a:lnSpc>
                <a:spcPct val="150000"/>
              </a:lnSpc>
              <a:buFont typeface="Arial" pitchFamily="34" charset="0"/>
              <a:buChar char="•"/>
            </a:pPr>
            <a:r>
              <a:rPr lang="es-ES" dirty="0"/>
              <a:t>Vinculados a la función y al perfil del cargo.</a:t>
            </a:r>
          </a:p>
          <a:p>
            <a:pPr>
              <a:lnSpc>
                <a:spcPct val="150000"/>
              </a:lnSpc>
            </a:pPr>
            <a:endParaRPr lang="es-ES" dirty="0"/>
          </a:p>
          <a:p>
            <a:pPr>
              <a:lnSpc>
                <a:spcPct val="150000"/>
              </a:lnSpc>
            </a:pPr>
            <a:r>
              <a:rPr lang="es-ES" b="1" dirty="0"/>
              <a:t>Ponderación:</a:t>
            </a:r>
          </a:p>
          <a:p>
            <a:pPr marL="285750" indent="-285750">
              <a:lnSpc>
                <a:spcPct val="150000"/>
              </a:lnSpc>
              <a:buFont typeface="Arial" pitchFamily="34" charset="0"/>
              <a:buChar char="•"/>
            </a:pPr>
            <a:r>
              <a:rPr lang="es-ES" dirty="0"/>
              <a:t>Entre 10% y 40% con respecto al puntaje total.</a:t>
            </a:r>
          </a:p>
          <a:p>
            <a:endParaRPr lang="es-ES" dirty="0"/>
          </a:p>
        </p:txBody>
      </p:sp>
      <p:sp>
        <p:nvSpPr>
          <p:cNvPr id="3" name="2 Marcador de contenido"/>
          <p:cNvSpPr>
            <a:spLocks noGrp="1"/>
          </p:cNvSpPr>
          <p:nvPr>
            <p:ph sz="quarter" idx="12"/>
          </p:nvPr>
        </p:nvSpPr>
        <p:spPr/>
        <p:txBody>
          <a:bodyPr/>
          <a:lstStyle/>
          <a:p>
            <a:r>
              <a:rPr lang="es-ES" dirty="0" smtClean="0"/>
              <a:t>FACTORES DE EVALUACIÓN</a:t>
            </a:r>
            <a:endParaRPr lang="es-ES" dirty="0"/>
          </a:p>
        </p:txBody>
      </p:sp>
    </p:spTree>
    <p:extLst>
      <p:ext uri="{BB962C8B-B14F-4D97-AF65-F5344CB8AC3E}">
        <p14:creationId xmlns:p14="http://schemas.microsoft.com/office/powerpoint/2010/main" val="1744301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lgn="just">
              <a:lnSpc>
                <a:spcPct val="200000"/>
              </a:lnSpc>
              <a:buFont typeface="Arial" pitchFamily="34" charset="0"/>
              <a:buChar char="•"/>
            </a:pPr>
            <a:r>
              <a:rPr lang="es-MX" dirty="0">
                <a:latin typeface="Verdana" pitchFamily="34" charset="0"/>
              </a:rPr>
              <a:t>Mediante resolución del Jefe de Servicio, aprobando las bases propuestas por el Comité de Selección.</a:t>
            </a:r>
          </a:p>
          <a:p>
            <a:pPr marL="285750" indent="-285750" algn="just">
              <a:lnSpc>
                <a:spcPct val="200000"/>
              </a:lnSpc>
              <a:buFont typeface="Arial" pitchFamily="34" charset="0"/>
              <a:buChar char="•"/>
            </a:pPr>
            <a:endParaRPr lang="es-MX" dirty="0">
              <a:latin typeface="Verdana" pitchFamily="34" charset="0"/>
            </a:endParaRPr>
          </a:p>
          <a:p>
            <a:pPr marL="285750" indent="-285750" algn="just">
              <a:lnSpc>
                <a:spcPct val="200000"/>
              </a:lnSpc>
              <a:buFont typeface="Arial" pitchFamily="34" charset="0"/>
              <a:buChar char="•"/>
            </a:pPr>
            <a:r>
              <a:rPr lang="es-ES" dirty="0">
                <a:latin typeface="Verdana" pitchFamily="34" charset="0"/>
              </a:rPr>
              <a:t>Difusión del Concurso: publicación de aviso Diario Oficial y en la Web del Servicio, y otros medios que se estime pertinente. </a:t>
            </a:r>
            <a:endParaRPr lang="es-MX" dirty="0">
              <a:latin typeface="Verdana" pitchFamily="34" charset="0"/>
            </a:endParaRPr>
          </a:p>
          <a:p>
            <a:endParaRPr lang="es-ES" dirty="0"/>
          </a:p>
        </p:txBody>
      </p:sp>
      <p:sp>
        <p:nvSpPr>
          <p:cNvPr id="3" name="2 Marcador de contenido"/>
          <p:cNvSpPr>
            <a:spLocks noGrp="1"/>
          </p:cNvSpPr>
          <p:nvPr>
            <p:ph sz="quarter" idx="12"/>
          </p:nvPr>
        </p:nvSpPr>
        <p:spPr/>
        <p:txBody>
          <a:bodyPr/>
          <a:lstStyle/>
          <a:p>
            <a:r>
              <a:rPr lang="es-ES" dirty="0" smtClean="0"/>
              <a:t>LLAMADO A CONCURSO</a:t>
            </a:r>
            <a:endParaRPr lang="es-ES" dirty="0"/>
          </a:p>
        </p:txBody>
      </p:sp>
    </p:spTree>
    <p:extLst>
      <p:ext uri="{BB962C8B-B14F-4D97-AF65-F5344CB8AC3E}">
        <p14:creationId xmlns:p14="http://schemas.microsoft.com/office/powerpoint/2010/main" val="24833982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7">
      <a:dk1>
        <a:sysClr val="windowText" lastClr="000000"/>
      </a:dk1>
      <a:lt1>
        <a:sysClr val="window" lastClr="FFFFFF"/>
      </a:lt1>
      <a:dk2>
        <a:srgbClr val="4F81BD"/>
      </a:dk2>
      <a:lt2>
        <a:srgbClr val="FFFFFF"/>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tx2">
            <a:lumMod val="75000"/>
          </a:schemeClr>
        </a:solidFill>
        <a:ln>
          <a:solidFill>
            <a:schemeClr val="tx2"/>
          </a:solidFill>
        </a:ln>
      </a:spPr>
      <a:bodyPr rtlCol="0" anchor="ctr"/>
      <a:lstStyle>
        <a:defPPr algn="ctr">
          <a:defRPr sz="4000" b="1" dirty="0"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TC103457452[[fn=Celestial]]</Template>
  <TotalTime>1127</TotalTime>
  <Words>564</Words>
  <Application>Microsoft Office PowerPoint</Application>
  <PresentationFormat>Presentación en pantalla (4:3)</PresentationFormat>
  <Paragraphs>76</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Cuadrícula</vt:lpstr>
      <vt:lpstr>Concursos  para  la  provisión  de cargos de Jefes de Departamento y equivalentes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Este material fue elaborado por la Subdirección de Desarrollo de las Personas de la Dirección Nacional del Servicio Civil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Faúndez</dc:creator>
  <cp:lastModifiedBy>Sala Reunion</cp:lastModifiedBy>
  <cp:revision>59</cp:revision>
  <dcterms:created xsi:type="dcterms:W3CDTF">2013-06-12T14:14:11Z</dcterms:created>
  <dcterms:modified xsi:type="dcterms:W3CDTF">2014-10-22T18:03:04Z</dcterms:modified>
</cp:coreProperties>
</file>