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handoutMasterIdLst>
    <p:handoutMasterId r:id="rId32"/>
  </p:handoutMasterIdLst>
  <p:sldIdLst>
    <p:sldId id="256" r:id="rId2"/>
    <p:sldId id="260" r:id="rId3"/>
    <p:sldId id="263" r:id="rId4"/>
    <p:sldId id="265" r:id="rId5"/>
    <p:sldId id="264" r:id="rId6"/>
    <p:sldId id="290" r:id="rId7"/>
    <p:sldId id="266" r:id="rId8"/>
    <p:sldId id="267" r:id="rId9"/>
    <p:sldId id="291" r:id="rId10"/>
    <p:sldId id="268" r:id="rId11"/>
    <p:sldId id="292" r:id="rId12"/>
    <p:sldId id="293" r:id="rId13"/>
    <p:sldId id="294" r:id="rId14"/>
    <p:sldId id="295" r:id="rId15"/>
    <p:sldId id="296" r:id="rId16"/>
    <p:sldId id="297" r:id="rId17"/>
    <p:sldId id="298" r:id="rId18"/>
    <p:sldId id="299" r:id="rId19"/>
    <p:sldId id="301" r:id="rId20"/>
    <p:sldId id="302" r:id="rId21"/>
    <p:sldId id="303" r:id="rId22"/>
    <p:sldId id="270" r:id="rId23"/>
    <p:sldId id="304" r:id="rId24"/>
    <p:sldId id="271" r:id="rId25"/>
    <p:sldId id="272" r:id="rId26"/>
    <p:sldId id="273" r:id="rId27"/>
    <p:sldId id="274" r:id="rId28"/>
    <p:sldId id="275" r:id="rId29"/>
    <p:sldId id="276" r:id="rId30"/>
    <p:sldId id="261" r:id="rId3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56" autoAdjust="0"/>
    <p:restoredTop sz="94660"/>
  </p:normalViewPr>
  <p:slideViewPr>
    <p:cSldViewPr>
      <p:cViewPr varScale="1">
        <p:scale>
          <a:sx n="99" d="100"/>
          <a:sy n="99" d="100"/>
        </p:scale>
        <p:origin x="-102" y="-204"/>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AEF1E0-32A4-4293-99C5-84849AB4ED23}" type="datetimeFigureOut">
              <a:rPr lang="es-CL" smtClean="0"/>
              <a:t>20-10-2014</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06D774-7BB2-4974-9B02-82C59B908669}" type="slidenum">
              <a:rPr lang="es-CL" smtClean="0"/>
              <a:t>‹Nº›</a:t>
            </a:fld>
            <a:endParaRPr lang="es-CL"/>
          </a:p>
        </p:txBody>
      </p:sp>
    </p:spTree>
    <p:extLst>
      <p:ext uri="{BB962C8B-B14F-4D97-AF65-F5344CB8AC3E}">
        <p14:creationId xmlns:p14="http://schemas.microsoft.com/office/powerpoint/2010/main" val="1628919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00" y="4480113"/>
            <a:ext cx="9139376" cy="677079"/>
          </a:xfrm>
          <a:prstGeom prst="rect">
            <a:avLst/>
          </a:prstGeom>
        </p:spPr>
        <p:txBody>
          <a:bodyPr anchor="ctr">
            <a:normAutofit/>
          </a:bodyPr>
          <a:lstStyle>
            <a:lvl1pPr marL="0" indent="0" algn="ctr">
              <a:buNone/>
              <a:defRPr sz="1900">
                <a:solidFill>
                  <a:srgbClr val="FFFFFF"/>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3" name="Title 12"/>
          <p:cNvSpPr>
            <a:spLocks noGrp="1"/>
          </p:cNvSpPr>
          <p:nvPr>
            <p:ph type="title"/>
          </p:nvPr>
        </p:nvSpPr>
        <p:spPr>
          <a:xfrm>
            <a:off x="10134" y="1772816"/>
            <a:ext cx="9142622" cy="1584581"/>
          </a:xfrm>
          <a:prstGeom prst="rect">
            <a:avLst/>
          </a:prstGeom>
        </p:spPr>
        <p:txBody>
          <a:bodyPr/>
          <a:lstStyle>
            <a:lvl1pPr algn="ctr">
              <a:defRPr sz="4000" b="1" spc="150" baseline="0">
                <a:latin typeface="Calibri" panose="020F0502020204030204" pitchFamily="34" charset="0"/>
              </a:defRPr>
            </a:lvl1pPr>
          </a:lstStyle>
          <a:p>
            <a:r>
              <a:rPr lang="es-ES" dirty="0" smtClean="0"/>
              <a:t>Haga clic para modificar el estilo de título del patrón</a:t>
            </a:r>
            <a:endParaRPr lang="en-US" dirty="0"/>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21326"/>
            <a:ext cx="1473130" cy="1332279"/>
          </a:xfrm>
          <a:prstGeom prst="rect">
            <a:avLst/>
          </a:prstGeom>
          <a:ln w="22225">
            <a:solidFill>
              <a:srgbClr val="FFFFFF"/>
            </a:solidFill>
          </a:ln>
        </p:spPr>
      </p:pic>
      <p:cxnSp>
        <p:nvCxnSpPr>
          <p:cNvPr id="5" name="Conector recto 4"/>
          <p:cNvCxnSpPr/>
          <p:nvPr userDrawn="1"/>
        </p:nvCxnSpPr>
        <p:spPr>
          <a:xfrm>
            <a:off x="-3246" y="4149080"/>
            <a:ext cx="91472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9 Grupo"/>
          <p:cNvGrpSpPr/>
          <p:nvPr userDrawn="1"/>
        </p:nvGrpSpPr>
        <p:grpSpPr>
          <a:xfrm>
            <a:off x="-3246" y="5418082"/>
            <a:ext cx="9147246" cy="1439918"/>
            <a:chOff x="-140583" y="5396463"/>
            <a:chExt cx="9284583" cy="1461537"/>
          </a:xfrm>
        </p:grpSpPr>
        <p:pic>
          <p:nvPicPr>
            <p:cNvPr id="7" name="6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040" y="5396464"/>
              <a:ext cx="2176973" cy="1461536"/>
            </a:xfrm>
            <a:prstGeom prst="rect">
              <a:avLst/>
            </a:prstGeom>
          </p:spPr>
        </p:pic>
        <p:pic>
          <p:nvPicPr>
            <p:cNvPr id="6" name="5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8308" y="5396464"/>
              <a:ext cx="2953732" cy="1461535"/>
            </a:xfrm>
            <a:prstGeom prst="rect">
              <a:avLst/>
            </a:prstGeom>
          </p:spPr>
        </p:pic>
        <p:pic>
          <p:nvPicPr>
            <p:cNvPr id="8" name="7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8264" y="5396463"/>
              <a:ext cx="2195736" cy="1461537"/>
            </a:xfrm>
            <a:prstGeom prst="rect">
              <a:avLst/>
            </a:prstGeom>
          </p:spPr>
        </p:pic>
        <p:pic>
          <p:nvPicPr>
            <p:cNvPr id="4" name="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583" y="5396464"/>
              <a:ext cx="2192303" cy="1461535"/>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304800" y="6382781"/>
            <a:ext cx="21336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fld id="{71FE07CB-D657-4C9A-A455-DDFDD268E64D}" type="datetimeFigureOut">
              <a:rPr lang="es-CL" smtClean="0"/>
              <a:pPr/>
              <a:t>20-10-2014</a:t>
            </a:fld>
            <a:endParaRPr lang="es-CL"/>
          </a:p>
        </p:txBody>
      </p:sp>
      <p:sp>
        <p:nvSpPr>
          <p:cNvPr id="13" name="Footer Placeholder 4"/>
          <p:cNvSpPr>
            <a:spLocks noGrp="1"/>
          </p:cNvSpPr>
          <p:nvPr>
            <p:ph type="ftr" sz="quarter" idx="3"/>
          </p:nvPr>
        </p:nvSpPr>
        <p:spPr>
          <a:xfrm>
            <a:off x="3347864" y="6356350"/>
            <a:ext cx="33528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endParaRPr lang="es-CL" dirty="0"/>
          </a:p>
        </p:txBody>
      </p:sp>
      <p:pic>
        <p:nvPicPr>
          <p:cNvPr id="14"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812" y="6453336"/>
            <a:ext cx="750652" cy="144055"/>
          </a:xfrm>
          <a:prstGeom prst="rect">
            <a:avLst/>
          </a:prstGeom>
        </p:spPr>
      </p:pic>
      <p:sp>
        <p:nvSpPr>
          <p:cNvPr id="15" name="3 Rectángulo"/>
          <p:cNvSpPr/>
          <p:nvPr userDrawn="1"/>
        </p:nvSpPr>
        <p:spPr>
          <a:xfrm>
            <a:off x="0" y="-1"/>
            <a:ext cx="9144000" cy="1110353"/>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4000" b="1" dirty="0">
              <a:latin typeface="Calibri" panose="020F0502020204030204" pitchFamily="34" charset="0"/>
            </a:endParaRPr>
          </a:p>
        </p:txBody>
      </p:sp>
      <p:sp>
        <p:nvSpPr>
          <p:cNvPr id="20" name="Marcador de texto 2"/>
          <p:cNvSpPr>
            <a:spLocks noGrp="1"/>
          </p:cNvSpPr>
          <p:nvPr>
            <p:ph idx="1" hasCustomPrompt="1"/>
          </p:nvPr>
        </p:nvSpPr>
        <p:spPr>
          <a:xfrm>
            <a:off x="406400" y="1905551"/>
            <a:ext cx="8331200" cy="424329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21" name="Marcador de contenido 12"/>
          <p:cNvSpPr>
            <a:spLocks noGrp="1"/>
          </p:cNvSpPr>
          <p:nvPr>
            <p:ph sz="quarter" idx="12" hasCustomPrompt="1"/>
          </p:nvPr>
        </p:nvSpPr>
        <p:spPr>
          <a:xfrm>
            <a:off x="406400" y="286651"/>
            <a:ext cx="83312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spc="0">
                <a:solidFill>
                  <a:schemeClr val="bg1"/>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a:p>
            <a:pPr lvl="0"/>
            <a:endParaRPr lang="es-ES" dirty="0" smtClean="0"/>
          </a:p>
        </p:txBody>
      </p:sp>
      <p:sp>
        <p:nvSpPr>
          <p:cNvPr id="22" name="Marcador de contenido 12"/>
          <p:cNvSpPr>
            <a:spLocks noGrp="1"/>
          </p:cNvSpPr>
          <p:nvPr>
            <p:ph sz="quarter" idx="13" hasCustomPrompt="1"/>
          </p:nvPr>
        </p:nvSpPr>
        <p:spPr>
          <a:xfrm>
            <a:off x="429794" y="1317862"/>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10" name="Marcador de posición de imagen 9"/>
          <p:cNvSpPr>
            <a:spLocks noGrp="1"/>
          </p:cNvSpPr>
          <p:nvPr>
            <p:ph type="pic" sz="quarter" idx="13"/>
          </p:nvPr>
        </p:nvSpPr>
        <p:spPr>
          <a:xfrm>
            <a:off x="0" y="2704"/>
            <a:ext cx="2808287" cy="6858000"/>
          </a:xfrm>
          <a:prstGeom prst="rect">
            <a:avLst/>
          </a:prstGeom>
        </p:spPr>
        <p:txBody>
          <a:bodyPr/>
          <a:lstStyle/>
          <a:p>
            <a:endParaRPr lang="es-ES"/>
          </a:p>
        </p:txBody>
      </p:sp>
      <p:sp>
        <p:nvSpPr>
          <p:cNvPr id="4" name="Content Placeholder 11"/>
          <p:cNvSpPr>
            <a:spLocks noGrp="1"/>
          </p:cNvSpPr>
          <p:nvPr>
            <p:ph sz="quarter" idx="11" hasCustomPrompt="1"/>
          </p:nvPr>
        </p:nvSpPr>
        <p:spPr>
          <a:xfrm>
            <a:off x="3187700" y="2582488"/>
            <a:ext cx="5956300" cy="1638600"/>
          </a:xfrm>
          <a:prstGeom prst="rect">
            <a:avLst/>
          </a:prstGeom>
        </p:spPr>
        <p:txBody>
          <a:bodyPr vert="horz"/>
          <a:lstStyle>
            <a:lvl1pPr marL="0" indent="0">
              <a:buNone/>
              <a:defRPr sz="2800" b="1" i="0">
                <a:solidFill>
                  <a:schemeClr val="tx2">
                    <a:lumMod val="75000"/>
                  </a:schemeClr>
                </a:solidFill>
                <a:latin typeface="Calibri" panose="020F0502020204030204" pitchFamily="34" charset="0"/>
                <a:cs typeface="Verdana"/>
              </a:defRPr>
            </a:lvl1pPr>
          </a:lstStyle>
          <a:p>
            <a:r>
              <a:rPr lang="es-ES" dirty="0" smtClean="0"/>
              <a:t>Estilo portada presentación 1, </a:t>
            </a:r>
            <a:endParaRPr lang="es-ES" dirty="0"/>
          </a:p>
        </p:txBody>
      </p:sp>
      <p:sp>
        <p:nvSpPr>
          <p:cNvPr id="5" name="Content Placeholder 11"/>
          <p:cNvSpPr>
            <a:spLocks noGrp="1"/>
          </p:cNvSpPr>
          <p:nvPr>
            <p:ph sz="quarter" idx="12" hasCustomPrompt="1"/>
          </p:nvPr>
        </p:nvSpPr>
        <p:spPr>
          <a:xfrm>
            <a:off x="3187700" y="4221088"/>
            <a:ext cx="5956300" cy="1027545"/>
          </a:xfrm>
          <a:prstGeom prst="rect">
            <a:avLst/>
          </a:prstGeom>
        </p:spPr>
        <p:txBody>
          <a:bodyPr vert="horz"/>
          <a:lstStyle>
            <a:lvl1pPr marL="0" indent="0">
              <a:buNone/>
              <a:defRPr sz="1800" b="0" i="0">
                <a:solidFill>
                  <a:schemeClr val="bg1">
                    <a:lumMod val="50000"/>
                  </a:schemeClr>
                </a:solidFill>
                <a:latin typeface="Calibri" panose="020F0502020204030204" pitchFamily="34" charset="0"/>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7"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6680200"/>
            <a:ext cx="2032000" cy="177800"/>
          </a:xfrm>
          <a:prstGeom prst="rect">
            <a:avLst/>
          </a:prstGeom>
        </p:spPr>
      </p:pic>
    </p:spTree>
    <p:extLst>
      <p:ext uri="{BB962C8B-B14F-4D97-AF65-F5344CB8AC3E}">
        <p14:creationId xmlns:p14="http://schemas.microsoft.com/office/powerpoint/2010/main" val="2815638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Marcador de texto 2"/>
          <p:cNvSpPr>
            <a:spLocks noGrp="1"/>
          </p:cNvSpPr>
          <p:nvPr>
            <p:ph idx="14"/>
          </p:nvPr>
        </p:nvSpPr>
        <p:spPr>
          <a:xfrm>
            <a:off x="0" y="0"/>
            <a:ext cx="9144000" cy="685799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endParaRPr lang="es-ES_tradnl" dirty="0" smtClean="0"/>
          </a:p>
          <a:p>
            <a:pPr lvl="0"/>
            <a:r>
              <a:rPr lang="es-ES_tradnl" dirty="0" smtClean="0"/>
              <a:t>Imagen</a:t>
            </a:r>
          </a:p>
        </p:txBody>
      </p:sp>
      <p:sp>
        <p:nvSpPr>
          <p:cNvPr id="10" name="Marcador de contenido 12"/>
          <p:cNvSpPr>
            <a:spLocks noGrp="1"/>
          </p:cNvSpPr>
          <p:nvPr>
            <p:ph sz="quarter" idx="12" hasCustomPrompt="1"/>
          </p:nvPr>
        </p:nvSpPr>
        <p:spPr>
          <a:xfrm>
            <a:off x="3479800" y="3771900"/>
            <a:ext cx="5257800" cy="162560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i="0" spc="0">
                <a:solidFill>
                  <a:schemeClr val="tx2">
                    <a:lumMod val="75000"/>
                  </a:schemeClr>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p:txBody>
      </p:sp>
      <p:sp>
        <p:nvSpPr>
          <p:cNvPr id="11" name="Marcador de contenido 12"/>
          <p:cNvSpPr>
            <a:spLocks noGrp="1"/>
          </p:cNvSpPr>
          <p:nvPr>
            <p:ph sz="quarter" idx="13" hasCustomPrompt="1"/>
          </p:nvPr>
        </p:nvSpPr>
        <p:spPr>
          <a:xfrm>
            <a:off x="3479800" y="55245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bg1">
                    <a:lumMod val="50000"/>
                  </a:schemeClr>
                </a:solidFill>
                <a:latin typeface="Verdana"/>
              </a:defRPr>
            </a:lvl1pPr>
          </a:lstStyle>
          <a:p>
            <a:pPr lvl="0"/>
            <a:r>
              <a:rPr lang="es-ES" dirty="0" smtClean="0"/>
              <a:t>(Línea adicional) Subtema</a:t>
            </a:r>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2275200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3" name="Rectangle 6"/>
          <p:cNvSpPr/>
          <p:nvPr userDrawn="1"/>
        </p:nvSpPr>
        <p:spPr>
          <a:xfrm>
            <a:off x="0" y="0"/>
            <a:ext cx="9144000" cy="6885384"/>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Título"/>
          <p:cNvSpPr>
            <a:spLocks noGrp="1"/>
          </p:cNvSpPr>
          <p:nvPr>
            <p:ph type="title" hasCustomPrompt="1"/>
          </p:nvPr>
        </p:nvSpPr>
        <p:spPr>
          <a:xfrm>
            <a:off x="0" y="2280575"/>
            <a:ext cx="9144000" cy="1143000"/>
          </a:xfrm>
          <a:prstGeom prst="rect">
            <a:avLst/>
          </a:prstGeom>
        </p:spPr>
        <p:txBody>
          <a:bodyPr/>
          <a:lstStyle>
            <a:lvl1pPr>
              <a:defRPr b="1">
                <a:latin typeface="Calibri" panose="020F0502020204030204" pitchFamily="34" charset="0"/>
              </a:defRPr>
            </a:lvl1pPr>
          </a:lstStyle>
          <a:p>
            <a:r>
              <a:rPr lang="es-ES" dirty="0" smtClean="0"/>
              <a:t>¡Muchas Gracias!</a:t>
            </a:r>
            <a:endParaRPr lang="es-CL" dirty="0"/>
          </a:p>
        </p:txBody>
      </p:sp>
      <p:grpSp>
        <p:nvGrpSpPr>
          <p:cNvPr id="3" name="Grupo 2"/>
          <p:cNvGrpSpPr/>
          <p:nvPr userDrawn="1"/>
        </p:nvGrpSpPr>
        <p:grpSpPr>
          <a:xfrm>
            <a:off x="1673678" y="4033334"/>
            <a:ext cx="5544616" cy="564654"/>
            <a:chOff x="827584" y="5652913"/>
            <a:chExt cx="5544616" cy="564654"/>
          </a:xfrm>
        </p:grpSpPr>
        <p:sp>
          <p:nvSpPr>
            <p:cNvPr id="7" name="6 CuadroTexto"/>
            <p:cNvSpPr txBox="1"/>
            <p:nvPr userDrawn="1"/>
          </p:nvSpPr>
          <p:spPr>
            <a:xfrm>
              <a:off x="1475656" y="5781352"/>
              <a:ext cx="1512168"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@ADP_Chile</a:t>
              </a:r>
              <a:endParaRPr lang="es-CL" sz="1400" b="1" i="0" dirty="0">
                <a:solidFill>
                  <a:schemeClr val="bg1"/>
                </a:solidFill>
                <a:latin typeface="Calibri" panose="020F0502020204030204" pitchFamily="34" charset="0"/>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652913"/>
              <a:ext cx="564654" cy="564654"/>
            </a:xfrm>
            <a:prstGeom prst="rect">
              <a:avLst/>
            </a:prstGeom>
          </p:spPr>
        </p:pic>
        <p:sp>
          <p:nvSpPr>
            <p:cNvPr id="9" name="8 CuadroTexto"/>
            <p:cNvSpPr txBox="1"/>
            <p:nvPr userDrawn="1"/>
          </p:nvSpPr>
          <p:spPr>
            <a:xfrm>
              <a:off x="2843808" y="5792202"/>
              <a:ext cx="1800200"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@empleospublicos</a:t>
              </a:r>
              <a:endParaRPr lang="es-CL" sz="1400" b="1" i="0" dirty="0">
                <a:solidFill>
                  <a:schemeClr val="bg1"/>
                </a:solidFill>
                <a:latin typeface="Calibri" panose="020F0502020204030204" pitchFamily="34" charset="0"/>
              </a:endParaRPr>
            </a:p>
          </p:txBody>
        </p:sp>
        <p:sp>
          <p:nvSpPr>
            <p:cNvPr id="10" name="9 CuadroTexto"/>
            <p:cNvSpPr txBox="1"/>
            <p:nvPr userDrawn="1"/>
          </p:nvSpPr>
          <p:spPr>
            <a:xfrm>
              <a:off x="4716016" y="5781787"/>
              <a:ext cx="1656184"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@directoreschile</a:t>
              </a:r>
              <a:endParaRPr lang="es-CL" sz="1400" b="1" i="0" dirty="0">
                <a:solidFill>
                  <a:schemeClr val="bg1"/>
                </a:solidFill>
                <a:latin typeface="Calibri" panose="020F0502020204030204" pitchFamily="34" charset="0"/>
              </a:endParaRPr>
            </a:p>
          </p:txBody>
        </p:sp>
      </p:grpSp>
      <p:sp>
        <p:nvSpPr>
          <p:cNvPr id="11" name="10 CuadroTexto"/>
          <p:cNvSpPr txBox="1"/>
          <p:nvPr userDrawn="1"/>
        </p:nvSpPr>
        <p:spPr>
          <a:xfrm>
            <a:off x="18002" y="3661884"/>
            <a:ext cx="9125998" cy="461665"/>
          </a:xfrm>
          <a:prstGeom prst="rect">
            <a:avLst/>
          </a:prstGeom>
          <a:noFill/>
        </p:spPr>
        <p:txBody>
          <a:bodyPr wrap="square" rtlCol="0">
            <a:spAutoFit/>
          </a:bodyPr>
          <a:lstStyle/>
          <a:p>
            <a:pPr algn="ctr"/>
            <a:r>
              <a:rPr lang="es-CL" sz="2400" b="0" i="0" dirty="0" smtClean="0">
                <a:solidFill>
                  <a:schemeClr val="bg1"/>
                </a:solidFill>
                <a:latin typeface="Calibri" panose="020F0502020204030204" pitchFamily="34" charset="0"/>
              </a:rPr>
              <a:t>www.serviciocivil.cl</a:t>
            </a:r>
            <a:endParaRPr lang="es-CL" sz="1600" b="0" i="0" dirty="0">
              <a:solidFill>
                <a:schemeClr val="bg1"/>
              </a:solidFill>
              <a:latin typeface="Calibri" panose="020F0502020204030204" pitchFamily="34" charset="0"/>
            </a:endParaRPr>
          </a:p>
        </p:txBody>
      </p:sp>
      <p:pic>
        <p:nvPicPr>
          <p:cNvPr id="21" name="20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5123" y="5490022"/>
            <a:ext cx="1373753" cy="1242403"/>
          </a:xfrm>
          <a:prstGeom prst="rect">
            <a:avLst/>
          </a:prstGeom>
          <a:ln w="22225">
            <a:solidFill>
              <a:srgbClr val="FFFFFF"/>
            </a:solidFill>
          </a:ln>
        </p:spPr>
      </p:pic>
      <p:cxnSp>
        <p:nvCxnSpPr>
          <p:cNvPr id="5" name="Conector recto 4"/>
          <p:cNvCxnSpPr/>
          <p:nvPr userDrawn="1"/>
        </p:nvCxnSpPr>
        <p:spPr>
          <a:xfrm>
            <a:off x="0" y="3661884"/>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userDrawn="1"/>
        </p:nvCxnSpPr>
        <p:spPr>
          <a:xfrm>
            <a:off x="18002" y="465313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2" y="606243"/>
            <a:ext cx="9144000" cy="1472697"/>
          </a:xfrm>
          <a:prstGeom prst="rect">
            <a:avLst/>
          </a:prstGeom>
        </p:spPr>
      </p:pic>
    </p:spTree>
    <p:extLst>
      <p:ext uri="{BB962C8B-B14F-4D97-AF65-F5344CB8AC3E}">
        <p14:creationId xmlns:p14="http://schemas.microsoft.com/office/powerpoint/2010/main" val="1178487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5" r:id="rId4"/>
    <p:sldLayoutId id="2147483660" r:id="rId5"/>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Documento_de_Microsoft_Word_97-20031.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CL" dirty="0" smtClean="0"/>
              <a:t>2014</a:t>
            </a:r>
            <a:endParaRPr lang="es-CL" dirty="0"/>
          </a:p>
        </p:txBody>
      </p:sp>
      <p:sp>
        <p:nvSpPr>
          <p:cNvPr id="2" name="1 Título"/>
          <p:cNvSpPr>
            <a:spLocks noGrp="1"/>
          </p:cNvSpPr>
          <p:nvPr>
            <p:ph type="title"/>
          </p:nvPr>
        </p:nvSpPr>
        <p:spPr>
          <a:xfrm>
            <a:off x="10134" y="1916427"/>
            <a:ext cx="9142622" cy="1584581"/>
          </a:xfrm>
        </p:spPr>
        <p:txBody>
          <a:bodyPr/>
          <a:lstStyle/>
          <a:p>
            <a:r>
              <a:rPr lang="es-CL" dirty="0" smtClean="0"/>
              <a:t>Taller comité de selección:</a:t>
            </a:r>
            <a:br>
              <a:rPr lang="es-CL" dirty="0" smtClean="0"/>
            </a:br>
            <a:r>
              <a:rPr lang="es-CL" dirty="0" smtClean="0"/>
              <a:t>la entrevista de selección</a:t>
            </a:r>
            <a:endParaRPr lang="es-CL" dirty="0"/>
          </a:p>
        </p:txBody>
      </p:sp>
    </p:spTree>
    <p:extLst>
      <p:ext uri="{BB962C8B-B14F-4D97-AF65-F5344CB8AC3E}">
        <p14:creationId xmlns:p14="http://schemas.microsoft.com/office/powerpoint/2010/main" val="184704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algn="just">
              <a:lnSpc>
                <a:spcPct val="200000"/>
              </a:lnSpc>
            </a:pPr>
            <a:r>
              <a:rPr lang="es-ES" dirty="0"/>
              <a:t>La Planificación es uno de los aspectos más importantes para realizar entrevistas eficaces:</a:t>
            </a:r>
          </a:p>
          <a:p>
            <a:pPr algn="just">
              <a:lnSpc>
                <a:spcPct val="200000"/>
              </a:lnSpc>
            </a:pPr>
            <a:endParaRPr lang="es-ES" dirty="0"/>
          </a:p>
          <a:p>
            <a:pPr marL="342900" indent="-342900" algn="just">
              <a:lnSpc>
                <a:spcPct val="200000"/>
              </a:lnSpc>
              <a:buFont typeface="+mj-lt"/>
              <a:buAutoNum type="alphaLcParenR"/>
            </a:pPr>
            <a:r>
              <a:rPr lang="es-ES" dirty="0"/>
              <a:t>Evita que el entrevistador repita preguntas que ya están contestadas en el currículo o en el informe de evaluación </a:t>
            </a:r>
            <a:r>
              <a:rPr lang="es-ES" dirty="0" err="1"/>
              <a:t>psicolaboral</a:t>
            </a:r>
            <a:r>
              <a:rPr lang="es-ES" dirty="0"/>
              <a:t>. </a:t>
            </a:r>
          </a:p>
          <a:p>
            <a:pPr marL="342900" indent="-342900" algn="just">
              <a:lnSpc>
                <a:spcPct val="200000"/>
              </a:lnSpc>
              <a:buFont typeface="+mj-lt"/>
              <a:buAutoNum type="alphaLcParenR"/>
            </a:pPr>
            <a:endParaRPr lang="es-ES" dirty="0"/>
          </a:p>
          <a:p>
            <a:pPr marL="342900" indent="-342900" algn="just">
              <a:lnSpc>
                <a:spcPct val="200000"/>
              </a:lnSpc>
              <a:buFont typeface="+mj-lt"/>
              <a:buAutoNum type="alphaLcParenR"/>
            </a:pPr>
            <a:r>
              <a:rPr lang="es-ES" dirty="0"/>
              <a:t>Permite centrarse en conseguir información relevante de la trayectoria, conocimientos y competencias del candidato.</a:t>
            </a:r>
          </a:p>
          <a:p>
            <a:endParaRPr lang="es-ES" dirty="0"/>
          </a:p>
        </p:txBody>
      </p:sp>
      <p:sp>
        <p:nvSpPr>
          <p:cNvPr id="3" name="2 Marcador de contenido"/>
          <p:cNvSpPr>
            <a:spLocks noGrp="1"/>
          </p:cNvSpPr>
          <p:nvPr>
            <p:ph sz="quarter" idx="12"/>
          </p:nvPr>
        </p:nvSpPr>
        <p:spPr/>
        <p:txBody>
          <a:bodyPr/>
          <a:lstStyle/>
          <a:p>
            <a:r>
              <a:rPr lang="es-ES" dirty="0" smtClean="0"/>
              <a:t>PROCESO DE ENTREVISTA</a:t>
            </a:r>
            <a:endParaRPr lang="es-ES" dirty="0"/>
          </a:p>
        </p:txBody>
      </p:sp>
      <p:sp>
        <p:nvSpPr>
          <p:cNvPr id="5" name="4 CuadroTexto"/>
          <p:cNvSpPr txBox="1"/>
          <p:nvPr/>
        </p:nvSpPr>
        <p:spPr>
          <a:xfrm>
            <a:off x="8028384" y="1340768"/>
            <a:ext cx="1115616" cy="338554"/>
          </a:xfrm>
          <a:prstGeom prst="rect">
            <a:avLst/>
          </a:prstGeom>
          <a:solidFill>
            <a:srgbClr val="002060"/>
          </a:solidFill>
        </p:spPr>
        <p:txBody>
          <a:bodyPr wrap="square" rtlCol="0">
            <a:spAutoFit/>
          </a:bodyPr>
          <a:lstStyle/>
          <a:p>
            <a:r>
              <a:rPr lang="es-ES" sz="1600" b="1" dirty="0" smtClean="0">
                <a:solidFill>
                  <a:schemeClr val="bg1"/>
                </a:solidFill>
                <a:latin typeface="Verdana" pitchFamily="34" charset="0"/>
              </a:rPr>
              <a:t>ANTES</a:t>
            </a:r>
            <a:endParaRPr lang="es-ES" sz="1600" b="1" dirty="0" smtClean="0">
              <a:solidFill>
                <a:schemeClr val="bg1"/>
              </a:solidFill>
              <a:latin typeface="Verdana" pitchFamily="34" charset="0"/>
            </a:endParaRPr>
          </a:p>
        </p:txBody>
      </p:sp>
    </p:spTree>
    <p:extLst>
      <p:ext uri="{BB962C8B-B14F-4D97-AF65-F5344CB8AC3E}">
        <p14:creationId xmlns:p14="http://schemas.microsoft.com/office/powerpoint/2010/main" val="2924462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pPr algn="just">
              <a:lnSpc>
                <a:spcPct val="200000"/>
              </a:lnSpc>
            </a:pPr>
            <a:r>
              <a:rPr lang="es-ES" b="1" dirty="0">
                <a:solidFill>
                  <a:schemeClr val="tx1"/>
                </a:solidFill>
                <a:latin typeface="Verdana" pitchFamily="34" charset="0"/>
              </a:rPr>
              <a:t>Para identificar la información relevante se requiere:</a:t>
            </a:r>
          </a:p>
          <a:p>
            <a:pPr algn="just">
              <a:lnSpc>
                <a:spcPct val="200000"/>
              </a:lnSpc>
            </a:pPr>
            <a:endParaRPr lang="es-ES" dirty="0">
              <a:solidFill>
                <a:schemeClr val="tx1"/>
              </a:solidFill>
              <a:latin typeface="Verdana" pitchFamily="34" charset="0"/>
            </a:endParaRPr>
          </a:p>
          <a:p>
            <a:pPr marL="342900" indent="-342900" algn="just">
              <a:lnSpc>
                <a:spcPct val="200000"/>
              </a:lnSpc>
              <a:buFont typeface="+mj-lt"/>
              <a:buAutoNum type="alphaLcParenR"/>
            </a:pPr>
            <a:r>
              <a:rPr lang="es-ES" dirty="0">
                <a:solidFill>
                  <a:schemeClr val="tx1"/>
                </a:solidFill>
                <a:latin typeface="Verdana" pitchFamily="34" charset="0"/>
              </a:rPr>
              <a:t>Conocer el Perfil  del Puesto: características que el puesto de trabajo va a exigir a su ocupante. A estas características se les llama “COMPETENCIAS”</a:t>
            </a:r>
          </a:p>
          <a:p>
            <a:pPr marL="342900" indent="-342900" algn="just">
              <a:lnSpc>
                <a:spcPct val="200000"/>
              </a:lnSpc>
              <a:buFont typeface="+mj-lt"/>
              <a:buAutoNum type="alphaLcParenR"/>
            </a:pPr>
            <a:endParaRPr lang="es-ES" dirty="0">
              <a:solidFill>
                <a:schemeClr val="tx1"/>
              </a:solidFill>
              <a:latin typeface="Verdana" pitchFamily="34" charset="0"/>
            </a:endParaRPr>
          </a:p>
          <a:p>
            <a:pPr marL="342900" indent="-342900" algn="just">
              <a:lnSpc>
                <a:spcPct val="200000"/>
              </a:lnSpc>
              <a:buFont typeface="+mj-lt"/>
              <a:buAutoNum type="alphaLcParenR"/>
            </a:pPr>
            <a:r>
              <a:rPr lang="es-ES" dirty="0">
                <a:solidFill>
                  <a:schemeClr val="tx1"/>
                </a:solidFill>
                <a:latin typeface="Verdana" pitchFamily="34" charset="0"/>
              </a:rPr>
              <a:t>Conocer los Resultados del Candidato en etapas previas:</a:t>
            </a:r>
          </a:p>
          <a:p>
            <a:pPr marL="1108710" lvl="2" indent="-285750" algn="just">
              <a:lnSpc>
                <a:spcPct val="200000"/>
              </a:lnSpc>
              <a:buFont typeface="Arial" pitchFamily="34" charset="0"/>
              <a:buChar char="•"/>
            </a:pPr>
            <a:r>
              <a:rPr lang="es-ES" sz="1500" dirty="0">
                <a:solidFill>
                  <a:schemeClr val="tx1"/>
                </a:solidFill>
                <a:latin typeface="Verdana" pitchFamily="34" charset="0"/>
              </a:rPr>
              <a:t>Evaluación curricular, de estudios y experiencia laboral</a:t>
            </a:r>
          </a:p>
          <a:p>
            <a:pPr marL="1108710" lvl="2" indent="-285750" algn="just">
              <a:lnSpc>
                <a:spcPct val="200000"/>
              </a:lnSpc>
              <a:buFont typeface="Arial" pitchFamily="34" charset="0"/>
              <a:buChar char="•"/>
            </a:pPr>
            <a:r>
              <a:rPr lang="es-ES" sz="1500" dirty="0">
                <a:solidFill>
                  <a:schemeClr val="tx1"/>
                </a:solidFill>
                <a:latin typeface="Verdana" pitchFamily="34" charset="0"/>
              </a:rPr>
              <a:t>Evaluación de aptitudes específicas para el cargo. </a:t>
            </a:r>
          </a:p>
          <a:p>
            <a:endParaRPr lang="es-ES" dirty="0"/>
          </a:p>
        </p:txBody>
      </p:sp>
      <p:sp>
        <p:nvSpPr>
          <p:cNvPr id="3" name="2 Marcador de contenido"/>
          <p:cNvSpPr>
            <a:spLocks noGrp="1"/>
          </p:cNvSpPr>
          <p:nvPr>
            <p:ph sz="quarter" idx="12"/>
          </p:nvPr>
        </p:nvSpPr>
        <p:spPr/>
        <p:txBody>
          <a:bodyPr/>
          <a:lstStyle/>
          <a:p>
            <a:r>
              <a:rPr lang="es-ES" dirty="0" smtClean="0"/>
              <a:t>PROCESO DE ENTREVISTA</a:t>
            </a:r>
            <a:endParaRPr lang="es-ES" dirty="0"/>
          </a:p>
        </p:txBody>
      </p:sp>
      <p:sp>
        <p:nvSpPr>
          <p:cNvPr id="5" name="4 CuadroTexto"/>
          <p:cNvSpPr txBox="1"/>
          <p:nvPr/>
        </p:nvSpPr>
        <p:spPr>
          <a:xfrm>
            <a:off x="8028384" y="1340768"/>
            <a:ext cx="1115616" cy="338554"/>
          </a:xfrm>
          <a:prstGeom prst="rect">
            <a:avLst/>
          </a:prstGeom>
          <a:solidFill>
            <a:srgbClr val="002060"/>
          </a:solidFill>
        </p:spPr>
        <p:txBody>
          <a:bodyPr wrap="square" rtlCol="0">
            <a:spAutoFit/>
          </a:bodyPr>
          <a:lstStyle/>
          <a:p>
            <a:r>
              <a:rPr lang="es-ES" sz="1600" b="1" dirty="0" smtClean="0">
                <a:solidFill>
                  <a:schemeClr val="bg1"/>
                </a:solidFill>
                <a:latin typeface="Verdana" pitchFamily="34" charset="0"/>
              </a:rPr>
              <a:t>ANTES</a:t>
            </a:r>
            <a:endParaRPr lang="es-ES" sz="1600" b="1" dirty="0" smtClean="0">
              <a:solidFill>
                <a:schemeClr val="bg1"/>
              </a:solidFill>
              <a:latin typeface="Verdana" pitchFamily="34" charset="0"/>
            </a:endParaRPr>
          </a:p>
        </p:txBody>
      </p:sp>
    </p:spTree>
    <p:extLst>
      <p:ext uri="{BB962C8B-B14F-4D97-AF65-F5344CB8AC3E}">
        <p14:creationId xmlns:p14="http://schemas.microsoft.com/office/powerpoint/2010/main" val="165972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lnSpc>
                <a:spcPct val="200000"/>
              </a:lnSpc>
            </a:pPr>
            <a:r>
              <a:rPr lang="es-ES" dirty="0">
                <a:solidFill>
                  <a:schemeClr val="tx1"/>
                </a:solidFill>
                <a:latin typeface="Verdana" pitchFamily="34" charset="0"/>
              </a:rPr>
              <a:t>Tener identificadas y definidas las </a:t>
            </a:r>
            <a:r>
              <a:rPr lang="es-ES" b="1" dirty="0">
                <a:solidFill>
                  <a:srgbClr val="00B0F0"/>
                </a:solidFill>
                <a:latin typeface="Verdana" pitchFamily="34" charset="0"/>
              </a:rPr>
              <a:t>COMPETENCIAS</a:t>
            </a:r>
            <a:r>
              <a:rPr lang="es-ES" dirty="0">
                <a:solidFill>
                  <a:schemeClr val="tx1"/>
                </a:solidFill>
                <a:latin typeface="Verdana" pitchFamily="34" charset="0"/>
              </a:rPr>
              <a:t>, nos permite parámetros claros y compartidos acerca de lo que buscamos.</a:t>
            </a:r>
          </a:p>
          <a:p>
            <a:pPr algn="just">
              <a:lnSpc>
                <a:spcPct val="200000"/>
              </a:lnSpc>
            </a:pPr>
            <a:endParaRPr lang="es-ES" dirty="0">
              <a:solidFill>
                <a:schemeClr val="tx1"/>
              </a:solidFill>
              <a:latin typeface="Verdana" pitchFamily="34" charset="0"/>
            </a:endParaRPr>
          </a:p>
          <a:p>
            <a:pPr marL="285750" indent="-285750" algn="just">
              <a:lnSpc>
                <a:spcPct val="200000"/>
              </a:lnSpc>
              <a:buFont typeface="Arial" pitchFamily="34" charset="0"/>
              <a:buChar char="•"/>
            </a:pPr>
            <a:r>
              <a:rPr lang="es-ES" dirty="0">
                <a:solidFill>
                  <a:schemeClr val="tx1"/>
                </a:solidFill>
                <a:latin typeface="Verdana" pitchFamily="34" charset="0"/>
              </a:rPr>
              <a:t>Ejemplo: Planificación y Organización</a:t>
            </a:r>
          </a:p>
          <a:p>
            <a:pPr marL="834390" lvl="1" indent="-285750" algn="just">
              <a:lnSpc>
                <a:spcPct val="200000"/>
              </a:lnSpc>
              <a:buFont typeface="Arial" pitchFamily="34" charset="0"/>
              <a:buChar char="•"/>
            </a:pPr>
            <a:r>
              <a:rPr lang="es-ES" sz="1500" i="1" dirty="0">
                <a:solidFill>
                  <a:schemeClr val="tx1"/>
                </a:solidFill>
                <a:latin typeface="Verdana" pitchFamily="34" charset="0"/>
              </a:rPr>
              <a:t>¿Qué entendemos por esta competencia?</a:t>
            </a:r>
          </a:p>
          <a:p>
            <a:endParaRPr lang="es-ES" dirty="0"/>
          </a:p>
        </p:txBody>
      </p:sp>
      <p:sp>
        <p:nvSpPr>
          <p:cNvPr id="3" name="2 Marcador de contenido"/>
          <p:cNvSpPr>
            <a:spLocks noGrp="1"/>
          </p:cNvSpPr>
          <p:nvPr>
            <p:ph sz="quarter" idx="12"/>
          </p:nvPr>
        </p:nvSpPr>
        <p:spPr/>
        <p:txBody>
          <a:bodyPr/>
          <a:lstStyle/>
          <a:p>
            <a:r>
              <a:rPr lang="es-ES" dirty="0" smtClean="0"/>
              <a:t>PROCESO DE ENTREVISTA</a:t>
            </a:r>
            <a:endParaRPr lang="es-ES" dirty="0"/>
          </a:p>
        </p:txBody>
      </p:sp>
      <p:sp>
        <p:nvSpPr>
          <p:cNvPr id="5" name="4 CuadroTexto"/>
          <p:cNvSpPr txBox="1"/>
          <p:nvPr/>
        </p:nvSpPr>
        <p:spPr>
          <a:xfrm>
            <a:off x="8028384" y="1340768"/>
            <a:ext cx="1115616" cy="338554"/>
          </a:xfrm>
          <a:prstGeom prst="rect">
            <a:avLst/>
          </a:prstGeom>
          <a:solidFill>
            <a:srgbClr val="002060"/>
          </a:solidFill>
        </p:spPr>
        <p:txBody>
          <a:bodyPr wrap="square" rtlCol="0">
            <a:spAutoFit/>
          </a:bodyPr>
          <a:lstStyle/>
          <a:p>
            <a:r>
              <a:rPr lang="es-ES" sz="1600" b="1" dirty="0" smtClean="0">
                <a:solidFill>
                  <a:schemeClr val="bg1"/>
                </a:solidFill>
                <a:latin typeface="Verdana" pitchFamily="34" charset="0"/>
              </a:rPr>
              <a:t>ANTES</a:t>
            </a:r>
            <a:endParaRPr lang="es-ES" sz="1600" b="1" dirty="0" smtClean="0">
              <a:solidFill>
                <a:schemeClr val="bg1"/>
              </a:solidFill>
              <a:latin typeface="Verdana" pitchFamily="34" charset="0"/>
            </a:endParaRPr>
          </a:p>
        </p:txBody>
      </p:sp>
    </p:spTree>
    <p:extLst>
      <p:ext uri="{BB962C8B-B14F-4D97-AF65-F5344CB8AC3E}">
        <p14:creationId xmlns:p14="http://schemas.microsoft.com/office/powerpoint/2010/main" val="166149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62500" lnSpcReduction="20000"/>
          </a:bodyPr>
          <a:lstStyle/>
          <a:p>
            <a:pPr algn="just">
              <a:lnSpc>
                <a:spcPct val="200000"/>
              </a:lnSpc>
            </a:pPr>
            <a:r>
              <a:rPr lang="es-ES" sz="2100" b="1" dirty="0" smtClean="0">
                <a:solidFill>
                  <a:schemeClr val="tx1"/>
                </a:solidFill>
                <a:latin typeface="Verdana" pitchFamily="34" charset="0"/>
              </a:rPr>
              <a:t>a) Planificación </a:t>
            </a:r>
            <a:r>
              <a:rPr lang="es-ES" sz="2100" b="1" dirty="0">
                <a:solidFill>
                  <a:schemeClr val="tx1"/>
                </a:solidFill>
                <a:latin typeface="Verdana" pitchFamily="34" charset="0"/>
              </a:rPr>
              <a:t>y </a:t>
            </a:r>
            <a:r>
              <a:rPr lang="es-ES" sz="2100" b="1" dirty="0" smtClean="0">
                <a:solidFill>
                  <a:schemeClr val="tx1"/>
                </a:solidFill>
                <a:latin typeface="Verdana" pitchFamily="34" charset="0"/>
              </a:rPr>
              <a:t>Organización:</a:t>
            </a:r>
            <a:endParaRPr lang="es-ES" sz="2100" b="1" dirty="0">
              <a:solidFill>
                <a:schemeClr val="tx1"/>
              </a:solidFill>
              <a:latin typeface="Verdana" pitchFamily="34" charset="0"/>
            </a:endParaRPr>
          </a:p>
          <a:p>
            <a:pPr algn="just">
              <a:lnSpc>
                <a:spcPct val="200000"/>
              </a:lnSpc>
            </a:pPr>
            <a:r>
              <a:rPr lang="es-ES" sz="2100" dirty="0">
                <a:solidFill>
                  <a:schemeClr val="tx1"/>
                </a:solidFill>
                <a:latin typeface="Verdana" pitchFamily="34" charset="0"/>
              </a:rPr>
              <a:t>	Definir estrategias de trabajo prácticas y efectivas que permitan lograr metas, asegurando una distribución eficiente de los recursos asignados.</a:t>
            </a:r>
          </a:p>
          <a:p>
            <a:pPr marL="834390" lvl="1" indent="-285750" algn="just">
              <a:lnSpc>
                <a:spcPct val="200000"/>
              </a:lnSpc>
              <a:buFont typeface="Arial" pitchFamily="34" charset="0"/>
              <a:buChar char="•"/>
            </a:pPr>
            <a:r>
              <a:rPr lang="es-ES" sz="2100" dirty="0">
                <a:solidFill>
                  <a:schemeClr val="tx1"/>
                </a:solidFill>
                <a:latin typeface="Verdana" pitchFamily="34" charset="0"/>
              </a:rPr>
              <a:t>Priorizar en forma eficaz.</a:t>
            </a:r>
          </a:p>
          <a:p>
            <a:pPr marL="834390" lvl="1" indent="-285750" algn="just">
              <a:lnSpc>
                <a:spcPct val="200000"/>
              </a:lnSpc>
              <a:buFont typeface="Arial" pitchFamily="34" charset="0"/>
              <a:buChar char="•"/>
            </a:pPr>
            <a:r>
              <a:rPr lang="es-ES" sz="2100" dirty="0">
                <a:solidFill>
                  <a:schemeClr val="tx1"/>
                </a:solidFill>
                <a:latin typeface="Verdana" pitchFamily="34" charset="0"/>
              </a:rPr>
              <a:t>Plantear objetivos específicos, mesurables, acotados en el tiempo y realistas.</a:t>
            </a:r>
          </a:p>
          <a:p>
            <a:pPr marL="834390" lvl="1" indent="-285750" algn="just">
              <a:lnSpc>
                <a:spcPct val="200000"/>
              </a:lnSpc>
              <a:buFont typeface="Arial" pitchFamily="34" charset="0"/>
              <a:buChar char="•"/>
            </a:pPr>
            <a:r>
              <a:rPr lang="es-ES" sz="2100" dirty="0">
                <a:solidFill>
                  <a:schemeClr val="tx1"/>
                </a:solidFill>
                <a:latin typeface="Verdana" pitchFamily="34" charset="0"/>
              </a:rPr>
              <a:t>Evaluar correctamente los recursos involucrados en la planificación definida, así como su pertinencia.</a:t>
            </a:r>
          </a:p>
          <a:p>
            <a:pPr marL="834390" lvl="1" indent="-285750" algn="just">
              <a:lnSpc>
                <a:spcPct val="200000"/>
              </a:lnSpc>
              <a:buFont typeface="Arial" pitchFamily="34" charset="0"/>
              <a:buChar char="•"/>
            </a:pPr>
            <a:r>
              <a:rPr lang="es-ES" sz="2100" dirty="0">
                <a:solidFill>
                  <a:schemeClr val="tx1"/>
                </a:solidFill>
                <a:latin typeface="Verdana" pitchFamily="34" charset="0"/>
              </a:rPr>
              <a:t>Realizar seguimiento y control de actividades, apoyándose en herramientas como carta </a:t>
            </a:r>
            <a:r>
              <a:rPr lang="es-ES" sz="2100" dirty="0" err="1">
                <a:solidFill>
                  <a:schemeClr val="tx1"/>
                </a:solidFill>
                <a:latin typeface="Verdana" pitchFamily="34" charset="0"/>
              </a:rPr>
              <a:t>gantt</a:t>
            </a:r>
            <a:r>
              <a:rPr lang="es-ES" sz="2100" dirty="0">
                <a:solidFill>
                  <a:schemeClr val="tx1"/>
                </a:solidFill>
                <a:latin typeface="Verdana" pitchFamily="34" charset="0"/>
              </a:rPr>
              <a:t> y/o software de gestión como SIGFE.</a:t>
            </a:r>
          </a:p>
          <a:p>
            <a:endParaRPr lang="es-ES" dirty="0"/>
          </a:p>
        </p:txBody>
      </p:sp>
      <p:sp>
        <p:nvSpPr>
          <p:cNvPr id="3" name="2 Marcador de contenido"/>
          <p:cNvSpPr>
            <a:spLocks noGrp="1"/>
          </p:cNvSpPr>
          <p:nvPr>
            <p:ph sz="quarter" idx="12"/>
          </p:nvPr>
        </p:nvSpPr>
        <p:spPr/>
        <p:txBody>
          <a:bodyPr/>
          <a:lstStyle/>
          <a:p>
            <a:r>
              <a:rPr lang="es-ES" dirty="0" smtClean="0"/>
              <a:t>PROCESO DE ENTREVISTA</a:t>
            </a:r>
            <a:endParaRPr lang="es-ES" dirty="0"/>
          </a:p>
        </p:txBody>
      </p:sp>
      <p:sp>
        <p:nvSpPr>
          <p:cNvPr id="5" name="4 CuadroTexto"/>
          <p:cNvSpPr txBox="1"/>
          <p:nvPr/>
        </p:nvSpPr>
        <p:spPr>
          <a:xfrm>
            <a:off x="8028384" y="1340768"/>
            <a:ext cx="1115616" cy="338554"/>
          </a:xfrm>
          <a:prstGeom prst="rect">
            <a:avLst/>
          </a:prstGeom>
          <a:solidFill>
            <a:srgbClr val="002060"/>
          </a:solidFill>
        </p:spPr>
        <p:txBody>
          <a:bodyPr wrap="square" rtlCol="0">
            <a:spAutoFit/>
          </a:bodyPr>
          <a:lstStyle/>
          <a:p>
            <a:r>
              <a:rPr lang="es-ES" sz="1600" b="1" dirty="0" smtClean="0">
                <a:solidFill>
                  <a:schemeClr val="bg1"/>
                </a:solidFill>
                <a:latin typeface="Verdana" pitchFamily="34" charset="0"/>
              </a:rPr>
              <a:t>ANTES</a:t>
            </a:r>
            <a:endParaRPr lang="es-ES" sz="1600" b="1" dirty="0" smtClean="0">
              <a:solidFill>
                <a:schemeClr val="bg1"/>
              </a:solidFill>
              <a:latin typeface="Verdana" pitchFamily="34" charset="0"/>
            </a:endParaRPr>
          </a:p>
        </p:txBody>
      </p:sp>
    </p:spTree>
    <p:extLst>
      <p:ext uri="{BB962C8B-B14F-4D97-AF65-F5344CB8AC3E}">
        <p14:creationId xmlns:p14="http://schemas.microsoft.com/office/powerpoint/2010/main" val="402282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lnSpc>
                <a:spcPct val="150000"/>
              </a:lnSpc>
            </a:pPr>
            <a:r>
              <a:rPr lang="es-MX" dirty="0"/>
              <a:t>Tener definidas las </a:t>
            </a:r>
            <a:r>
              <a:rPr lang="es-MX" b="1" dirty="0">
                <a:solidFill>
                  <a:srgbClr val="00B0F0"/>
                </a:solidFill>
              </a:rPr>
              <a:t>COMPETENCIAS</a:t>
            </a:r>
            <a:r>
              <a:rPr lang="es-MX" dirty="0"/>
              <a:t>, nos permite parámetros claros y compartidos acerca de lo que buscamos.</a:t>
            </a:r>
          </a:p>
          <a:p>
            <a:pPr algn="just"/>
            <a:endParaRPr lang="es-ES" dirty="0"/>
          </a:p>
        </p:txBody>
      </p:sp>
      <p:sp>
        <p:nvSpPr>
          <p:cNvPr id="3" name="2 Marcador de contenido"/>
          <p:cNvSpPr>
            <a:spLocks noGrp="1"/>
          </p:cNvSpPr>
          <p:nvPr>
            <p:ph sz="quarter" idx="12"/>
          </p:nvPr>
        </p:nvSpPr>
        <p:spPr/>
        <p:txBody>
          <a:bodyPr/>
          <a:lstStyle/>
          <a:p>
            <a:r>
              <a:rPr lang="es-ES" dirty="0" smtClean="0"/>
              <a:t>PROCESO DE ENTREVISTA</a:t>
            </a:r>
            <a:endParaRPr lang="es-ES" dirty="0"/>
          </a:p>
        </p:txBody>
      </p:sp>
      <p:sp>
        <p:nvSpPr>
          <p:cNvPr id="5" name="4 CuadroTexto"/>
          <p:cNvSpPr txBox="1"/>
          <p:nvPr/>
        </p:nvSpPr>
        <p:spPr>
          <a:xfrm>
            <a:off x="8028384" y="1340768"/>
            <a:ext cx="1115616" cy="338554"/>
          </a:xfrm>
          <a:prstGeom prst="rect">
            <a:avLst/>
          </a:prstGeom>
          <a:solidFill>
            <a:srgbClr val="002060"/>
          </a:solidFill>
        </p:spPr>
        <p:txBody>
          <a:bodyPr wrap="square" rtlCol="0">
            <a:spAutoFit/>
          </a:bodyPr>
          <a:lstStyle/>
          <a:p>
            <a:r>
              <a:rPr lang="es-ES" sz="1600" b="1" dirty="0" smtClean="0">
                <a:solidFill>
                  <a:schemeClr val="bg1"/>
                </a:solidFill>
                <a:latin typeface="Verdana" pitchFamily="34" charset="0"/>
              </a:rPr>
              <a:t>ANTES</a:t>
            </a:r>
            <a:endParaRPr lang="es-ES" sz="1600" b="1" dirty="0" smtClean="0">
              <a:solidFill>
                <a:schemeClr val="bg1"/>
              </a:solidFill>
              <a:latin typeface="Verdana" pitchFamily="34" charset="0"/>
            </a:endParaRPr>
          </a:p>
        </p:txBody>
      </p:sp>
      <p:sp>
        <p:nvSpPr>
          <p:cNvPr id="4" name="3 CuadroTexto"/>
          <p:cNvSpPr txBox="1"/>
          <p:nvPr/>
        </p:nvSpPr>
        <p:spPr>
          <a:xfrm>
            <a:off x="467544" y="3068960"/>
            <a:ext cx="2376264" cy="323165"/>
          </a:xfrm>
          <a:prstGeom prst="rect">
            <a:avLst/>
          </a:prstGeom>
        </p:spPr>
        <p:txBody>
          <a:bodyPr wrap="square" rtlCol="0">
            <a:spAutoFit/>
          </a:bodyPr>
          <a:lstStyle/>
          <a:p>
            <a:pPr algn="ctr"/>
            <a:r>
              <a:rPr lang="es-ES" sz="1500" dirty="0" smtClean="0">
                <a:latin typeface="Verdana" pitchFamily="34" charset="0"/>
              </a:rPr>
              <a:t>Resultados Candidato</a:t>
            </a:r>
            <a:endParaRPr lang="es-ES" sz="1500" dirty="0" smtClean="0">
              <a:latin typeface="Verdana" pitchFamily="34" charset="0"/>
            </a:endParaRPr>
          </a:p>
        </p:txBody>
      </p:sp>
      <p:sp>
        <p:nvSpPr>
          <p:cNvPr id="6" name="5 CuadroTexto"/>
          <p:cNvSpPr txBox="1"/>
          <p:nvPr/>
        </p:nvSpPr>
        <p:spPr>
          <a:xfrm>
            <a:off x="6084168" y="3068960"/>
            <a:ext cx="2376264" cy="323165"/>
          </a:xfrm>
          <a:prstGeom prst="rect">
            <a:avLst/>
          </a:prstGeom>
        </p:spPr>
        <p:txBody>
          <a:bodyPr wrap="square" rtlCol="0">
            <a:spAutoFit/>
          </a:bodyPr>
          <a:lstStyle/>
          <a:p>
            <a:pPr algn="ctr"/>
            <a:r>
              <a:rPr lang="es-ES" sz="1500" dirty="0" smtClean="0">
                <a:latin typeface="Verdana" pitchFamily="34" charset="0"/>
              </a:rPr>
              <a:t>Perfil Deseado</a:t>
            </a:r>
            <a:endParaRPr lang="es-ES" sz="1500" dirty="0" smtClean="0">
              <a:latin typeface="Verdana" pitchFamily="34" charset="0"/>
            </a:endParaRPr>
          </a:p>
        </p:txBody>
      </p:sp>
      <p:sp>
        <p:nvSpPr>
          <p:cNvPr id="7" name="6 Flecha derecha"/>
          <p:cNvSpPr/>
          <p:nvPr/>
        </p:nvSpPr>
        <p:spPr>
          <a:xfrm>
            <a:off x="3635896" y="3068960"/>
            <a:ext cx="2232248" cy="323165"/>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b="1" dirty="0" smtClean="0">
              <a:latin typeface="Verdana" pitchFamily="34" charset="0"/>
            </a:endParaRPr>
          </a:p>
        </p:txBody>
      </p:sp>
      <p:sp>
        <p:nvSpPr>
          <p:cNvPr id="8" name="7 CuadroTexto"/>
          <p:cNvSpPr txBox="1"/>
          <p:nvPr/>
        </p:nvSpPr>
        <p:spPr>
          <a:xfrm>
            <a:off x="3635896" y="3933056"/>
            <a:ext cx="2160240" cy="323165"/>
          </a:xfrm>
          <a:prstGeom prst="rect">
            <a:avLst/>
          </a:prstGeom>
        </p:spPr>
        <p:txBody>
          <a:bodyPr wrap="square" rtlCol="0">
            <a:spAutoFit/>
          </a:bodyPr>
          <a:lstStyle/>
          <a:p>
            <a:pPr algn="ctr"/>
            <a:r>
              <a:rPr lang="es-ES" sz="1500" dirty="0" smtClean="0">
                <a:latin typeface="Verdana" pitchFamily="34" charset="0"/>
              </a:rPr>
              <a:t>BRECHAS</a:t>
            </a:r>
            <a:endParaRPr lang="es-ES" sz="1500" dirty="0" smtClean="0">
              <a:latin typeface="Verdana" pitchFamily="34" charset="0"/>
            </a:endParaRPr>
          </a:p>
        </p:txBody>
      </p:sp>
      <p:sp>
        <p:nvSpPr>
          <p:cNvPr id="9" name="8 CuadroTexto"/>
          <p:cNvSpPr txBox="1"/>
          <p:nvPr/>
        </p:nvSpPr>
        <p:spPr>
          <a:xfrm>
            <a:off x="3635896" y="4408620"/>
            <a:ext cx="2160240" cy="553998"/>
          </a:xfrm>
          <a:prstGeom prst="rect">
            <a:avLst/>
          </a:prstGeom>
        </p:spPr>
        <p:txBody>
          <a:bodyPr wrap="square" rtlCol="0">
            <a:spAutoFit/>
          </a:bodyPr>
          <a:lstStyle/>
          <a:p>
            <a:pPr algn="ctr"/>
            <a:r>
              <a:rPr lang="es-ES" sz="1500" dirty="0" smtClean="0">
                <a:latin typeface="Verdana" pitchFamily="34" charset="0"/>
              </a:rPr>
              <a:t>¿Qué preguntamos?</a:t>
            </a:r>
          </a:p>
          <a:p>
            <a:pPr algn="ctr"/>
            <a:r>
              <a:rPr lang="es-ES" sz="1500" dirty="0" smtClean="0">
                <a:latin typeface="Verdana" pitchFamily="34" charset="0"/>
              </a:rPr>
              <a:t>¿Quién pregunta?</a:t>
            </a:r>
            <a:endParaRPr lang="es-ES" sz="1500" dirty="0" smtClean="0">
              <a:latin typeface="Verdana" pitchFamily="34" charset="0"/>
            </a:endParaRPr>
          </a:p>
        </p:txBody>
      </p:sp>
      <p:sp>
        <p:nvSpPr>
          <p:cNvPr id="10" name="9 Rectángulo"/>
          <p:cNvSpPr/>
          <p:nvPr/>
        </p:nvSpPr>
        <p:spPr>
          <a:xfrm>
            <a:off x="683568" y="3717032"/>
            <a:ext cx="2016224" cy="10801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smtClean="0">
                <a:latin typeface="Verdana" pitchFamily="34" charset="0"/>
              </a:rPr>
              <a:t>Trayectoria</a:t>
            </a:r>
          </a:p>
          <a:p>
            <a:pPr algn="ctr"/>
            <a:r>
              <a:rPr lang="es-ES" sz="1500" dirty="0" smtClean="0">
                <a:latin typeface="Verdana" pitchFamily="34" charset="0"/>
              </a:rPr>
              <a:t>Conocimientos</a:t>
            </a:r>
          </a:p>
          <a:p>
            <a:pPr algn="ctr"/>
            <a:r>
              <a:rPr lang="es-ES" sz="1500" dirty="0" smtClean="0">
                <a:latin typeface="Verdana" pitchFamily="34" charset="0"/>
              </a:rPr>
              <a:t>Competencias</a:t>
            </a:r>
            <a:endParaRPr lang="es-ES" sz="1500" dirty="0" smtClean="0">
              <a:latin typeface="Verdana" pitchFamily="34" charset="0"/>
            </a:endParaRPr>
          </a:p>
        </p:txBody>
      </p:sp>
      <p:sp>
        <p:nvSpPr>
          <p:cNvPr id="11" name="10 Rectángulo"/>
          <p:cNvSpPr/>
          <p:nvPr/>
        </p:nvSpPr>
        <p:spPr>
          <a:xfrm>
            <a:off x="6264188" y="3717032"/>
            <a:ext cx="2016224" cy="10801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smtClean="0">
                <a:latin typeface="Verdana" pitchFamily="34" charset="0"/>
              </a:rPr>
              <a:t>Trayectoria</a:t>
            </a:r>
          </a:p>
          <a:p>
            <a:pPr algn="ctr"/>
            <a:r>
              <a:rPr lang="es-ES" sz="1500" dirty="0" smtClean="0">
                <a:latin typeface="Verdana" pitchFamily="34" charset="0"/>
              </a:rPr>
              <a:t>Conocimientos</a:t>
            </a:r>
          </a:p>
          <a:p>
            <a:pPr algn="ctr"/>
            <a:r>
              <a:rPr lang="es-ES" sz="1500" dirty="0" smtClean="0">
                <a:latin typeface="Verdana" pitchFamily="34" charset="0"/>
              </a:rPr>
              <a:t>Competencias</a:t>
            </a:r>
            <a:endParaRPr lang="es-ES" sz="1500" dirty="0" smtClean="0">
              <a:latin typeface="Verdana" pitchFamily="34" charset="0"/>
            </a:endParaRPr>
          </a:p>
        </p:txBody>
      </p:sp>
      <p:sp>
        <p:nvSpPr>
          <p:cNvPr id="12" name="11 Rectángulo"/>
          <p:cNvSpPr/>
          <p:nvPr/>
        </p:nvSpPr>
        <p:spPr>
          <a:xfrm>
            <a:off x="3635896" y="5229200"/>
            <a:ext cx="2016224" cy="720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smtClean="0">
                <a:latin typeface="Verdana" pitchFamily="34" charset="0"/>
              </a:rPr>
              <a:t>Aclaración de Criterios</a:t>
            </a:r>
            <a:endParaRPr lang="es-ES" sz="1500" dirty="0" smtClean="0">
              <a:latin typeface="Verdana" pitchFamily="34" charset="0"/>
            </a:endParaRPr>
          </a:p>
        </p:txBody>
      </p:sp>
    </p:spTree>
    <p:extLst>
      <p:ext uri="{BB962C8B-B14F-4D97-AF65-F5344CB8AC3E}">
        <p14:creationId xmlns:p14="http://schemas.microsoft.com/office/powerpoint/2010/main" val="88452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25000" lnSpcReduction="20000"/>
          </a:bodyPr>
          <a:lstStyle/>
          <a:p>
            <a:pPr algn="just">
              <a:lnSpc>
                <a:spcPct val="200000"/>
              </a:lnSpc>
            </a:pPr>
            <a:r>
              <a:rPr lang="es-ES" sz="4300" b="1" u="sng" dirty="0">
                <a:solidFill>
                  <a:schemeClr val="tx1"/>
                </a:solidFill>
                <a:latin typeface="Verdana" pitchFamily="34" charset="0"/>
              </a:rPr>
              <a:t>El objetivo es crear un buen clima de confianza.</a:t>
            </a:r>
          </a:p>
          <a:p>
            <a:pPr algn="just">
              <a:lnSpc>
                <a:spcPct val="200000"/>
              </a:lnSpc>
            </a:pPr>
            <a:endParaRPr lang="es-ES" sz="4300" dirty="0">
              <a:solidFill>
                <a:schemeClr val="tx1"/>
              </a:solidFill>
              <a:latin typeface="Verdana" pitchFamily="34" charset="0"/>
            </a:endParaRPr>
          </a:p>
          <a:p>
            <a:pPr marL="514350" indent="-514350" algn="just">
              <a:lnSpc>
                <a:spcPct val="200000"/>
              </a:lnSpc>
              <a:buFont typeface="+mj-lt"/>
              <a:buAutoNum type="alphaUcPeriod"/>
            </a:pPr>
            <a:r>
              <a:rPr lang="es-ES" sz="4300" b="1" dirty="0">
                <a:solidFill>
                  <a:schemeClr val="tx1"/>
                </a:solidFill>
                <a:latin typeface="Verdana" pitchFamily="34" charset="0"/>
              </a:rPr>
              <a:t>Acogida del candidato:</a:t>
            </a:r>
          </a:p>
          <a:p>
            <a:pPr marL="1062990" lvl="1" indent="-514350" algn="just">
              <a:lnSpc>
                <a:spcPct val="200000"/>
              </a:lnSpc>
              <a:buClrTx/>
              <a:buFont typeface="+mj-lt"/>
              <a:buAutoNum type="arabicPeriod"/>
            </a:pPr>
            <a:r>
              <a:rPr lang="es-ES" sz="4300" dirty="0">
                <a:solidFill>
                  <a:schemeClr val="tx1"/>
                </a:solidFill>
                <a:latin typeface="Verdana" pitchFamily="34" charset="0"/>
              </a:rPr>
              <a:t>Ir a buscar al candidato</a:t>
            </a:r>
          </a:p>
          <a:p>
            <a:pPr marL="1062990" lvl="1" indent="-514350" algn="just">
              <a:lnSpc>
                <a:spcPct val="200000"/>
              </a:lnSpc>
              <a:buClrTx/>
              <a:buFont typeface="+mj-lt"/>
              <a:buAutoNum type="arabicPeriod"/>
            </a:pPr>
            <a:r>
              <a:rPr lang="es-ES" sz="4300" dirty="0">
                <a:solidFill>
                  <a:schemeClr val="tx1"/>
                </a:solidFill>
                <a:latin typeface="Verdana" pitchFamily="34" charset="0"/>
              </a:rPr>
              <a:t>Ofrecer la mano.</a:t>
            </a:r>
          </a:p>
          <a:p>
            <a:pPr algn="just">
              <a:lnSpc>
                <a:spcPct val="200000"/>
              </a:lnSpc>
            </a:pPr>
            <a:endParaRPr lang="es-ES" sz="4300" dirty="0">
              <a:solidFill>
                <a:schemeClr val="tx1"/>
              </a:solidFill>
              <a:latin typeface="Verdana" pitchFamily="34" charset="0"/>
            </a:endParaRPr>
          </a:p>
          <a:p>
            <a:pPr marL="514350" indent="-514350" algn="just">
              <a:lnSpc>
                <a:spcPct val="200000"/>
              </a:lnSpc>
              <a:buFont typeface="+mj-lt"/>
              <a:buAutoNum type="alphaUcPeriod" startAt="2"/>
            </a:pPr>
            <a:r>
              <a:rPr lang="es-ES" sz="4300" b="1" dirty="0">
                <a:solidFill>
                  <a:schemeClr val="tx1"/>
                </a:solidFill>
                <a:latin typeface="Verdana" pitchFamily="34" charset="0"/>
              </a:rPr>
              <a:t>Encuadrar</a:t>
            </a:r>
            <a:r>
              <a:rPr lang="es-ES" sz="4300" b="1" dirty="0" smtClean="0">
                <a:solidFill>
                  <a:schemeClr val="tx1"/>
                </a:solidFill>
                <a:latin typeface="Verdana" pitchFamily="34" charset="0"/>
              </a:rPr>
              <a:t> </a:t>
            </a:r>
            <a:r>
              <a:rPr lang="es-ES" sz="4300" b="1" dirty="0">
                <a:solidFill>
                  <a:schemeClr val="tx1"/>
                </a:solidFill>
                <a:latin typeface="Verdana" pitchFamily="34" charset="0"/>
              </a:rPr>
              <a:t>la entrevista.</a:t>
            </a:r>
          </a:p>
          <a:p>
            <a:pPr marL="1062990" lvl="1" indent="-514350" algn="just">
              <a:lnSpc>
                <a:spcPct val="200000"/>
              </a:lnSpc>
              <a:buClr>
                <a:schemeClr val="tx1"/>
              </a:buClr>
              <a:buFont typeface="+mj-lt"/>
              <a:buAutoNum type="arabicPeriod"/>
            </a:pPr>
            <a:r>
              <a:rPr lang="es-ES" sz="4300" dirty="0">
                <a:solidFill>
                  <a:schemeClr val="tx1"/>
                </a:solidFill>
                <a:latin typeface="Verdana" pitchFamily="34" charset="0"/>
              </a:rPr>
              <a:t>Indicar en forma simple y breve cómo se va a dirigir la entrevista y cuál es el objetivo. </a:t>
            </a:r>
          </a:p>
          <a:p>
            <a:pPr algn="just">
              <a:lnSpc>
                <a:spcPct val="200000"/>
              </a:lnSpc>
            </a:pPr>
            <a:r>
              <a:rPr lang="es-ES" sz="4300" dirty="0" smtClean="0">
                <a:solidFill>
                  <a:schemeClr val="tx1"/>
                </a:solidFill>
                <a:latin typeface="Verdana" pitchFamily="34" charset="0"/>
              </a:rPr>
              <a:t>	</a:t>
            </a:r>
            <a:r>
              <a:rPr lang="es-ES" sz="3600" i="1" dirty="0" smtClean="0">
                <a:solidFill>
                  <a:schemeClr val="tx1"/>
                </a:solidFill>
                <a:latin typeface="Verdana" pitchFamily="34" charset="0"/>
              </a:rPr>
              <a:t>	Ej</a:t>
            </a:r>
            <a:r>
              <a:rPr lang="es-ES" sz="3600" i="1" dirty="0">
                <a:solidFill>
                  <a:schemeClr val="tx1"/>
                </a:solidFill>
                <a:latin typeface="Verdana" pitchFamily="34" charset="0"/>
              </a:rPr>
              <a:t>. “Vamos a realizar algunas preguntas de trabajo,  a fin conocerlo/a y evaluar </a:t>
            </a:r>
            <a:r>
              <a:rPr lang="es-ES" sz="3600" i="1" dirty="0" smtClean="0">
                <a:solidFill>
                  <a:schemeClr val="tx1"/>
                </a:solidFill>
                <a:latin typeface="Verdana" pitchFamily="34" charset="0"/>
              </a:rPr>
              <a:t>				aspectos </a:t>
            </a:r>
            <a:r>
              <a:rPr lang="es-ES" sz="3600" i="1" dirty="0">
                <a:solidFill>
                  <a:schemeClr val="tx1"/>
                </a:solidFill>
                <a:latin typeface="Verdana" pitchFamily="34" charset="0"/>
              </a:rPr>
              <a:t>importantes relacionados con el cargo al cual postula.”</a:t>
            </a:r>
          </a:p>
          <a:p>
            <a:pPr marL="1062990" lvl="1" indent="-514350" algn="just">
              <a:lnSpc>
                <a:spcPct val="200000"/>
              </a:lnSpc>
              <a:buClrTx/>
              <a:buFont typeface="+mj-lt"/>
              <a:buAutoNum type="arabicPeriod" startAt="2"/>
            </a:pPr>
            <a:r>
              <a:rPr lang="es-ES" sz="4300" dirty="0">
                <a:solidFill>
                  <a:schemeClr val="tx1"/>
                </a:solidFill>
                <a:latin typeface="Verdana" pitchFamily="34" charset="0"/>
              </a:rPr>
              <a:t>Preguntar si tiene alguna duda al respeto y, comenzar la fase de preguntas. </a:t>
            </a:r>
          </a:p>
          <a:p>
            <a:pPr algn="just">
              <a:lnSpc>
                <a:spcPct val="200000"/>
              </a:lnSpc>
            </a:pPr>
            <a:r>
              <a:rPr lang="es-ES" sz="4300" dirty="0" smtClean="0">
                <a:solidFill>
                  <a:schemeClr val="tx1"/>
                </a:solidFill>
                <a:latin typeface="Verdana" pitchFamily="34" charset="0"/>
              </a:rPr>
              <a:t>		</a:t>
            </a:r>
            <a:r>
              <a:rPr lang="es-ES" sz="3600" i="1" dirty="0" smtClean="0">
                <a:solidFill>
                  <a:schemeClr val="tx1"/>
                </a:solidFill>
                <a:latin typeface="Verdana" pitchFamily="34" charset="0"/>
              </a:rPr>
              <a:t>Ej</a:t>
            </a:r>
            <a:r>
              <a:rPr lang="es-ES" sz="3600" i="1" dirty="0">
                <a:solidFill>
                  <a:schemeClr val="tx1"/>
                </a:solidFill>
                <a:latin typeface="Verdana" pitchFamily="34" charset="0"/>
              </a:rPr>
              <a:t>. “Antes de comenzar, ¿tiene usted alguna duda?”</a:t>
            </a:r>
          </a:p>
          <a:p>
            <a:endParaRPr lang="es-ES" dirty="0"/>
          </a:p>
        </p:txBody>
      </p:sp>
      <p:sp>
        <p:nvSpPr>
          <p:cNvPr id="3" name="2 Marcador de contenido"/>
          <p:cNvSpPr>
            <a:spLocks noGrp="1"/>
          </p:cNvSpPr>
          <p:nvPr>
            <p:ph sz="quarter" idx="12"/>
          </p:nvPr>
        </p:nvSpPr>
        <p:spPr/>
        <p:txBody>
          <a:bodyPr/>
          <a:lstStyle/>
          <a:p>
            <a:r>
              <a:rPr lang="es-ES" dirty="0" smtClean="0"/>
              <a:t>PROCESO DE ENTREVISTA</a:t>
            </a:r>
            <a:endParaRPr lang="es-ES" dirty="0"/>
          </a:p>
        </p:txBody>
      </p:sp>
      <p:sp>
        <p:nvSpPr>
          <p:cNvPr id="5" name="4 CuadroTexto"/>
          <p:cNvSpPr txBox="1"/>
          <p:nvPr/>
        </p:nvSpPr>
        <p:spPr>
          <a:xfrm>
            <a:off x="6732240" y="1340768"/>
            <a:ext cx="2411760" cy="338554"/>
          </a:xfrm>
          <a:prstGeom prst="rect">
            <a:avLst/>
          </a:prstGeom>
          <a:solidFill>
            <a:schemeClr val="accent1">
              <a:lumMod val="60000"/>
              <a:lumOff val="40000"/>
            </a:schemeClr>
          </a:solidFill>
        </p:spPr>
        <p:txBody>
          <a:bodyPr wrap="square" rtlCol="0">
            <a:spAutoFit/>
          </a:bodyPr>
          <a:lstStyle/>
          <a:p>
            <a:r>
              <a:rPr lang="es-ES" sz="1600" b="1" dirty="0" smtClean="0">
                <a:solidFill>
                  <a:schemeClr val="bg1"/>
                </a:solidFill>
                <a:latin typeface="Verdana" pitchFamily="34" charset="0"/>
              </a:rPr>
              <a:t>DURANTE: INICIO</a:t>
            </a:r>
            <a:endParaRPr lang="es-ES" sz="1600" b="1" dirty="0" smtClean="0">
              <a:solidFill>
                <a:schemeClr val="bg1"/>
              </a:solidFill>
              <a:latin typeface="Verdana" pitchFamily="34" charset="0"/>
            </a:endParaRPr>
          </a:p>
        </p:txBody>
      </p:sp>
    </p:spTree>
    <p:extLst>
      <p:ext uri="{BB962C8B-B14F-4D97-AF65-F5344CB8AC3E}">
        <p14:creationId xmlns:p14="http://schemas.microsoft.com/office/powerpoint/2010/main" val="2773482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25000" lnSpcReduction="20000"/>
          </a:bodyPr>
          <a:lstStyle/>
          <a:p>
            <a:pPr algn="just">
              <a:lnSpc>
                <a:spcPct val="120000"/>
              </a:lnSpc>
            </a:pPr>
            <a:r>
              <a:rPr lang="es-ES" sz="6000" dirty="0">
                <a:solidFill>
                  <a:schemeClr val="tx1"/>
                </a:solidFill>
                <a:latin typeface="Verdana" pitchFamily="34" charset="0"/>
              </a:rPr>
              <a:t>El objetivo es realizar la indagación sobre aspectos específicos y claves del candidato. </a:t>
            </a:r>
          </a:p>
          <a:p>
            <a:pPr algn="just">
              <a:lnSpc>
                <a:spcPct val="120000"/>
              </a:lnSpc>
            </a:pPr>
            <a:endParaRPr lang="es-ES" sz="6000" dirty="0">
              <a:solidFill>
                <a:schemeClr val="tx1"/>
              </a:solidFill>
              <a:latin typeface="Verdana" pitchFamily="34" charset="0"/>
            </a:endParaRPr>
          </a:p>
          <a:p>
            <a:pPr marL="1143000" indent="-1143000" algn="just">
              <a:lnSpc>
                <a:spcPct val="120000"/>
              </a:lnSpc>
              <a:buFont typeface="+mj-lt"/>
              <a:buAutoNum type="alphaUcPeriod"/>
            </a:pPr>
            <a:r>
              <a:rPr lang="es-ES" sz="6000" dirty="0">
                <a:solidFill>
                  <a:schemeClr val="tx1"/>
                </a:solidFill>
                <a:latin typeface="Verdana" pitchFamily="34" charset="0"/>
              </a:rPr>
              <a:t>Para indagar aspectos claves de </a:t>
            </a:r>
            <a:r>
              <a:rPr lang="es-ES" sz="6000" dirty="0" smtClean="0">
                <a:solidFill>
                  <a:schemeClr val="tx1"/>
                </a:solidFill>
                <a:latin typeface="Verdana" pitchFamily="34" charset="0"/>
              </a:rPr>
              <a:t>trayectoria</a:t>
            </a:r>
          </a:p>
          <a:p>
            <a:pPr marL="1143000" indent="-1143000" algn="just">
              <a:lnSpc>
                <a:spcPct val="120000"/>
              </a:lnSpc>
              <a:buFont typeface="+mj-lt"/>
              <a:buAutoNum type="alphaUcPeriod"/>
            </a:pPr>
            <a:endParaRPr lang="es-ES" sz="6000" dirty="0">
              <a:solidFill>
                <a:schemeClr val="tx1"/>
              </a:solidFill>
              <a:latin typeface="Verdana" pitchFamily="34" charset="0"/>
            </a:endParaRPr>
          </a:p>
          <a:p>
            <a:pPr marL="2240280" lvl="3" indent="-1143000" algn="just">
              <a:lnSpc>
                <a:spcPct val="120000"/>
              </a:lnSpc>
              <a:buFont typeface="+mj-lt"/>
              <a:buAutoNum type="arabicPeriod"/>
            </a:pPr>
            <a:r>
              <a:rPr lang="es-ES" sz="5900" i="1" dirty="0" smtClean="0">
                <a:solidFill>
                  <a:schemeClr val="tx1"/>
                </a:solidFill>
                <a:latin typeface="Verdana" pitchFamily="34" charset="0"/>
              </a:rPr>
              <a:t>Es </a:t>
            </a:r>
            <a:r>
              <a:rPr lang="es-ES" sz="5900" i="1" dirty="0">
                <a:solidFill>
                  <a:schemeClr val="tx1"/>
                </a:solidFill>
                <a:latin typeface="Verdana" pitchFamily="34" charset="0"/>
              </a:rPr>
              <a:t>importante identificar y comprender los motivos de quiebres, cambios, logros conseguidos en su puesto de trabajo. Al respecto, es importante que la experiencia se haya traducido en “competencias”.</a:t>
            </a:r>
          </a:p>
          <a:p>
            <a:pPr algn="just">
              <a:lnSpc>
                <a:spcPct val="120000"/>
              </a:lnSpc>
            </a:pPr>
            <a:endParaRPr lang="es-ES" sz="6000" i="1" dirty="0">
              <a:solidFill>
                <a:schemeClr val="tx1"/>
              </a:solidFill>
              <a:latin typeface="Verdana" pitchFamily="34" charset="0"/>
            </a:endParaRPr>
          </a:p>
          <a:p>
            <a:pPr marL="2240280" lvl="3" indent="-1143000" algn="just">
              <a:lnSpc>
                <a:spcPct val="120000"/>
              </a:lnSpc>
              <a:buFont typeface="+mj-lt"/>
              <a:buAutoNum type="arabicPeriod" startAt="2"/>
            </a:pPr>
            <a:r>
              <a:rPr lang="es-ES" sz="6000" i="1" dirty="0">
                <a:solidFill>
                  <a:schemeClr val="tx1"/>
                </a:solidFill>
                <a:latin typeface="Verdana" pitchFamily="34" charset="0"/>
              </a:rPr>
              <a:t>Es más práctico comenzar por el último puesto de trabajo, ya que se considera que el comportamiento en los cargos recientes es más predictivo del comportamiento futuro.</a:t>
            </a:r>
          </a:p>
          <a:p>
            <a:endParaRPr lang="es-ES" dirty="0"/>
          </a:p>
        </p:txBody>
      </p:sp>
      <p:sp>
        <p:nvSpPr>
          <p:cNvPr id="3" name="2 Marcador de contenido"/>
          <p:cNvSpPr>
            <a:spLocks noGrp="1"/>
          </p:cNvSpPr>
          <p:nvPr>
            <p:ph sz="quarter" idx="12"/>
          </p:nvPr>
        </p:nvSpPr>
        <p:spPr/>
        <p:txBody>
          <a:bodyPr/>
          <a:lstStyle/>
          <a:p>
            <a:r>
              <a:rPr lang="es-ES" dirty="0" smtClean="0"/>
              <a:t>PROCESO DE ENTREVISTA</a:t>
            </a:r>
            <a:endParaRPr lang="es-ES" dirty="0"/>
          </a:p>
        </p:txBody>
      </p:sp>
      <p:sp>
        <p:nvSpPr>
          <p:cNvPr id="5" name="4 CuadroTexto"/>
          <p:cNvSpPr txBox="1"/>
          <p:nvPr/>
        </p:nvSpPr>
        <p:spPr>
          <a:xfrm>
            <a:off x="6084168" y="1340768"/>
            <a:ext cx="3059832" cy="338554"/>
          </a:xfrm>
          <a:prstGeom prst="rect">
            <a:avLst/>
          </a:prstGeom>
          <a:solidFill>
            <a:schemeClr val="accent1">
              <a:lumMod val="60000"/>
              <a:lumOff val="40000"/>
            </a:schemeClr>
          </a:solidFill>
        </p:spPr>
        <p:txBody>
          <a:bodyPr wrap="square" rtlCol="0">
            <a:spAutoFit/>
          </a:bodyPr>
          <a:lstStyle/>
          <a:p>
            <a:r>
              <a:rPr lang="es-ES" sz="1600" b="1" dirty="0" smtClean="0">
                <a:solidFill>
                  <a:schemeClr val="bg1"/>
                </a:solidFill>
                <a:latin typeface="Verdana" pitchFamily="34" charset="0"/>
              </a:rPr>
              <a:t>DURANTE: DESARROLLO</a:t>
            </a:r>
            <a:endParaRPr lang="es-ES" sz="1600" b="1" dirty="0" smtClean="0">
              <a:solidFill>
                <a:schemeClr val="bg1"/>
              </a:solidFill>
              <a:latin typeface="Verdana" pitchFamily="34" charset="0"/>
            </a:endParaRPr>
          </a:p>
        </p:txBody>
      </p:sp>
    </p:spTree>
    <p:extLst>
      <p:ext uri="{BB962C8B-B14F-4D97-AF65-F5344CB8AC3E}">
        <p14:creationId xmlns:p14="http://schemas.microsoft.com/office/powerpoint/2010/main" val="3810474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25000" lnSpcReduction="20000"/>
          </a:bodyPr>
          <a:lstStyle/>
          <a:p>
            <a:pPr marL="1143000" indent="-1143000" algn="just">
              <a:lnSpc>
                <a:spcPct val="120000"/>
              </a:lnSpc>
              <a:buFont typeface="+mj-lt"/>
              <a:buAutoNum type="alphaUcPeriod" startAt="2"/>
            </a:pPr>
            <a:r>
              <a:rPr lang="es-ES" sz="6000" dirty="0">
                <a:solidFill>
                  <a:schemeClr val="tx1"/>
                </a:solidFill>
                <a:latin typeface="Verdana" pitchFamily="34" charset="0"/>
              </a:rPr>
              <a:t>Para indagar aspectos claves de conocimientos técnicos </a:t>
            </a:r>
          </a:p>
          <a:p>
            <a:pPr algn="just">
              <a:lnSpc>
                <a:spcPct val="120000"/>
              </a:lnSpc>
            </a:pPr>
            <a:endParaRPr lang="es-ES" sz="6000" dirty="0">
              <a:solidFill>
                <a:schemeClr val="tx1"/>
              </a:solidFill>
              <a:latin typeface="Verdana" pitchFamily="34" charset="0"/>
            </a:endParaRPr>
          </a:p>
          <a:p>
            <a:pPr marL="2240280" lvl="3" indent="-1143000" algn="just">
              <a:lnSpc>
                <a:spcPct val="120000"/>
              </a:lnSpc>
              <a:buClr>
                <a:schemeClr val="tx1"/>
              </a:buClr>
              <a:buFont typeface="+mj-lt"/>
              <a:buAutoNum type="arabicPeriod"/>
            </a:pPr>
            <a:r>
              <a:rPr lang="es-ES" sz="5900" dirty="0">
                <a:solidFill>
                  <a:schemeClr val="tx1"/>
                </a:solidFill>
                <a:latin typeface="Verdana" pitchFamily="34" charset="0"/>
              </a:rPr>
              <a:t>Sondear brechas y fortalezas en relación a conocimientos técnicos para desempeñar el puesto de trabajo.</a:t>
            </a:r>
          </a:p>
          <a:p>
            <a:pPr algn="just">
              <a:lnSpc>
                <a:spcPct val="120000"/>
              </a:lnSpc>
            </a:pPr>
            <a:endParaRPr lang="es-ES" sz="6000" dirty="0" smtClean="0">
              <a:solidFill>
                <a:schemeClr val="tx1"/>
              </a:solidFill>
              <a:latin typeface="Verdana" pitchFamily="34" charset="0"/>
            </a:endParaRPr>
          </a:p>
          <a:p>
            <a:pPr algn="just">
              <a:lnSpc>
                <a:spcPct val="120000"/>
              </a:lnSpc>
            </a:pPr>
            <a:endParaRPr lang="es-ES" sz="6000" dirty="0">
              <a:solidFill>
                <a:schemeClr val="tx1"/>
              </a:solidFill>
              <a:latin typeface="Verdana" pitchFamily="34" charset="0"/>
            </a:endParaRPr>
          </a:p>
          <a:p>
            <a:pPr marL="1143000" indent="-1143000" algn="just">
              <a:lnSpc>
                <a:spcPct val="120000"/>
              </a:lnSpc>
              <a:buFont typeface="+mj-lt"/>
              <a:buAutoNum type="alphaUcPeriod" startAt="3"/>
            </a:pPr>
            <a:r>
              <a:rPr lang="es-ES" sz="6000" dirty="0">
                <a:solidFill>
                  <a:schemeClr val="tx1"/>
                </a:solidFill>
                <a:latin typeface="Verdana" pitchFamily="34" charset="0"/>
              </a:rPr>
              <a:t>Para indagar aspectos claves de competencias.</a:t>
            </a:r>
          </a:p>
          <a:p>
            <a:pPr algn="just">
              <a:lnSpc>
                <a:spcPct val="120000"/>
              </a:lnSpc>
            </a:pPr>
            <a:endParaRPr lang="es-ES" sz="6000" dirty="0">
              <a:solidFill>
                <a:schemeClr val="tx1"/>
              </a:solidFill>
              <a:latin typeface="Verdana" pitchFamily="34" charset="0"/>
            </a:endParaRPr>
          </a:p>
          <a:p>
            <a:pPr marL="2240280" lvl="3" indent="-1143000" algn="just">
              <a:lnSpc>
                <a:spcPct val="120000"/>
              </a:lnSpc>
              <a:buClr>
                <a:schemeClr val="tx1"/>
              </a:buClr>
              <a:buFont typeface="+mj-lt"/>
              <a:buAutoNum type="arabicPeriod"/>
            </a:pPr>
            <a:r>
              <a:rPr lang="es-ES" sz="6000" dirty="0">
                <a:solidFill>
                  <a:schemeClr val="tx1"/>
                </a:solidFill>
                <a:latin typeface="Verdana" pitchFamily="34" charset="0"/>
              </a:rPr>
              <a:t>La competencia debe estar clara y concretamente definida, indicando significado, acciones claves asociadas y un listado de preguntas para indagar sobre ellas.</a:t>
            </a:r>
          </a:p>
          <a:p>
            <a:pPr algn="just">
              <a:lnSpc>
                <a:spcPct val="120000"/>
              </a:lnSpc>
            </a:pPr>
            <a:endParaRPr lang="es-ES" sz="6000" dirty="0">
              <a:solidFill>
                <a:schemeClr val="tx1"/>
              </a:solidFill>
              <a:latin typeface="Verdana" pitchFamily="34" charset="0"/>
            </a:endParaRPr>
          </a:p>
          <a:p>
            <a:pPr lvl="8" algn="just">
              <a:lnSpc>
                <a:spcPct val="120000"/>
              </a:lnSpc>
            </a:pPr>
            <a:r>
              <a:rPr lang="es-ES" sz="5700" i="1" u="sng" dirty="0">
                <a:solidFill>
                  <a:schemeClr val="tx1"/>
                </a:solidFill>
                <a:latin typeface="Verdana" pitchFamily="34" charset="0"/>
              </a:rPr>
              <a:t>Ejemplo: Planificación y Organización.</a:t>
            </a:r>
          </a:p>
          <a:p>
            <a:pPr marL="2194560" lvl="8" indent="0" algn="just">
              <a:lnSpc>
                <a:spcPct val="120000"/>
              </a:lnSpc>
              <a:buNone/>
            </a:pPr>
            <a:r>
              <a:rPr lang="es-ES" sz="5700" i="1" dirty="0">
                <a:solidFill>
                  <a:schemeClr val="tx1"/>
                </a:solidFill>
                <a:latin typeface="Verdana" pitchFamily="34" charset="0"/>
              </a:rPr>
              <a:t>¿Cuáles son sus prioridades en una jornada normal de trabajo?</a:t>
            </a:r>
          </a:p>
          <a:p>
            <a:pPr marL="2194560" lvl="8" indent="0" algn="just">
              <a:lnSpc>
                <a:spcPct val="120000"/>
              </a:lnSpc>
              <a:buNone/>
            </a:pPr>
            <a:r>
              <a:rPr lang="es-ES" sz="5700" i="1" dirty="0">
                <a:solidFill>
                  <a:schemeClr val="tx1"/>
                </a:solidFill>
                <a:latin typeface="Verdana" pitchFamily="34" charset="0"/>
              </a:rPr>
              <a:t>En este proyecto “X” que le tocó implementar, ¿cómo lo abordó?, ¿qué pasos siguió?, ¿cuál fue el criterio utilizado para establecer prioridades?, etc.</a:t>
            </a:r>
          </a:p>
          <a:p>
            <a:endParaRPr lang="es-ES" dirty="0"/>
          </a:p>
        </p:txBody>
      </p:sp>
      <p:sp>
        <p:nvSpPr>
          <p:cNvPr id="3" name="2 Marcador de contenido"/>
          <p:cNvSpPr>
            <a:spLocks noGrp="1"/>
          </p:cNvSpPr>
          <p:nvPr>
            <p:ph sz="quarter" idx="12"/>
          </p:nvPr>
        </p:nvSpPr>
        <p:spPr/>
        <p:txBody>
          <a:bodyPr/>
          <a:lstStyle/>
          <a:p>
            <a:r>
              <a:rPr lang="es-ES" dirty="0" smtClean="0"/>
              <a:t>PROCESO DE ENTREVISTA</a:t>
            </a:r>
            <a:endParaRPr lang="es-ES" dirty="0"/>
          </a:p>
        </p:txBody>
      </p:sp>
      <p:sp>
        <p:nvSpPr>
          <p:cNvPr id="5" name="4 CuadroTexto"/>
          <p:cNvSpPr txBox="1"/>
          <p:nvPr/>
        </p:nvSpPr>
        <p:spPr>
          <a:xfrm>
            <a:off x="6084168" y="1340768"/>
            <a:ext cx="3059832" cy="338554"/>
          </a:xfrm>
          <a:prstGeom prst="rect">
            <a:avLst/>
          </a:prstGeom>
          <a:solidFill>
            <a:schemeClr val="accent1">
              <a:lumMod val="60000"/>
              <a:lumOff val="40000"/>
            </a:schemeClr>
          </a:solidFill>
        </p:spPr>
        <p:txBody>
          <a:bodyPr wrap="square" rtlCol="0">
            <a:spAutoFit/>
          </a:bodyPr>
          <a:lstStyle/>
          <a:p>
            <a:r>
              <a:rPr lang="es-ES" sz="1600" b="1" dirty="0" smtClean="0">
                <a:solidFill>
                  <a:schemeClr val="bg1"/>
                </a:solidFill>
                <a:latin typeface="Verdana" pitchFamily="34" charset="0"/>
              </a:rPr>
              <a:t>DURANTE: DESARROLLO</a:t>
            </a:r>
            <a:endParaRPr lang="es-ES" sz="1600" b="1" dirty="0" smtClean="0">
              <a:solidFill>
                <a:schemeClr val="bg1"/>
              </a:solidFill>
              <a:latin typeface="Verdana" pitchFamily="34" charset="0"/>
            </a:endParaRPr>
          </a:p>
        </p:txBody>
      </p:sp>
    </p:spTree>
    <p:extLst>
      <p:ext uri="{BB962C8B-B14F-4D97-AF65-F5344CB8AC3E}">
        <p14:creationId xmlns:p14="http://schemas.microsoft.com/office/powerpoint/2010/main" val="2660318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25000" lnSpcReduction="20000"/>
          </a:bodyPr>
          <a:lstStyle/>
          <a:p>
            <a:pPr algn="just">
              <a:lnSpc>
                <a:spcPct val="170000"/>
              </a:lnSpc>
            </a:pPr>
            <a:r>
              <a:rPr lang="es-ES" sz="6000" dirty="0">
                <a:solidFill>
                  <a:schemeClr val="tx1"/>
                </a:solidFill>
                <a:latin typeface="Verdana" pitchFamily="34" charset="0"/>
              </a:rPr>
              <a:t>El objetivo es lograr un cierre formal y cordial del proceso de entrevista, aclarando dudas.</a:t>
            </a:r>
          </a:p>
          <a:p>
            <a:pPr marL="1143000" indent="-1143000" algn="just">
              <a:lnSpc>
                <a:spcPct val="120000"/>
              </a:lnSpc>
              <a:buFont typeface="+mj-lt"/>
              <a:buAutoNum type="alphaUcPeriod" startAt="2"/>
            </a:pPr>
            <a:endParaRPr lang="es-ES" sz="6000" dirty="0">
              <a:solidFill>
                <a:schemeClr val="tx1"/>
              </a:solidFill>
              <a:latin typeface="Verdana" pitchFamily="34" charset="0"/>
            </a:endParaRPr>
          </a:p>
          <a:p>
            <a:pPr marL="2240280" lvl="3" indent="-1143000" algn="just">
              <a:lnSpc>
                <a:spcPct val="120000"/>
              </a:lnSpc>
              <a:buClr>
                <a:schemeClr val="tx1"/>
              </a:buClr>
              <a:buFont typeface="+mj-lt"/>
              <a:buAutoNum type="alphaUcPeriod"/>
            </a:pPr>
            <a:r>
              <a:rPr lang="es-ES" sz="5900" dirty="0">
                <a:solidFill>
                  <a:schemeClr val="tx1"/>
                </a:solidFill>
                <a:latin typeface="Verdana" pitchFamily="34" charset="0"/>
              </a:rPr>
              <a:t>Es conveniente dar oportunidad al candidato para que aclare sus dudas, si las tiene. Al respecto se puede indicar: </a:t>
            </a:r>
            <a:r>
              <a:rPr lang="es-ES" sz="5900" i="1" dirty="0">
                <a:solidFill>
                  <a:schemeClr val="tx1"/>
                </a:solidFill>
                <a:latin typeface="Verdana" pitchFamily="34" charset="0"/>
              </a:rPr>
              <a:t>“Tiene usted alguna duda o desea agregar algo más”. </a:t>
            </a:r>
          </a:p>
          <a:p>
            <a:pPr marL="2240280" lvl="3" indent="-1143000" algn="just">
              <a:lnSpc>
                <a:spcPct val="120000"/>
              </a:lnSpc>
              <a:buClr>
                <a:schemeClr val="tx1"/>
              </a:buClr>
              <a:buFont typeface="+mj-lt"/>
              <a:buAutoNum type="alphaUcPeriod"/>
            </a:pPr>
            <a:endParaRPr lang="es-ES" sz="5900" dirty="0">
              <a:solidFill>
                <a:schemeClr val="tx1"/>
              </a:solidFill>
              <a:latin typeface="Verdana" pitchFamily="34" charset="0"/>
            </a:endParaRPr>
          </a:p>
          <a:p>
            <a:pPr marL="2240280" lvl="3" indent="-1143000" algn="just">
              <a:lnSpc>
                <a:spcPct val="120000"/>
              </a:lnSpc>
              <a:buClr>
                <a:schemeClr val="tx1"/>
              </a:buClr>
              <a:buFont typeface="+mj-lt"/>
              <a:buAutoNum type="alphaUcPeriod"/>
            </a:pPr>
            <a:r>
              <a:rPr lang="es-ES" sz="5900" dirty="0">
                <a:solidFill>
                  <a:schemeClr val="tx1"/>
                </a:solidFill>
                <a:latin typeface="Verdana" pitchFamily="34" charset="0"/>
              </a:rPr>
              <a:t>Frases cordiales resumiendo sinceramente el resultado de la entrevista aunque no indicando la decisión respecto al candidato. Por ejemplo: </a:t>
            </a:r>
            <a:r>
              <a:rPr lang="es-ES" sz="5900" i="1" dirty="0">
                <a:solidFill>
                  <a:schemeClr val="tx1"/>
                </a:solidFill>
                <a:latin typeface="Verdana" pitchFamily="34" charset="0"/>
              </a:rPr>
              <a:t>“Ha sido muy amable y toda la información que nos ha facilitado nos servirá para tomar una decisión respecto al cargo”. </a:t>
            </a:r>
          </a:p>
          <a:p>
            <a:pPr marL="2240280" lvl="3" indent="-1143000" algn="just">
              <a:lnSpc>
                <a:spcPct val="120000"/>
              </a:lnSpc>
              <a:buClr>
                <a:schemeClr val="tx1"/>
              </a:buClr>
              <a:buFont typeface="+mj-lt"/>
              <a:buAutoNum type="alphaUcPeriod"/>
            </a:pPr>
            <a:endParaRPr lang="es-ES" sz="5900" dirty="0">
              <a:solidFill>
                <a:schemeClr val="tx1"/>
              </a:solidFill>
              <a:latin typeface="Verdana" pitchFamily="34" charset="0"/>
            </a:endParaRPr>
          </a:p>
          <a:p>
            <a:pPr marL="2240280" lvl="3" indent="-1143000" algn="just">
              <a:lnSpc>
                <a:spcPct val="120000"/>
              </a:lnSpc>
              <a:buClr>
                <a:schemeClr val="tx1"/>
              </a:buClr>
              <a:buFont typeface="+mj-lt"/>
              <a:buAutoNum type="alphaUcPeriod"/>
            </a:pPr>
            <a:r>
              <a:rPr lang="es-ES" sz="5900" dirty="0">
                <a:solidFill>
                  <a:schemeClr val="tx1"/>
                </a:solidFill>
                <a:latin typeface="Verdana" pitchFamily="34" charset="0"/>
              </a:rPr>
              <a:t>Se debe informar fecha estimativa de la entrega de una respuesta y mostrar disposición para cualquier consulta.</a:t>
            </a:r>
          </a:p>
          <a:p>
            <a:pPr marL="342900" indent="-342900">
              <a:buFont typeface="+mj-lt"/>
              <a:buAutoNum type="alphaUcPeriod"/>
            </a:pPr>
            <a:endParaRPr lang="es-ES" dirty="0"/>
          </a:p>
        </p:txBody>
      </p:sp>
      <p:sp>
        <p:nvSpPr>
          <p:cNvPr id="3" name="2 Marcador de contenido"/>
          <p:cNvSpPr>
            <a:spLocks noGrp="1"/>
          </p:cNvSpPr>
          <p:nvPr>
            <p:ph sz="quarter" idx="12"/>
          </p:nvPr>
        </p:nvSpPr>
        <p:spPr/>
        <p:txBody>
          <a:bodyPr/>
          <a:lstStyle/>
          <a:p>
            <a:r>
              <a:rPr lang="es-ES" dirty="0" smtClean="0"/>
              <a:t>PROCESO DE ENTREVISTA</a:t>
            </a:r>
            <a:endParaRPr lang="es-ES" dirty="0"/>
          </a:p>
        </p:txBody>
      </p:sp>
      <p:sp>
        <p:nvSpPr>
          <p:cNvPr id="5" name="4 CuadroTexto"/>
          <p:cNvSpPr txBox="1"/>
          <p:nvPr/>
        </p:nvSpPr>
        <p:spPr>
          <a:xfrm>
            <a:off x="6732240" y="1340768"/>
            <a:ext cx="2411760" cy="338554"/>
          </a:xfrm>
          <a:prstGeom prst="rect">
            <a:avLst/>
          </a:prstGeom>
          <a:solidFill>
            <a:schemeClr val="accent1">
              <a:lumMod val="60000"/>
              <a:lumOff val="40000"/>
            </a:schemeClr>
          </a:solidFill>
        </p:spPr>
        <p:txBody>
          <a:bodyPr wrap="square" rtlCol="0">
            <a:spAutoFit/>
          </a:bodyPr>
          <a:lstStyle/>
          <a:p>
            <a:r>
              <a:rPr lang="es-ES" sz="1600" b="1" dirty="0" smtClean="0">
                <a:solidFill>
                  <a:schemeClr val="bg1"/>
                </a:solidFill>
                <a:latin typeface="Verdana" pitchFamily="34" charset="0"/>
              </a:rPr>
              <a:t>DURANTE: CIERRE</a:t>
            </a:r>
            <a:endParaRPr lang="es-ES" sz="1600" b="1" dirty="0" smtClean="0">
              <a:solidFill>
                <a:schemeClr val="bg1"/>
              </a:solidFill>
              <a:latin typeface="Verdana" pitchFamily="34" charset="0"/>
            </a:endParaRPr>
          </a:p>
        </p:txBody>
      </p:sp>
    </p:spTree>
    <p:extLst>
      <p:ext uri="{BB962C8B-B14F-4D97-AF65-F5344CB8AC3E}">
        <p14:creationId xmlns:p14="http://schemas.microsoft.com/office/powerpoint/2010/main" val="3373340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25000" lnSpcReduction="20000"/>
          </a:bodyPr>
          <a:lstStyle/>
          <a:p>
            <a:pPr marL="857250" indent="-857250" algn="just">
              <a:lnSpc>
                <a:spcPct val="170000"/>
              </a:lnSpc>
              <a:buFont typeface="Arial" pitchFamily="34" charset="0"/>
              <a:buChar char="•"/>
            </a:pPr>
            <a:r>
              <a:rPr lang="es-ES" sz="5600" dirty="0">
                <a:solidFill>
                  <a:schemeClr val="tx1"/>
                </a:solidFill>
                <a:latin typeface="Verdana" pitchFamily="34" charset="0"/>
              </a:rPr>
              <a:t>La toma de decisiones supone comparar las cualidades de cada candidato finalista con las competencias que se formularon en la descripción del puesto, para determinar su grado de adecuación. </a:t>
            </a:r>
          </a:p>
          <a:p>
            <a:pPr marL="685800" indent="-685800" algn="just">
              <a:lnSpc>
                <a:spcPct val="170000"/>
              </a:lnSpc>
              <a:buFont typeface="Arial" pitchFamily="34" charset="0"/>
              <a:buChar char="•"/>
            </a:pPr>
            <a:endParaRPr lang="es-ES" sz="5600" dirty="0">
              <a:solidFill>
                <a:schemeClr val="tx1"/>
              </a:solidFill>
              <a:latin typeface="Verdana" pitchFamily="34" charset="0"/>
            </a:endParaRPr>
          </a:p>
          <a:p>
            <a:pPr marL="857250" indent="-857250" algn="just">
              <a:lnSpc>
                <a:spcPct val="170000"/>
              </a:lnSpc>
              <a:buFont typeface="Arial" pitchFamily="34" charset="0"/>
              <a:buChar char="•"/>
            </a:pPr>
            <a:r>
              <a:rPr lang="es-ES" sz="5600" dirty="0">
                <a:solidFill>
                  <a:schemeClr val="tx1"/>
                </a:solidFill>
                <a:latin typeface="Verdana" pitchFamily="34" charset="0"/>
              </a:rPr>
              <a:t>Cuando intervienen varios entrevistadores es importante mantener una reunión para intercambiar los puntos de vista sobre la persona, dialogando sobre puntos fuertes y débiles y planteando objeciones, que puedan ser debidamente fundamentadas por los entrevistadores. </a:t>
            </a:r>
          </a:p>
          <a:p>
            <a:pPr marL="685800" indent="-685800" algn="just">
              <a:lnSpc>
                <a:spcPct val="170000"/>
              </a:lnSpc>
              <a:buFont typeface="Arial" pitchFamily="34" charset="0"/>
              <a:buChar char="•"/>
            </a:pPr>
            <a:endParaRPr lang="es-ES" sz="5600" dirty="0">
              <a:solidFill>
                <a:schemeClr val="tx1"/>
              </a:solidFill>
              <a:latin typeface="Verdana" pitchFamily="34" charset="0"/>
            </a:endParaRPr>
          </a:p>
          <a:p>
            <a:pPr marL="857250" indent="-857250" algn="just">
              <a:lnSpc>
                <a:spcPct val="170000"/>
              </a:lnSpc>
              <a:buFont typeface="Arial" pitchFamily="34" charset="0"/>
              <a:buChar char="•"/>
            </a:pPr>
            <a:r>
              <a:rPr lang="es-ES" sz="5600" dirty="0">
                <a:solidFill>
                  <a:schemeClr val="tx1"/>
                </a:solidFill>
                <a:latin typeface="Verdana" pitchFamily="34" charset="0"/>
              </a:rPr>
              <a:t>Se sugiere realizar la reunión inmediatamente después o al final de la jornada de entrevistas.</a:t>
            </a:r>
          </a:p>
          <a:p>
            <a:pPr algn="just">
              <a:lnSpc>
                <a:spcPct val="170000"/>
              </a:lnSpc>
            </a:pPr>
            <a:endParaRPr lang="es-ES" sz="6000" dirty="0" smtClean="0">
              <a:solidFill>
                <a:schemeClr val="tx1"/>
              </a:solidFill>
              <a:latin typeface="Verdana" pitchFamily="34" charset="0"/>
            </a:endParaRPr>
          </a:p>
        </p:txBody>
      </p:sp>
      <p:sp>
        <p:nvSpPr>
          <p:cNvPr id="3" name="2 Marcador de contenido"/>
          <p:cNvSpPr>
            <a:spLocks noGrp="1"/>
          </p:cNvSpPr>
          <p:nvPr>
            <p:ph sz="quarter" idx="12"/>
          </p:nvPr>
        </p:nvSpPr>
        <p:spPr/>
        <p:txBody>
          <a:bodyPr/>
          <a:lstStyle/>
          <a:p>
            <a:r>
              <a:rPr lang="es-ES" dirty="0" smtClean="0"/>
              <a:t>PROCESO DE ENTREVISTA</a:t>
            </a:r>
            <a:endParaRPr lang="es-ES" dirty="0"/>
          </a:p>
        </p:txBody>
      </p:sp>
      <p:sp>
        <p:nvSpPr>
          <p:cNvPr id="5" name="4 CuadroTexto"/>
          <p:cNvSpPr txBox="1"/>
          <p:nvPr/>
        </p:nvSpPr>
        <p:spPr>
          <a:xfrm>
            <a:off x="7812360" y="1340768"/>
            <a:ext cx="1331640" cy="338554"/>
          </a:xfrm>
          <a:prstGeom prst="rect">
            <a:avLst/>
          </a:prstGeom>
          <a:solidFill>
            <a:schemeClr val="accent6">
              <a:lumMod val="75000"/>
            </a:schemeClr>
          </a:solidFill>
        </p:spPr>
        <p:txBody>
          <a:bodyPr wrap="square" rtlCol="0">
            <a:spAutoFit/>
          </a:bodyPr>
          <a:lstStyle/>
          <a:p>
            <a:r>
              <a:rPr lang="es-ES" sz="1600" b="1" dirty="0" smtClean="0">
                <a:solidFill>
                  <a:schemeClr val="bg1"/>
                </a:solidFill>
                <a:latin typeface="Verdana" pitchFamily="34" charset="0"/>
              </a:rPr>
              <a:t>DESPUÉS</a:t>
            </a:r>
            <a:endParaRPr lang="es-ES" sz="1600" b="1" dirty="0" smtClean="0">
              <a:solidFill>
                <a:schemeClr val="bg1"/>
              </a:solidFill>
              <a:latin typeface="Verdana" pitchFamily="34" charset="0"/>
            </a:endParaRPr>
          </a:p>
        </p:txBody>
      </p:sp>
    </p:spTree>
    <p:extLst>
      <p:ext uri="{BB962C8B-B14F-4D97-AF65-F5344CB8AC3E}">
        <p14:creationId xmlns:p14="http://schemas.microsoft.com/office/powerpoint/2010/main" val="2275158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algn="ctr">
              <a:lnSpc>
                <a:spcPct val="200000"/>
              </a:lnSpc>
            </a:pPr>
            <a:r>
              <a:rPr lang="es-MX" dirty="0">
                <a:solidFill>
                  <a:schemeClr val="tx1"/>
                </a:solidFill>
              </a:rPr>
              <a:t>Comprender el proceso de Entrevista,</a:t>
            </a:r>
            <a:br>
              <a:rPr lang="es-MX" dirty="0">
                <a:solidFill>
                  <a:schemeClr val="tx1"/>
                </a:solidFill>
              </a:rPr>
            </a:br>
            <a:r>
              <a:rPr lang="es-MX" dirty="0">
                <a:solidFill>
                  <a:schemeClr val="tx1"/>
                </a:solidFill>
              </a:rPr>
              <a:t>identificando técnicas que permitan obtener</a:t>
            </a:r>
            <a:br>
              <a:rPr lang="es-MX" dirty="0">
                <a:solidFill>
                  <a:schemeClr val="tx1"/>
                </a:solidFill>
              </a:rPr>
            </a:br>
            <a:r>
              <a:rPr lang="es-MX" dirty="0">
                <a:solidFill>
                  <a:schemeClr val="tx1"/>
                </a:solidFill>
              </a:rPr>
              <a:t> </a:t>
            </a:r>
            <a:r>
              <a:rPr lang="es-MX" b="1" dirty="0">
                <a:solidFill>
                  <a:srgbClr val="00B0F0"/>
                </a:solidFill>
              </a:rPr>
              <a:t>información útil para la toma de decisiones.</a:t>
            </a:r>
            <a:r>
              <a:rPr lang="es-MX" dirty="0">
                <a:solidFill>
                  <a:schemeClr val="tx1"/>
                </a:solidFill>
              </a:rPr>
              <a:t/>
            </a:r>
            <a:br>
              <a:rPr lang="es-MX" dirty="0">
                <a:solidFill>
                  <a:schemeClr val="tx1"/>
                </a:solidFill>
              </a:rPr>
            </a:br>
            <a:r>
              <a:rPr lang="es-MX" dirty="0">
                <a:solidFill>
                  <a:schemeClr val="tx1"/>
                </a:solidFill>
              </a:rPr>
              <a:t/>
            </a:r>
            <a:br>
              <a:rPr lang="es-MX" dirty="0">
                <a:solidFill>
                  <a:schemeClr val="tx1"/>
                </a:solidFill>
              </a:rPr>
            </a:br>
            <a:r>
              <a:rPr lang="es-MX" dirty="0">
                <a:solidFill>
                  <a:schemeClr val="tx1"/>
                </a:solidFill>
              </a:rPr>
              <a:t>Promover un modelo de trabajo simple, </a:t>
            </a:r>
            <a:br>
              <a:rPr lang="es-MX" dirty="0">
                <a:solidFill>
                  <a:schemeClr val="tx1"/>
                </a:solidFill>
              </a:rPr>
            </a:br>
            <a:r>
              <a:rPr lang="es-MX" dirty="0">
                <a:solidFill>
                  <a:schemeClr val="tx1"/>
                </a:solidFill>
              </a:rPr>
              <a:t>que garantice un proceso claro y objetivo, </a:t>
            </a:r>
            <a:br>
              <a:rPr lang="es-MX" dirty="0">
                <a:solidFill>
                  <a:schemeClr val="tx1"/>
                </a:solidFill>
              </a:rPr>
            </a:br>
            <a:r>
              <a:rPr lang="es-MX" dirty="0">
                <a:solidFill>
                  <a:schemeClr val="tx1"/>
                </a:solidFill>
              </a:rPr>
              <a:t>con énfasis en el concepto de </a:t>
            </a:r>
            <a:br>
              <a:rPr lang="es-MX" dirty="0">
                <a:solidFill>
                  <a:schemeClr val="tx1"/>
                </a:solidFill>
              </a:rPr>
            </a:br>
            <a:r>
              <a:rPr lang="es-MX" b="1" dirty="0">
                <a:solidFill>
                  <a:srgbClr val="00B0F0"/>
                </a:solidFill>
              </a:rPr>
              <a:t>Eficacia y Buenas Prácticas.</a:t>
            </a:r>
            <a:endParaRPr lang="es-ES" b="1" dirty="0">
              <a:solidFill>
                <a:srgbClr val="00B0F0"/>
              </a:solidFill>
            </a:endParaRPr>
          </a:p>
        </p:txBody>
      </p:sp>
      <p:sp>
        <p:nvSpPr>
          <p:cNvPr id="13" name="Marcador de contenido 12"/>
          <p:cNvSpPr>
            <a:spLocks noGrp="1"/>
          </p:cNvSpPr>
          <p:nvPr>
            <p:ph sz="quarter" idx="12"/>
          </p:nvPr>
        </p:nvSpPr>
        <p:spPr/>
        <p:txBody>
          <a:bodyPr/>
          <a:lstStyle/>
          <a:p>
            <a:r>
              <a:rPr lang="es-ES" dirty="0" smtClean="0"/>
              <a:t>LA ENTREVISTA DE SELECCIÓN</a:t>
            </a:r>
            <a:endParaRPr lang="es-ES" dirty="0"/>
          </a:p>
        </p:txBody>
      </p:sp>
    </p:spTree>
    <p:extLst>
      <p:ext uri="{BB962C8B-B14F-4D97-AF65-F5344CB8AC3E}">
        <p14:creationId xmlns:p14="http://schemas.microsoft.com/office/powerpoint/2010/main" val="43666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25000" lnSpcReduction="20000"/>
          </a:bodyPr>
          <a:lstStyle/>
          <a:p>
            <a:pPr algn="just">
              <a:lnSpc>
                <a:spcPct val="220000"/>
              </a:lnSpc>
            </a:pPr>
            <a:r>
              <a:rPr lang="es-ES" sz="6000" dirty="0" smtClean="0">
                <a:solidFill>
                  <a:schemeClr val="tx1"/>
                </a:solidFill>
                <a:latin typeface="Verdana" pitchFamily="34" charset="0"/>
              </a:rPr>
              <a:t>Se sugiere responder las siguientes preguntas:</a:t>
            </a:r>
          </a:p>
          <a:p>
            <a:pPr algn="just">
              <a:lnSpc>
                <a:spcPct val="220000"/>
              </a:lnSpc>
            </a:pPr>
            <a:r>
              <a:rPr lang="es-ES" sz="6000" u="sng" dirty="0" smtClean="0">
                <a:solidFill>
                  <a:schemeClr val="tx1"/>
                </a:solidFill>
                <a:latin typeface="Verdana" pitchFamily="34" charset="0"/>
              </a:rPr>
              <a:t>EL CANDIDATO:</a:t>
            </a:r>
          </a:p>
          <a:p>
            <a:pPr marL="914400" indent="-914400" algn="just">
              <a:lnSpc>
                <a:spcPct val="220000"/>
              </a:lnSpc>
              <a:buFont typeface="+mj-lt"/>
              <a:buAutoNum type="alphaLcParenR"/>
            </a:pPr>
            <a:r>
              <a:rPr lang="es-ES" sz="4800" i="1" dirty="0">
                <a:solidFill>
                  <a:schemeClr val="tx1"/>
                </a:solidFill>
                <a:latin typeface="Verdana" pitchFamily="34" charset="0"/>
              </a:rPr>
              <a:t>¿Cumple con las condiciones señaladas?</a:t>
            </a:r>
          </a:p>
          <a:p>
            <a:pPr marL="914400" indent="-914400" algn="just">
              <a:lnSpc>
                <a:spcPct val="220000"/>
              </a:lnSpc>
              <a:buFont typeface="+mj-lt"/>
              <a:buAutoNum type="alphaLcParenR"/>
            </a:pPr>
            <a:r>
              <a:rPr lang="es-ES" sz="4800" i="1" dirty="0">
                <a:solidFill>
                  <a:schemeClr val="tx1"/>
                </a:solidFill>
                <a:latin typeface="Verdana" pitchFamily="34" charset="0"/>
              </a:rPr>
              <a:t>¿Posee los conocimientos requeridos?</a:t>
            </a:r>
          </a:p>
          <a:p>
            <a:pPr marL="914400" indent="-914400" algn="just">
              <a:lnSpc>
                <a:spcPct val="220000"/>
              </a:lnSpc>
              <a:buFont typeface="+mj-lt"/>
              <a:buAutoNum type="alphaLcParenR"/>
            </a:pPr>
            <a:r>
              <a:rPr lang="es-ES" sz="4800" i="1" dirty="0">
                <a:solidFill>
                  <a:schemeClr val="tx1"/>
                </a:solidFill>
                <a:latin typeface="Verdana" pitchFamily="34" charset="0"/>
              </a:rPr>
              <a:t>¿Posee las competencias requeridas?</a:t>
            </a:r>
          </a:p>
          <a:p>
            <a:pPr marL="914400" indent="-914400" algn="just">
              <a:lnSpc>
                <a:spcPct val="220000"/>
              </a:lnSpc>
              <a:buFont typeface="+mj-lt"/>
              <a:buAutoNum type="alphaLcParenR"/>
            </a:pPr>
            <a:r>
              <a:rPr lang="es-ES" sz="4800" i="1" dirty="0">
                <a:solidFill>
                  <a:schemeClr val="tx1"/>
                </a:solidFill>
                <a:latin typeface="Verdana" pitchFamily="34" charset="0"/>
              </a:rPr>
              <a:t>¿Las brechas encontradas son críticas para el cargo?</a:t>
            </a:r>
          </a:p>
          <a:p>
            <a:pPr marL="914400" indent="-914400" algn="just">
              <a:lnSpc>
                <a:spcPct val="220000"/>
              </a:lnSpc>
              <a:buFont typeface="+mj-lt"/>
              <a:buAutoNum type="alphaLcParenR"/>
            </a:pPr>
            <a:r>
              <a:rPr lang="es-ES" sz="4800" i="1" dirty="0">
                <a:solidFill>
                  <a:schemeClr val="tx1"/>
                </a:solidFill>
                <a:latin typeface="Verdana" pitchFamily="34" charset="0"/>
              </a:rPr>
              <a:t>¿Las brechas son </a:t>
            </a:r>
            <a:r>
              <a:rPr lang="es-ES" sz="4800" i="1" dirty="0" err="1">
                <a:solidFill>
                  <a:schemeClr val="tx1"/>
                </a:solidFill>
                <a:latin typeface="Verdana" pitchFamily="34" charset="0"/>
              </a:rPr>
              <a:t>entrenables</a:t>
            </a:r>
            <a:r>
              <a:rPr lang="es-ES" sz="4800" i="1" dirty="0">
                <a:solidFill>
                  <a:schemeClr val="tx1"/>
                </a:solidFill>
                <a:latin typeface="Verdana" pitchFamily="34" charset="0"/>
              </a:rPr>
              <a:t> en el corto plazo?</a:t>
            </a:r>
          </a:p>
          <a:p>
            <a:pPr marL="914400" indent="-914400" algn="just">
              <a:lnSpc>
                <a:spcPct val="220000"/>
              </a:lnSpc>
              <a:buFont typeface="+mj-lt"/>
              <a:buAutoNum type="alphaLcParenR"/>
            </a:pPr>
            <a:r>
              <a:rPr lang="es-ES" sz="4800" i="1" dirty="0">
                <a:solidFill>
                  <a:schemeClr val="tx1"/>
                </a:solidFill>
                <a:latin typeface="Verdana" pitchFamily="34" charset="0"/>
              </a:rPr>
              <a:t>¿Tiene verdaderamente interés en el puesto?</a:t>
            </a:r>
          </a:p>
          <a:p>
            <a:pPr marL="914400" indent="-914400" algn="just">
              <a:lnSpc>
                <a:spcPct val="220000"/>
              </a:lnSpc>
              <a:buFont typeface="+mj-lt"/>
              <a:buAutoNum type="alphaLcParenR"/>
            </a:pPr>
            <a:r>
              <a:rPr lang="es-ES" sz="4800" i="1" dirty="0">
                <a:solidFill>
                  <a:schemeClr val="tx1"/>
                </a:solidFill>
                <a:latin typeface="Verdana" pitchFamily="34" charset="0"/>
              </a:rPr>
              <a:t>¿Trabajará un tiempo razonable o sospechamos que pronto buscará otro trabajo?</a:t>
            </a:r>
          </a:p>
          <a:p>
            <a:pPr algn="just">
              <a:lnSpc>
                <a:spcPct val="170000"/>
              </a:lnSpc>
            </a:pPr>
            <a:endParaRPr lang="es-ES" sz="6000" dirty="0" smtClean="0">
              <a:solidFill>
                <a:schemeClr val="tx1"/>
              </a:solidFill>
              <a:latin typeface="Verdana" pitchFamily="34" charset="0"/>
            </a:endParaRPr>
          </a:p>
        </p:txBody>
      </p:sp>
      <p:sp>
        <p:nvSpPr>
          <p:cNvPr id="3" name="2 Marcador de contenido"/>
          <p:cNvSpPr>
            <a:spLocks noGrp="1"/>
          </p:cNvSpPr>
          <p:nvPr>
            <p:ph sz="quarter" idx="12"/>
          </p:nvPr>
        </p:nvSpPr>
        <p:spPr/>
        <p:txBody>
          <a:bodyPr/>
          <a:lstStyle/>
          <a:p>
            <a:r>
              <a:rPr lang="es-ES" dirty="0" smtClean="0"/>
              <a:t>PROCESO DE ENTREVISTA</a:t>
            </a:r>
            <a:endParaRPr lang="es-ES" dirty="0"/>
          </a:p>
        </p:txBody>
      </p:sp>
      <p:sp>
        <p:nvSpPr>
          <p:cNvPr id="5" name="4 CuadroTexto"/>
          <p:cNvSpPr txBox="1"/>
          <p:nvPr/>
        </p:nvSpPr>
        <p:spPr>
          <a:xfrm>
            <a:off x="7812360" y="1340768"/>
            <a:ext cx="1331640" cy="338554"/>
          </a:xfrm>
          <a:prstGeom prst="rect">
            <a:avLst/>
          </a:prstGeom>
          <a:solidFill>
            <a:schemeClr val="accent6">
              <a:lumMod val="75000"/>
            </a:schemeClr>
          </a:solidFill>
        </p:spPr>
        <p:txBody>
          <a:bodyPr wrap="square" rtlCol="0">
            <a:spAutoFit/>
          </a:bodyPr>
          <a:lstStyle/>
          <a:p>
            <a:r>
              <a:rPr lang="es-ES" sz="1600" b="1" dirty="0" smtClean="0">
                <a:solidFill>
                  <a:schemeClr val="bg1"/>
                </a:solidFill>
                <a:latin typeface="Verdana" pitchFamily="34" charset="0"/>
              </a:rPr>
              <a:t>DESPUÉS</a:t>
            </a:r>
            <a:endParaRPr lang="es-ES" sz="1600" b="1" dirty="0" smtClean="0">
              <a:solidFill>
                <a:schemeClr val="bg1"/>
              </a:solidFill>
              <a:latin typeface="Verdana" pitchFamily="34" charset="0"/>
            </a:endParaRPr>
          </a:p>
        </p:txBody>
      </p:sp>
    </p:spTree>
    <p:extLst>
      <p:ext uri="{BB962C8B-B14F-4D97-AF65-F5344CB8AC3E}">
        <p14:creationId xmlns:p14="http://schemas.microsoft.com/office/powerpoint/2010/main" val="208275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lnSpc>
                <a:spcPct val="150000"/>
              </a:lnSpc>
            </a:pPr>
            <a:r>
              <a:rPr lang="es-ES" dirty="0" smtClean="0">
                <a:solidFill>
                  <a:schemeClr val="tx1"/>
                </a:solidFill>
                <a:latin typeface="Verdana" pitchFamily="34" charset="0"/>
              </a:rPr>
              <a:t>Una forma </a:t>
            </a:r>
            <a:r>
              <a:rPr lang="es-ES" b="1" u="sng" dirty="0" smtClean="0">
                <a:solidFill>
                  <a:srgbClr val="00B0F0"/>
                </a:solidFill>
                <a:latin typeface="Verdana" pitchFamily="34" charset="0"/>
              </a:rPr>
              <a:t>sugerida</a:t>
            </a:r>
            <a:r>
              <a:rPr lang="es-ES" dirty="0" smtClean="0">
                <a:solidFill>
                  <a:schemeClr val="tx1"/>
                </a:solidFill>
                <a:latin typeface="Verdana" pitchFamily="34" charset="0"/>
              </a:rPr>
              <a:t> de sistematizar y calificar la información para la entrevista es:</a:t>
            </a:r>
            <a:endParaRPr lang="es-ES" i="1" dirty="0">
              <a:solidFill>
                <a:schemeClr val="tx1"/>
              </a:solidFill>
              <a:latin typeface="Verdana" pitchFamily="34" charset="0"/>
            </a:endParaRPr>
          </a:p>
          <a:p>
            <a:pPr algn="just">
              <a:lnSpc>
                <a:spcPct val="170000"/>
              </a:lnSpc>
            </a:pPr>
            <a:endParaRPr lang="es-ES" sz="6000" dirty="0" smtClean="0">
              <a:solidFill>
                <a:schemeClr val="tx1"/>
              </a:solidFill>
              <a:latin typeface="Verdana" pitchFamily="34" charset="0"/>
            </a:endParaRPr>
          </a:p>
        </p:txBody>
      </p:sp>
      <p:sp>
        <p:nvSpPr>
          <p:cNvPr id="3" name="2 Marcador de contenido"/>
          <p:cNvSpPr>
            <a:spLocks noGrp="1"/>
          </p:cNvSpPr>
          <p:nvPr>
            <p:ph sz="quarter" idx="12"/>
          </p:nvPr>
        </p:nvSpPr>
        <p:spPr/>
        <p:txBody>
          <a:bodyPr/>
          <a:lstStyle/>
          <a:p>
            <a:r>
              <a:rPr lang="es-ES" dirty="0" smtClean="0"/>
              <a:t>PROCESO DE ENTREVISTA</a:t>
            </a:r>
            <a:endParaRPr lang="es-ES" dirty="0"/>
          </a:p>
        </p:txBody>
      </p:sp>
      <p:sp>
        <p:nvSpPr>
          <p:cNvPr id="5" name="4 CuadroTexto"/>
          <p:cNvSpPr txBox="1"/>
          <p:nvPr/>
        </p:nvSpPr>
        <p:spPr>
          <a:xfrm>
            <a:off x="7812360" y="1340768"/>
            <a:ext cx="1331640" cy="338554"/>
          </a:xfrm>
          <a:prstGeom prst="rect">
            <a:avLst/>
          </a:prstGeom>
          <a:solidFill>
            <a:schemeClr val="accent6">
              <a:lumMod val="75000"/>
            </a:schemeClr>
          </a:solidFill>
        </p:spPr>
        <p:txBody>
          <a:bodyPr wrap="square" rtlCol="0">
            <a:spAutoFit/>
          </a:bodyPr>
          <a:lstStyle/>
          <a:p>
            <a:r>
              <a:rPr lang="es-ES" sz="1600" b="1" dirty="0" smtClean="0">
                <a:solidFill>
                  <a:schemeClr val="bg1"/>
                </a:solidFill>
                <a:latin typeface="Verdana" pitchFamily="34" charset="0"/>
              </a:rPr>
              <a:t>DESPUÉS</a:t>
            </a:r>
            <a:endParaRPr lang="es-ES" sz="1600" b="1" dirty="0" smtClean="0">
              <a:solidFill>
                <a:schemeClr val="bg1"/>
              </a:solidFill>
              <a:latin typeface="Verdana" pitchFamily="34" charset="0"/>
            </a:endParaRPr>
          </a:p>
        </p:txBody>
      </p:sp>
      <p:graphicFrame>
        <p:nvGraphicFramePr>
          <p:cNvPr id="6" name="Group 108"/>
          <p:cNvGraphicFramePr>
            <a:graphicFrameLocks noGrp="1"/>
          </p:cNvGraphicFramePr>
          <p:nvPr>
            <p:extLst>
              <p:ext uri="{D42A27DB-BD31-4B8C-83A1-F6EECF244321}">
                <p14:modId xmlns:p14="http://schemas.microsoft.com/office/powerpoint/2010/main" val="2789196492"/>
              </p:ext>
            </p:extLst>
          </p:nvPr>
        </p:nvGraphicFramePr>
        <p:xfrm>
          <a:off x="814877" y="3356992"/>
          <a:ext cx="7632700" cy="2536477"/>
        </p:xfrm>
        <a:graphic>
          <a:graphicData uri="http://schemas.openxmlformats.org/drawingml/2006/table">
            <a:tbl>
              <a:tblPr firstRow="1" firstCol="1">
                <a:tableStyleId>{5C22544A-7EE6-4342-B048-85BDC9FD1C3A}</a:tableStyleId>
              </a:tblPr>
              <a:tblGrid>
                <a:gridCol w="1804987"/>
                <a:gridCol w="839788"/>
                <a:gridCol w="1587500"/>
                <a:gridCol w="1435100"/>
                <a:gridCol w="1965325"/>
              </a:tblGrid>
              <a:tr h="4322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u="none" strike="noStrike" cap="none" normalizeH="0" baseline="0" dirty="0" smtClean="0">
                          <a:ln>
                            <a:noFill/>
                          </a:ln>
                          <a:effectLst/>
                          <a:latin typeface="Verdana" pitchFamily="34" charset="0"/>
                        </a:rPr>
                        <a:t>Competencia</a:t>
                      </a:r>
                      <a:endParaRPr kumimoji="0" lang="es-ES" sz="1000" b="0" i="0" u="none" strike="noStrike" cap="none" normalizeH="0" baseline="0" dirty="0" smtClean="0">
                        <a:ln>
                          <a:noFill/>
                        </a:ln>
                        <a:solidFill>
                          <a:schemeClr val="tx1"/>
                        </a:solidFill>
                        <a:effectLst/>
                        <a:latin typeface="Verdana" pitchFamily="34" charset="0"/>
                      </a:endParaRPr>
                    </a:p>
                  </a:txBody>
                  <a:tcPr anchor="ct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u="none" strike="noStrike" cap="none" normalizeH="0" baseline="0" dirty="0" smtClean="0">
                          <a:ln>
                            <a:noFill/>
                          </a:ln>
                          <a:effectLst/>
                          <a:latin typeface="Verdana" pitchFamily="34" charset="0"/>
                        </a:rPr>
                        <a:t>Nota</a:t>
                      </a:r>
                      <a:endParaRPr kumimoji="0" lang="es-ES" sz="1000" b="1" i="0" u="none" strike="noStrike" cap="none" normalizeH="0" baseline="0" dirty="0" smtClean="0">
                        <a:ln>
                          <a:noFill/>
                        </a:ln>
                        <a:solidFill>
                          <a:schemeClr val="tx1"/>
                        </a:solidFill>
                        <a:effectLst/>
                        <a:latin typeface="Verdana"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u="none" strike="noStrike" cap="none" normalizeH="0" baseline="0" dirty="0" smtClean="0">
                          <a:ln>
                            <a:noFill/>
                          </a:ln>
                          <a:effectLst/>
                          <a:latin typeface="Verdana" pitchFamily="34" charset="0"/>
                        </a:rPr>
                        <a:t>Ponderación</a:t>
                      </a:r>
                      <a:endParaRPr kumimoji="0" lang="es-ES" sz="1000" b="1"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u="none" strike="noStrike" cap="none" normalizeH="0" baseline="0" dirty="0" smtClean="0">
                          <a:ln>
                            <a:noFill/>
                          </a:ln>
                          <a:effectLst/>
                          <a:latin typeface="Verdana" pitchFamily="34" charset="0"/>
                        </a:rPr>
                        <a:t>Puntaje Ponderado</a:t>
                      </a:r>
                      <a:endParaRPr kumimoji="0" lang="es-ES" sz="1000" b="1"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u="none" strike="noStrike" cap="none" normalizeH="0" baseline="0" dirty="0" smtClean="0">
                          <a:ln>
                            <a:noFill/>
                          </a:ln>
                          <a:effectLst/>
                          <a:latin typeface="Verdana" pitchFamily="34" charset="0"/>
                        </a:rPr>
                        <a:t>Observaciones</a:t>
                      </a:r>
                      <a:endParaRPr kumimoji="0" lang="es-ES" sz="1000" b="1" i="0" u="none" strike="noStrike" cap="none" normalizeH="0" baseline="0" dirty="0" smtClean="0">
                        <a:ln>
                          <a:noFill/>
                        </a:ln>
                        <a:solidFill>
                          <a:schemeClr val="tx1"/>
                        </a:solidFill>
                        <a:effectLst/>
                        <a:latin typeface="Verdana" pitchFamily="34" charset="0"/>
                      </a:endParaRPr>
                    </a:p>
                  </a:txBody>
                  <a:tcPr anchor="ctr" horzOverflow="overflow"/>
                </a:tc>
              </a:tr>
              <a:tr h="6380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u="none" strike="noStrike" cap="none" normalizeH="0" baseline="0" dirty="0" smtClean="0">
                          <a:ln>
                            <a:noFill/>
                          </a:ln>
                          <a:effectLst/>
                          <a:latin typeface="Verdana" pitchFamily="34" charset="0"/>
                        </a:rPr>
                        <a:t>Competencia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u="none" strike="noStrike" cap="none" normalizeH="0" baseline="0" dirty="0" smtClean="0">
                          <a:ln>
                            <a:noFill/>
                          </a:ln>
                          <a:effectLst/>
                          <a:latin typeface="Verdana" pitchFamily="34" charset="0"/>
                        </a:rPr>
                        <a:t>Descripción: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u="none" strike="noStrike" cap="none" normalizeH="0" baseline="0" dirty="0" smtClean="0">
                          <a:ln>
                            <a:noFill/>
                          </a:ln>
                          <a:effectLst/>
                          <a:latin typeface="Verdana" pitchFamily="34" charset="0"/>
                        </a:rPr>
                        <a:t>Acciones claves:</a:t>
                      </a:r>
                      <a:endParaRPr kumimoji="0" lang="es-ES" sz="1000" b="1"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Verdana" pitchFamily="34" charset="0"/>
                        </a:rPr>
                        <a:t>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u="none" strike="noStrike" cap="none" normalizeH="0" baseline="0" dirty="0" smtClean="0">
                          <a:ln>
                            <a:noFill/>
                          </a:ln>
                          <a:solidFill>
                            <a:schemeClr val="tx1"/>
                          </a:solidFill>
                          <a:effectLst/>
                          <a:latin typeface="Verdana" pitchFamily="34" charset="0"/>
                        </a:rPr>
                        <a:t>30%</a:t>
                      </a:r>
                      <a:endParaRPr kumimoji="0" lang="es-ES" sz="1000" b="0"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Verdana" pitchFamily="34" charset="0"/>
                        </a:rPr>
                        <a:t>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u="none" strike="noStrike" cap="none" normalizeH="0" baseline="0" dirty="0" smtClean="0">
                          <a:ln>
                            <a:noFill/>
                          </a:ln>
                          <a:solidFill>
                            <a:schemeClr val="tx1"/>
                          </a:solidFill>
                          <a:effectLst/>
                          <a:latin typeface="Verdana" pitchFamily="34" charset="0"/>
                        </a:rPr>
                        <a:t>Fortalezas y debilidades en relación a la competencia</a:t>
                      </a:r>
                      <a:endParaRPr kumimoji="0" lang="es-ES" sz="1000" b="0" i="0" u="none" strike="noStrike" cap="none" normalizeH="0" baseline="0" dirty="0" smtClean="0">
                        <a:ln>
                          <a:noFill/>
                        </a:ln>
                        <a:solidFill>
                          <a:schemeClr val="tx1"/>
                        </a:solidFill>
                        <a:effectLst/>
                        <a:latin typeface="Verdana" pitchFamily="34" charset="0"/>
                      </a:endParaRPr>
                    </a:p>
                  </a:txBody>
                  <a:tcPr anchor="ctr" horzOverflow="overflow"/>
                </a:tc>
              </a:tr>
              <a:tr h="5516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u="none" strike="noStrike" cap="none" normalizeH="0" baseline="0" dirty="0" smtClean="0">
                          <a:ln>
                            <a:noFill/>
                          </a:ln>
                          <a:effectLst/>
                          <a:latin typeface="Verdana" pitchFamily="34" charset="0"/>
                        </a:rPr>
                        <a:t>Competencia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u="none" strike="noStrike" cap="none" normalizeH="0" baseline="0" dirty="0" smtClean="0">
                          <a:ln>
                            <a:noFill/>
                          </a:ln>
                          <a:effectLst/>
                          <a:latin typeface="Verdana" pitchFamily="34" charset="0"/>
                        </a:rPr>
                        <a:t>Descripción: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u="none" strike="noStrike" cap="none" normalizeH="0" baseline="0" dirty="0" smtClean="0">
                          <a:ln>
                            <a:noFill/>
                          </a:ln>
                          <a:effectLst/>
                          <a:latin typeface="Verdana" pitchFamily="34" charset="0"/>
                        </a:rPr>
                        <a:t>Acciones claves:</a:t>
                      </a:r>
                      <a:endParaRPr kumimoji="0" lang="es-ES" sz="1000" b="1"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Verdana" pitchFamily="34" charset="0"/>
                        </a:rPr>
                        <a:t>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u="none" strike="noStrike" cap="none" normalizeH="0" baseline="0" dirty="0" smtClean="0">
                          <a:ln>
                            <a:noFill/>
                          </a:ln>
                          <a:solidFill>
                            <a:schemeClr val="tx1"/>
                          </a:solidFill>
                          <a:effectLst/>
                          <a:latin typeface="Verdana" pitchFamily="34" charset="0"/>
                        </a:rPr>
                        <a:t>40%</a:t>
                      </a:r>
                      <a:endParaRPr kumimoji="0" lang="es-ES" sz="1000" b="0"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Verdana" pitchFamily="34" charset="0"/>
                        </a:rPr>
                        <a:t>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Verdana" pitchFamily="34" charset="0"/>
                      </a:endParaRPr>
                    </a:p>
                  </a:txBody>
                  <a:tcPr anchor="ctr" horzOverflow="overflow"/>
                </a:tc>
              </a:tr>
              <a:tr h="5516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u="none" strike="noStrike" cap="none" normalizeH="0" baseline="0" dirty="0" smtClean="0">
                          <a:ln>
                            <a:noFill/>
                          </a:ln>
                          <a:effectLst/>
                          <a:latin typeface="Verdana" pitchFamily="34" charset="0"/>
                        </a:rPr>
                        <a:t>Competencia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u="none" strike="noStrike" cap="none" normalizeH="0" baseline="0" dirty="0" smtClean="0">
                          <a:ln>
                            <a:noFill/>
                          </a:ln>
                          <a:effectLst/>
                          <a:latin typeface="Verdana" pitchFamily="34" charset="0"/>
                        </a:rPr>
                        <a:t>Descripción: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u="none" strike="noStrike" cap="none" normalizeH="0" baseline="0" dirty="0" smtClean="0">
                          <a:ln>
                            <a:noFill/>
                          </a:ln>
                          <a:effectLst/>
                          <a:latin typeface="Verdana" pitchFamily="34" charset="0"/>
                        </a:rPr>
                        <a:t>Acciones claves:</a:t>
                      </a:r>
                      <a:endParaRPr kumimoji="0" lang="es-ES" sz="1000" b="1"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Verdana" pitchFamily="34" charset="0"/>
                        </a:rPr>
                        <a:t>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u="none" strike="noStrike" cap="none" normalizeH="0" baseline="0" dirty="0" smtClean="0">
                          <a:ln>
                            <a:noFill/>
                          </a:ln>
                          <a:solidFill>
                            <a:schemeClr val="tx1"/>
                          </a:solidFill>
                          <a:effectLst/>
                          <a:latin typeface="Verdana" pitchFamily="34" charset="0"/>
                        </a:rPr>
                        <a:t>30%</a:t>
                      </a:r>
                      <a:endParaRPr kumimoji="0" lang="es-ES" sz="1000" b="0"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Verdana" pitchFamily="34" charset="0"/>
                        </a:rPr>
                        <a:t>1,8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Verdana" pitchFamily="34" charset="0"/>
                      </a:endParaRPr>
                    </a:p>
                  </a:txBody>
                  <a:tcPr anchor="ctr" horzOverflow="overflow"/>
                </a:tc>
              </a:tr>
              <a:tr h="246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u="none" strike="noStrike" cap="none" normalizeH="0" baseline="0" dirty="0" smtClean="0">
                          <a:ln>
                            <a:noFill/>
                          </a:ln>
                          <a:solidFill>
                            <a:schemeClr val="bg1"/>
                          </a:solidFill>
                          <a:effectLst/>
                          <a:latin typeface="Verdana" pitchFamily="34" charset="0"/>
                        </a:rPr>
                        <a:t>Resultado</a:t>
                      </a:r>
                      <a:endParaRPr kumimoji="0" lang="es-ES" sz="1000" b="0" i="0" u="none" strike="noStrike" cap="none" normalizeH="0" baseline="0" dirty="0" smtClean="0">
                        <a:ln>
                          <a:noFill/>
                        </a:ln>
                        <a:solidFill>
                          <a:schemeClr val="bg1"/>
                        </a:solidFill>
                        <a:effectLst/>
                        <a:latin typeface="Verdana" pitchFamily="34" charset="0"/>
                      </a:endParaRPr>
                    </a:p>
                  </a:txBody>
                  <a:tcPr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rgbClr val="FF0000"/>
                          </a:solidFill>
                          <a:effectLst/>
                          <a:latin typeface="Verdana" pitchFamily="34" charset="0"/>
                        </a:rPr>
                        <a:t>4,9</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Verdana" pitchFamily="34" charset="0"/>
                      </a:endParaRPr>
                    </a:p>
                  </a:txBody>
                  <a:tcPr anchor="ctr" horzOverflow="overflow"/>
                </a:tc>
              </a:tr>
            </a:tbl>
          </a:graphicData>
        </a:graphic>
      </p:graphicFrame>
    </p:spTree>
    <p:extLst>
      <p:ext uri="{BB962C8B-B14F-4D97-AF65-F5344CB8AC3E}">
        <p14:creationId xmlns:p14="http://schemas.microsoft.com/office/powerpoint/2010/main" val="151224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p:txBody>
          <a:bodyPr/>
          <a:lstStyle/>
          <a:p>
            <a:r>
              <a:rPr lang="es-ES" dirty="0" smtClean="0"/>
              <a:t>PROCESO DE ENTREVISTA</a:t>
            </a:r>
            <a:endParaRPr lang="es-ES" dirty="0"/>
          </a:p>
        </p:txBody>
      </p:sp>
      <p:graphicFrame>
        <p:nvGraphicFramePr>
          <p:cNvPr id="5" name="Group 183"/>
          <p:cNvGraphicFramePr>
            <a:graphicFrameLocks noGrp="1"/>
          </p:cNvGraphicFramePr>
          <p:nvPr>
            <p:extLst>
              <p:ext uri="{D42A27DB-BD31-4B8C-83A1-F6EECF244321}">
                <p14:modId xmlns:p14="http://schemas.microsoft.com/office/powerpoint/2010/main" val="1806713094"/>
              </p:ext>
            </p:extLst>
          </p:nvPr>
        </p:nvGraphicFramePr>
        <p:xfrm>
          <a:off x="107505" y="1844824"/>
          <a:ext cx="8568555" cy="4448639"/>
        </p:xfrm>
        <a:graphic>
          <a:graphicData uri="http://schemas.openxmlformats.org/drawingml/2006/table">
            <a:tbl>
              <a:tblPr firstRow="1" firstCol="1">
                <a:tableStyleId>{5C22544A-7EE6-4342-B048-85BDC9FD1C3A}</a:tableStyleId>
              </a:tblPr>
              <a:tblGrid>
                <a:gridCol w="3825489"/>
                <a:gridCol w="610594"/>
                <a:gridCol w="689869"/>
                <a:gridCol w="922719"/>
                <a:gridCol w="2519884"/>
              </a:tblGrid>
              <a:tr h="1543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0" u="none" strike="noStrike" cap="none" normalizeH="0" baseline="0" dirty="0" smtClean="0">
                          <a:ln>
                            <a:noFill/>
                          </a:ln>
                          <a:effectLst/>
                          <a:latin typeface="Verdana" pitchFamily="34" charset="0"/>
                        </a:rPr>
                        <a:t>Competencia</a:t>
                      </a:r>
                      <a:endParaRPr kumimoji="0" lang="es-ES" sz="800" b="0" i="0" u="none" strike="noStrike" cap="none" normalizeH="0" baseline="0" dirty="0" smtClean="0">
                        <a:ln>
                          <a:noFill/>
                        </a:ln>
                        <a:solidFill>
                          <a:schemeClr val="tx1"/>
                        </a:solidFill>
                        <a:effectLst/>
                        <a:latin typeface="Verdana" pitchFamily="34" charset="0"/>
                      </a:endParaRPr>
                    </a:p>
                  </a:txBody>
                  <a:tcPr anchor="ctr" horzOverflow="overflow">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1" u="none" strike="noStrike" cap="none" normalizeH="0" baseline="0" dirty="0" smtClean="0">
                          <a:ln>
                            <a:noFill/>
                          </a:ln>
                          <a:effectLst/>
                          <a:latin typeface="Verdana" pitchFamily="34" charset="0"/>
                        </a:rPr>
                        <a:t>Nota</a:t>
                      </a:r>
                      <a:endParaRPr kumimoji="0" lang="es-ES" sz="800" b="1" i="0" u="none" strike="noStrike" cap="none" normalizeH="0" baseline="0" dirty="0" smtClean="0">
                        <a:ln>
                          <a:noFill/>
                        </a:ln>
                        <a:solidFill>
                          <a:schemeClr val="tx1"/>
                        </a:solidFill>
                        <a:effectLst/>
                        <a:latin typeface="Verdana"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1" u="none" strike="noStrike" cap="none" normalizeH="0" baseline="0" dirty="0" smtClean="0">
                          <a:ln>
                            <a:noFill/>
                          </a:ln>
                          <a:effectLst/>
                          <a:latin typeface="Verdana" pitchFamily="34" charset="0"/>
                        </a:rPr>
                        <a:t>Ponderación</a:t>
                      </a:r>
                      <a:endParaRPr kumimoji="0" lang="es-ES" sz="800" b="1"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1" u="none" strike="noStrike" cap="none" normalizeH="0" baseline="0" dirty="0" smtClean="0">
                          <a:ln>
                            <a:noFill/>
                          </a:ln>
                          <a:effectLst/>
                          <a:latin typeface="Verdana" pitchFamily="34" charset="0"/>
                        </a:rPr>
                        <a:t>Puntaje Ponderado</a:t>
                      </a:r>
                      <a:endParaRPr kumimoji="0" lang="es-ES" sz="800" b="1"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1" u="none" strike="noStrike" cap="none" normalizeH="0" baseline="0" dirty="0" smtClean="0">
                          <a:ln>
                            <a:noFill/>
                          </a:ln>
                          <a:effectLst/>
                          <a:latin typeface="Verdana" pitchFamily="34" charset="0"/>
                        </a:rPr>
                        <a:t>Observaciones</a:t>
                      </a:r>
                      <a:endParaRPr kumimoji="0" lang="es-ES" sz="800" b="1" i="0" u="none" strike="noStrike" cap="none" normalizeH="0" baseline="0" dirty="0" smtClean="0">
                        <a:ln>
                          <a:noFill/>
                        </a:ln>
                        <a:solidFill>
                          <a:schemeClr val="tx1"/>
                        </a:solidFill>
                        <a:effectLst/>
                        <a:latin typeface="Verdana" pitchFamily="34" charset="0"/>
                      </a:endParaRPr>
                    </a:p>
                  </a:txBody>
                  <a:tcPr anchor="ctr" horzOverflow="overflow"/>
                </a:tc>
              </a:tr>
              <a:tr h="1125817">
                <a:tc>
                  <a:txBody>
                    <a:bodyPr/>
                    <a:lstStyle/>
                    <a:p>
                      <a:pPr marL="88900" marR="0" lvl="0" indent="-88900" algn="ctr" defTabSz="266700" rtl="0" eaLnBrk="1" fontAlgn="base" latinLnBrk="0" hangingPunct="1">
                        <a:lnSpc>
                          <a:spcPct val="100000"/>
                        </a:lnSpc>
                        <a:spcBef>
                          <a:spcPct val="20000"/>
                        </a:spcBef>
                        <a:spcAft>
                          <a:spcPct val="0"/>
                        </a:spcAft>
                        <a:buClrTx/>
                        <a:buSzTx/>
                        <a:buFontTx/>
                        <a:buNone/>
                        <a:tabLst/>
                      </a:pPr>
                      <a:r>
                        <a:rPr kumimoji="0" lang="es-ES_tradnl" sz="800" b="1" u="none" strike="noStrike" cap="none" normalizeH="0" baseline="0" dirty="0" smtClean="0">
                          <a:ln>
                            <a:noFill/>
                          </a:ln>
                          <a:effectLst/>
                          <a:latin typeface="Verdana" pitchFamily="34" charset="0"/>
                        </a:rPr>
                        <a:t>Dirección de Equipo:</a:t>
                      </a:r>
                    </a:p>
                    <a:p>
                      <a:pPr marL="88900" marR="0" lvl="0" indent="-88900" algn="ctr" defTabSz="266700" rtl="0" eaLnBrk="1" fontAlgn="base" latinLnBrk="0" hangingPunct="1">
                        <a:lnSpc>
                          <a:spcPct val="100000"/>
                        </a:lnSpc>
                        <a:spcBef>
                          <a:spcPct val="20000"/>
                        </a:spcBef>
                        <a:spcAft>
                          <a:spcPct val="0"/>
                        </a:spcAft>
                        <a:buClrTx/>
                        <a:buSzTx/>
                        <a:buFontTx/>
                        <a:buNone/>
                        <a:tabLst/>
                      </a:pPr>
                      <a:r>
                        <a:rPr kumimoji="0" lang="es-ES_tradnl" sz="800" b="1" u="none" strike="noStrike" cap="none" normalizeH="0" baseline="0" dirty="0" smtClean="0">
                          <a:ln>
                            <a:noFill/>
                          </a:ln>
                          <a:effectLst/>
                          <a:latin typeface="Verdana" pitchFamily="34" charset="0"/>
                        </a:rPr>
                        <a:t>- Establece metas claras, motivantes, concretas.</a:t>
                      </a:r>
                    </a:p>
                    <a:p>
                      <a:pPr marL="88900" marR="0" lvl="0" indent="-88900" algn="ctr" defTabSz="266700" rtl="0" eaLnBrk="1" fontAlgn="base" latinLnBrk="0" hangingPunct="1">
                        <a:lnSpc>
                          <a:spcPct val="100000"/>
                        </a:lnSpc>
                        <a:spcBef>
                          <a:spcPct val="20000"/>
                        </a:spcBef>
                        <a:spcAft>
                          <a:spcPct val="0"/>
                        </a:spcAft>
                        <a:buClrTx/>
                        <a:buSzTx/>
                        <a:buFontTx/>
                        <a:buNone/>
                        <a:tabLst/>
                      </a:pPr>
                      <a:r>
                        <a:rPr kumimoji="0" lang="es-ES_tradnl" sz="800" b="1" u="none" strike="noStrike" cap="none" normalizeH="0" baseline="0" dirty="0" smtClean="0">
                          <a:ln>
                            <a:noFill/>
                          </a:ln>
                          <a:effectLst/>
                          <a:latin typeface="Verdana" pitchFamily="34" charset="0"/>
                        </a:rPr>
                        <a:t>- Alinea al personal y promueve la colaboración.</a:t>
                      </a:r>
                    </a:p>
                    <a:p>
                      <a:pPr marL="88900" marR="0" lvl="0" indent="-88900" algn="ctr" defTabSz="266700" rtl="0" eaLnBrk="1" fontAlgn="base" latinLnBrk="0" hangingPunct="1">
                        <a:lnSpc>
                          <a:spcPct val="100000"/>
                        </a:lnSpc>
                        <a:spcBef>
                          <a:spcPct val="20000"/>
                        </a:spcBef>
                        <a:spcAft>
                          <a:spcPct val="0"/>
                        </a:spcAft>
                        <a:buClrTx/>
                        <a:buSzTx/>
                        <a:buFontTx/>
                        <a:buNone/>
                        <a:tabLst/>
                      </a:pPr>
                      <a:r>
                        <a:rPr kumimoji="0" lang="es-ES_tradnl" sz="800" b="1" u="none" strike="noStrike" cap="none" normalizeH="0" baseline="0" dirty="0" smtClean="0">
                          <a:ln>
                            <a:noFill/>
                          </a:ln>
                          <a:effectLst/>
                          <a:latin typeface="Verdana" pitchFamily="34" charset="0"/>
                        </a:rPr>
                        <a:t>- Orienta y desarrolla el desempeño del equipo</a:t>
                      </a:r>
                    </a:p>
                    <a:p>
                      <a:pPr marL="88900" marR="0" lvl="0" indent="-88900" algn="ctr" defTabSz="266700" rtl="0" eaLnBrk="1" fontAlgn="base" latinLnBrk="0" hangingPunct="1">
                        <a:lnSpc>
                          <a:spcPct val="100000"/>
                        </a:lnSpc>
                        <a:spcBef>
                          <a:spcPct val="20000"/>
                        </a:spcBef>
                        <a:spcAft>
                          <a:spcPct val="0"/>
                        </a:spcAft>
                        <a:buClrTx/>
                        <a:buSzTx/>
                        <a:buFontTx/>
                        <a:buNone/>
                        <a:tabLst/>
                      </a:pPr>
                      <a:r>
                        <a:rPr kumimoji="0" lang="es-ES_tradnl" sz="800" b="1" u="none" strike="noStrike" cap="none" normalizeH="0" baseline="0" dirty="0" smtClean="0">
                          <a:ln>
                            <a:noFill/>
                          </a:ln>
                          <a:effectLst/>
                          <a:latin typeface="Verdana" pitchFamily="34" charset="0"/>
                        </a:rPr>
                        <a:t>- Fomenta la participación y compromiso.</a:t>
                      </a:r>
                      <a:endParaRPr kumimoji="0" lang="es-ES_tradnl" sz="800" b="1"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dirty="0" smtClean="0">
                          <a:ln>
                            <a:noFill/>
                          </a:ln>
                          <a:solidFill>
                            <a:schemeClr val="tx1"/>
                          </a:solidFill>
                          <a:effectLst/>
                          <a:latin typeface="Verdana" pitchFamily="34" charset="0"/>
                        </a:rPr>
                        <a:t>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0" u="none" strike="noStrike" cap="none" normalizeH="0" baseline="0" dirty="0" smtClean="0">
                          <a:ln>
                            <a:noFill/>
                          </a:ln>
                          <a:effectLst/>
                          <a:latin typeface="Verdana" pitchFamily="34" charset="0"/>
                        </a:rPr>
                        <a:t>30%</a:t>
                      </a:r>
                      <a:endParaRPr kumimoji="0" lang="es-ES" sz="800" b="0"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dirty="0" smtClean="0">
                          <a:ln>
                            <a:noFill/>
                          </a:ln>
                          <a:solidFill>
                            <a:schemeClr val="tx1"/>
                          </a:solidFill>
                          <a:effectLst/>
                          <a:latin typeface="Verdana" pitchFamily="34" charset="0"/>
                        </a:rPr>
                        <a:t>4,5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0" u="none" strike="noStrike" cap="none" normalizeH="0" baseline="0" dirty="0" smtClean="0">
                          <a:ln>
                            <a:noFill/>
                          </a:ln>
                          <a:effectLst/>
                          <a:latin typeface="Verdana" pitchFamily="34" charset="0"/>
                        </a:rPr>
                        <a:t>Establece metas y alinea al personal, promoviendo el logro de objetivos.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0" u="none" strike="noStrike" cap="none" normalizeH="0" baseline="0" dirty="0" smtClean="0">
                          <a:ln>
                            <a:noFill/>
                          </a:ln>
                          <a:effectLst/>
                          <a:latin typeface="Verdana" pitchFamily="34" charset="0"/>
                        </a:rPr>
                        <a:t>Debe mejorar la participación y la orientación del desempeño del equipo, tendiendo a ser directivo.</a:t>
                      </a:r>
                      <a:endParaRPr kumimoji="0" lang="es-ES" sz="800" b="0" i="0" u="none" strike="noStrike" cap="none" normalizeH="0" baseline="0" dirty="0" smtClean="0">
                        <a:ln>
                          <a:noFill/>
                        </a:ln>
                        <a:solidFill>
                          <a:schemeClr val="tx1"/>
                        </a:solidFill>
                        <a:effectLst/>
                        <a:latin typeface="Verdana" pitchFamily="34" charset="0"/>
                      </a:endParaRPr>
                    </a:p>
                  </a:txBody>
                  <a:tcPr anchor="ctr" horzOverflow="overflow"/>
                </a:tc>
              </a:tr>
              <a:tr h="13297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1" u="none" strike="noStrike" cap="none" normalizeH="0" baseline="0" dirty="0" smtClean="0">
                          <a:ln>
                            <a:noFill/>
                          </a:ln>
                          <a:effectLst/>
                          <a:latin typeface="Verdana" pitchFamily="34" charset="0"/>
                        </a:rPr>
                        <a:t>Planificación / Organización</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s-ES_tradnl" sz="800" b="1" u="none" strike="noStrike" cap="none" normalizeH="0" baseline="0" dirty="0" smtClean="0">
                          <a:ln>
                            <a:noFill/>
                          </a:ln>
                          <a:effectLst/>
                          <a:latin typeface="Verdana" pitchFamily="34" charset="0"/>
                        </a:rPr>
                        <a:t>Priorizar en forma eficaz</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s-ES_tradnl" sz="800" b="1" u="none" strike="noStrike" cap="none" normalizeH="0" baseline="0" dirty="0" smtClean="0">
                          <a:ln>
                            <a:noFill/>
                          </a:ln>
                          <a:effectLst/>
                          <a:latin typeface="Verdana" pitchFamily="34" charset="0"/>
                        </a:rPr>
                        <a:t>Plantear objetivos específicos, mesurables, acotados en el tiempo y realistas.</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s-ES_tradnl" sz="800" b="1" u="none" strike="noStrike" cap="none" normalizeH="0" baseline="0" dirty="0" smtClean="0">
                          <a:ln>
                            <a:noFill/>
                          </a:ln>
                          <a:effectLst/>
                          <a:latin typeface="Verdana" pitchFamily="34" charset="0"/>
                        </a:rPr>
                        <a:t>Evaluar correctamente los recursos involucrados.</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s-ES_tradnl" sz="800" b="1" u="none" strike="noStrike" cap="none" normalizeH="0" baseline="0" dirty="0" smtClean="0">
                          <a:ln>
                            <a:noFill/>
                          </a:ln>
                          <a:effectLst/>
                          <a:latin typeface="Verdana" pitchFamily="34" charset="0"/>
                        </a:rPr>
                        <a:t>Realizar seguimiento y control de actividades, apoyándose en herramientas como carta </a:t>
                      </a:r>
                      <a:r>
                        <a:rPr kumimoji="0" lang="es-ES_tradnl" sz="800" b="1" u="none" strike="noStrike" cap="none" normalizeH="0" baseline="0" dirty="0" err="1" smtClean="0">
                          <a:ln>
                            <a:noFill/>
                          </a:ln>
                          <a:effectLst/>
                          <a:latin typeface="Verdana" pitchFamily="34" charset="0"/>
                        </a:rPr>
                        <a:t>gantt</a:t>
                      </a:r>
                      <a:r>
                        <a:rPr kumimoji="0" lang="es-ES_tradnl" sz="800" b="1" u="none" strike="noStrike" cap="none" normalizeH="0" baseline="0" dirty="0" smtClean="0">
                          <a:ln>
                            <a:noFill/>
                          </a:ln>
                          <a:effectLst/>
                          <a:latin typeface="Verdana" pitchFamily="34" charset="0"/>
                        </a:rPr>
                        <a:t> y/o software de gestión como SIGFE.</a:t>
                      </a:r>
                      <a:endParaRPr kumimoji="0" lang="es-ES_tradnl" sz="800" b="1"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dirty="0" smtClean="0">
                          <a:ln>
                            <a:noFill/>
                          </a:ln>
                          <a:solidFill>
                            <a:schemeClr val="tx1"/>
                          </a:solidFill>
                          <a:effectLst/>
                          <a:latin typeface="Verdana" pitchFamily="34" charset="0"/>
                        </a:rPr>
                        <a:t>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0" u="none" strike="noStrike" cap="none" normalizeH="0" baseline="0" dirty="0" smtClean="0">
                          <a:ln>
                            <a:noFill/>
                          </a:ln>
                          <a:effectLst/>
                          <a:latin typeface="Verdana" pitchFamily="34" charset="0"/>
                        </a:rPr>
                        <a:t>40%</a:t>
                      </a:r>
                      <a:endParaRPr kumimoji="0" lang="es-ES" sz="800" b="0"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dirty="0" smtClean="0">
                          <a:ln>
                            <a:noFill/>
                          </a:ln>
                          <a:solidFill>
                            <a:schemeClr val="tx1"/>
                          </a:solidFill>
                          <a:effectLst/>
                          <a:latin typeface="Verdana" pitchFamily="34" charset="0"/>
                        </a:rPr>
                        <a:t>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0" u="none" strike="noStrike" cap="none" normalizeH="0" baseline="0" dirty="0" smtClean="0">
                          <a:ln>
                            <a:noFill/>
                          </a:ln>
                          <a:effectLst/>
                          <a:latin typeface="Verdana" pitchFamily="34" charset="0"/>
                        </a:rPr>
                        <a:t>Fija prioridades y establece objetivos.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0" u="none" strike="noStrike" cap="none" normalizeH="0" baseline="0" dirty="0" smtClean="0">
                          <a:ln>
                            <a:noFill/>
                          </a:ln>
                          <a:effectLst/>
                          <a:latin typeface="Verdana" pitchFamily="34" charset="0"/>
                        </a:rPr>
                        <a:t>Falta un análisis más estricto de recursos involucrados y evaluación en proceso; pudiendo tener problemas en el cumplimiento de plazos.</a:t>
                      </a:r>
                      <a:endParaRPr kumimoji="0" lang="es-ES" sz="800" b="0" i="0" u="none" strike="noStrike" cap="none" normalizeH="0" baseline="0" dirty="0" smtClean="0">
                        <a:ln>
                          <a:noFill/>
                        </a:ln>
                        <a:solidFill>
                          <a:schemeClr val="tx1"/>
                        </a:solidFill>
                        <a:effectLst/>
                        <a:latin typeface="Verdana" pitchFamily="34" charset="0"/>
                      </a:endParaRPr>
                    </a:p>
                  </a:txBody>
                  <a:tcPr anchor="ctr" horzOverflow="overflow"/>
                </a:tc>
              </a:tr>
              <a:tr h="13144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800" b="1" u="none" strike="noStrike" cap="none" normalizeH="0" baseline="0" dirty="0" smtClean="0">
                          <a:ln>
                            <a:noFill/>
                          </a:ln>
                          <a:effectLst/>
                          <a:latin typeface="Verdana" pitchFamily="34" charset="0"/>
                        </a:rPr>
                        <a:t>Probidad / Integridad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800" b="1" u="none" strike="noStrike" cap="none" normalizeH="0" baseline="0" dirty="0" smtClean="0">
                          <a:ln>
                            <a:noFill/>
                          </a:ln>
                          <a:effectLst/>
                          <a:latin typeface="Verdana" pitchFamily="34" charset="0"/>
                        </a:rPr>
                        <a:t>- Ajustar el comportamiento a los valores, normativa y  políticas de la institución.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800" b="1" u="none" strike="noStrike" cap="none" normalizeH="0" baseline="0" dirty="0" smtClean="0">
                          <a:ln>
                            <a:noFill/>
                          </a:ln>
                          <a:effectLst/>
                          <a:latin typeface="Verdana" pitchFamily="34" charset="0"/>
                        </a:rPr>
                        <a:t>- Mantener la confidencialidad respecto a asuntos de carácter reservado.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800" b="1" u="none" strike="noStrike" cap="none" normalizeH="0" baseline="0" dirty="0" smtClean="0">
                          <a:ln>
                            <a:noFill/>
                          </a:ln>
                          <a:effectLst/>
                          <a:latin typeface="Verdana" pitchFamily="34" charset="0"/>
                        </a:rPr>
                        <a:t>- Observar y promover las políticas y reglamentos institucionales.</a:t>
                      </a:r>
                      <a:endParaRPr kumimoji="0" lang="es-ES" sz="800" b="1"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dirty="0" smtClean="0">
                          <a:ln>
                            <a:noFill/>
                          </a:ln>
                          <a:solidFill>
                            <a:schemeClr val="tx1"/>
                          </a:solidFill>
                          <a:effectLst/>
                          <a:latin typeface="Verdana" pitchFamily="34" charset="0"/>
                        </a:rPr>
                        <a:t>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0" u="none" strike="noStrike" cap="none" normalizeH="0" baseline="0" dirty="0" smtClean="0">
                          <a:ln>
                            <a:noFill/>
                          </a:ln>
                          <a:effectLst/>
                          <a:latin typeface="Verdana" pitchFamily="34" charset="0"/>
                        </a:rPr>
                        <a:t>30%</a:t>
                      </a:r>
                      <a:endParaRPr kumimoji="0" lang="es-ES" sz="800" b="0" i="0" u="none" strike="noStrike" cap="none" normalizeH="0" baseline="0" dirty="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dirty="0" smtClean="0">
                          <a:ln>
                            <a:noFill/>
                          </a:ln>
                          <a:solidFill>
                            <a:schemeClr val="tx1"/>
                          </a:solidFill>
                          <a:effectLst/>
                          <a:latin typeface="Verdana" pitchFamily="34" charset="0"/>
                        </a:rPr>
                        <a:t>1,8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0" u="none" strike="noStrike" cap="none" normalizeH="0" baseline="0" dirty="0" smtClean="0">
                          <a:ln>
                            <a:noFill/>
                          </a:ln>
                          <a:effectLst/>
                          <a:latin typeface="Verdana" pitchFamily="34" charset="0"/>
                        </a:rPr>
                        <a:t>Respeta normas y procedimientos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0" u="none" strike="noStrike" cap="none" normalizeH="0" baseline="0" dirty="0" smtClean="0">
                          <a:ln>
                            <a:noFill/>
                          </a:ln>
                          <a:effectLst/>
                          <a:latin typeface="Verdana" pitchFamily="34" charset="0"/>
                        </a:rPr>
                        <a:t>Resguarda la información reservada.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0" u="none" strike="noStrike" cap="none" normalizeH="0" baseline="0" dirty="0" smtClean="0">
                          <a:ln>
                            <a:noFill/>
                          </a:ln>
                          <a:effectLst/>
                          <a:latin typeface="Verdana" pitchFamily="34" charset="0"/>
                        </a:rPr>
                        <a:t>Puede  mostrar más iniciativa y persistencia en la promoción de políticas y reglamentos.</a:t>
                      </a:r>
                      <a:endParaRPr kumimoji="0" lang="es-ES" sz="800" b="0" i="0" u="none" strike="noStrike" cap="none" normalizeH="0" baseline="0" dirty="0" smtClean="0">
                        <a:ln>
                          <a:noFill/>
                        </a:ln>
                        <a:solidFill>
                          <a:schemeClr val="tx1"/>
                        </a:solidFill>
                        <a:effectLst/>
                        <a:latin typeface="Verdana" pitchFamily="34" charset="0"/>
                      </a:endParaRPr>
                    </a:p>
                  </a:txBody>
                  <a:tcPr anchor="ctr" horzOverflow="overflow"/>
                </a:tc>
              </a:tr>
              <a:tr h="3433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800" b="1" u="none" strike="noStrike" cap="none" normalizeH="0" baseline="0" dirty="0" smtClean="0">
                          <a:ln>
                            <a:noFill/>
                          </a:ln>
                          <a:effectLst/>
                          <a:latin typeface="Verdana" pitchFamily="34" charset="0"/>
                        </a:rPr>
                        <a:t>Resultado</a:t>
                      </a:r>
                      <a:endParaRPr kumimoji="0" lang="es-ES" sz="800" b="1" i="0" u="none" strike="noStrike" cap="none" normalizeH="0" baseline="0" dirty="0" smtClean="0">
                        <a:ln>
                          <a:noFill/>
                        </a:ln>
                        <a:solidFill>
                          <a:schemeClr val="tx1"/>
                        </a:solidFill>
                        <a:effectLst/>
                        <a:latin typeface="Verdana" pitchFamily="34" charset="0"/>
                      </a:endParaRPr>
                    </a:p>
                  </a:txBody>
                  <a:tcPr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dirty="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800" b="1" i="0" u="none" strike="noStrike" cap="none" normalizeH="0" baseline="0" dirty="0" smtClean="0">
                          <a:ln>
                            <a:noFill/>
                          </a:ln>
                          <a:solidFill>
                            <a:srgbClr val="FF0000"/>
                          </a:solidFill>
                          <a:effectLst/>
                          <a:latin typeface="Verdana" pitchFamily="34" charset="0"/>
                        </a:rPr>
                        <a:t>4,9</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dirty="0" smtClean="0">
                        <a:ln>
                          <a:noFill/>
                        </a:ln>
                        <a:solidFill>
                          <a:schemeClr val="tx1"/>
                        </a:solidFill>
                        <a:effectLst/>
                        <a:latin typeface="Verdana" pitchFamily="34" charset="0"/>
                      </a:endParaRPr>
                    </a:p>
                  </a:txBody>
                  <a:tcPr anchor="ctr" horzOverflow="overflow"/>
                </a:tc>
              </a:tr>
            </a:tbl>
          </a:graphicData>
        </a:graphic>
      </p:graphicFrame>
      <p:sp>
        <p:nvSpPr>
          <p:cNvPr id="6" name="5 CuadroTexto"/>
          <p:cNvSpPr txBox="1"/>
          <p:nvPr/>
        </p:nvSpPr>
        <p:spPr>
          <a:xfrm>
            <a:off x="7812360" y="1340768"/>
            <a:ext cx="1331640" cy="338554"/>
          </a:xfrm>
          <a:prstGeom prst="rect">
            <a:avLst/>
          </a:prstGeom>
          <a:solidFill>
            <a:schemeClr val="accent6">
              <a:lumMod val="75000"/>
            </a:schemeClr>
          </a:solidFill>
        </p:spPr>
        <p:txBody>
          <a:bodyPr wrap="square" rtlCol="0">
            <a:spAutoFit/>
          </a:bodyPr>
          <a:lstStyle/>
          <a:p>
            <a:r>
              <a:rPr lang="es-ES" sz="1600" b="1" dirty="0" smtClean="0">
                <a:solidFill>
                  <a:schemeClr val="bg1"/>
                </a:solidFill>
                <a:latin typeface="Verdana" pitchFamily="34" charset="0"/>
              </a:rPr>
              <a:t>DESPUÉS</a:t>
            </a:r>
            <a:endParaRPr lang="es-ES" sz="1600" b="1" dirty="0" smtClean="0">
              <a:solidFill>
                <a:schemeClr val="bg1"/>
              </a:solidFill>
              <a:latin typeface="Verdana" pitchFamily="34" charset="0"/>
            </a:endParaRPr>
          </a:p>
        </p:txBody>
      </p:sp>
      <p:sp>
        <p:nvSpPr>
          <p:cNvPr id="7" name="3 Marcador de contenido"/>
          <p:cNvSpPr>
            <a:spLocks noGrp="1"/>
          </p:cNvSpPr>
          <p:nvPr>
            <p:ph sz="quarter" idx="13"/>
          </p:nvPr>
        </p:nvSpPr>
        <p:spPr>
          <a:xfrm>
            <a:off x="429794" y="1317862"/>
            <a:ext cx="8331200" cy="380178"/>
          </a:xfrm>
        </p:spPr>
        <p:txBody>
          <a:bodyPr/>
          <a:lstStyle/>
          <a:p>
            <a:r>
              <a:rPr lang="es-ES" dirty="0" smtClean="0"/>
              <a:t>Ejemplo:</a:t>
            </a:r>
            <a:endParaRPr lang="es-ES" dirty="0"/>
          </a:p>
        </p:txBody>
      </p:sp>
    </p:spTree>
    <p:extLst>
      <p:ext uri="{BB962C8B-B14F-4D97-AF65-F5344CB8AC3E}">
        <p14:creationId xmlns:p14="http://schemas.microsoft.com/office/powerpoint/2010/main" val="2924462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844824"/>
            <a:ext cx="5724128" cy="432048"/>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
        <p:nvSpPr>
          <p:cNvPr id="2" name="1 Marcador de contenido"/>
          <p:cNvSpPr>
            <a:spLocks noGrp="1"/>
          </p:cNvSpPr>
          <p:nvPr>
            <p:ph idx="1"/>
          </p:nvPr>
        </p:nvSpPr>
        <p:spPr/>
        <p:txBody>
          <a:bodyPr/>
          <a:lstStyle/>
          <a:p>
            <a:r>
              <a:rPr lang="es-ES" dirty="0" smtClean="0">
                <a:solidFill>
                  <a:schemeClr val="bg1"/>
                </a:solidFill>
              </a:rPr>
              <a:t>4. CONSIDERACIÓN DE BUENAS PRÁCTICAS</a:t>
            </a:r>
            <a:endParaRPr lang="es-ES" dirty="0">
              <a:solidFill>
                <a:schemeClr val="bg1"/>
              </a:solidFill>
            </a:endParaRPr>
          </a:p>
        </p:txBody>
      </p:sp>
    </p:spTree>
    <p:extLst>
      <p:ext uri="{BB962C8B-B14F-4D97-AF65-F5344CB8AC3E}">
        <p14:creationId xmlns:p14="http://schemas.microsoft.com/office/powerpoint/2010/main" val="2352436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342900" indent="-342900" algn="just">
              <a:lnSpc>
                <a:spcPct val="150000"/>
              </a:lnSpc>
              <a:buFont typeface="+mj-lt"/>
              <a:buAutoNum type="alphaLcParenR"/>
            </a:pPr>
            <a:r>
              <a:rPr lang="es-ES" b="1" dirty="0">
                <a:solidFill>
                  <a:srgbClr val="00B0F0"/>
                </a:solidFill>
              </a:rPr>
              <a:t>Leer previamente la información respecto al candidato.</a:t>
            </a:r>
          </a:p>
          <a:p>
            <a:pPr marL="342900" indent="-342900" algn="just">
              <a:lnSpc>
                <a:spcPct val="150000"/>
              </a:lnSpc>
              <a:buFont typeface="+mj-lt"/>
              <a:buAutoNum type="alphaLcParenR"/>
            </a:pPr>
            <a:r>
              <a:rPr lang="es-ES" dirty="0"/>
              <a:t>No hacer preguntas que tengan una respuesta obvia.</a:t>
            </a:r>
          </a:p>
          <a:p>
            <a:pPr algn="just">
              <a:lnSpc>
                <a:spcPct val="150000"/>
              </a:lnSpc>
            </a:pPr>
            <a:r>
              <a:rPr lang="es-ES" sz="1400" i="1" dirty="0" smtClean="0">
                <a:solidFill>
                  <a:schemeClr val="bg1">
                    <a:lumMod val="50000"/>
                  </a:schemeClr>
                </a:solidFill>
              </a:rPr>
              <a:t>	Ej</a:t>
            </a:r>
            <a:r>
              <a:rPr lang="es-ES" sz="1400" i="1" dirty="0">
                <a:solidFill>
                  <a:schemeClr val="bg1">
                    <a:lumMod val="50000"/>
                  </a:schemeClr>
                </a:solidFill>
              </a:rPr>
              <a:t>.: ¿le interesa el cargo?, ¿le gusta ser jefe?.</a:t>
            </a:r>
          </a:p>
          <a:p>
            <a:pPr marL="342900" indent="-342900" algn="just">
              <a:lnSpc>
                <a:spcPct val="150000"/>
              </a:lnSpc>
              <a:buFont typeface="+mj-lt"/>
              <a:buAutoNum type="alphaLcParenR" startAt="3"/>
            </a:pPr>
            <a:r>
              <a:rPr lang="es-ES" dirty="0"/>
              <a:t>No hacer preguntas teóricas</a:t>
            </a:r>
          </a:p>
          <a:p>
            <a:pPr algn="just">
              <a:lnSpc>
                <a:spcPct val="150000"/>
              </a:lnSpc>
            </a:pPr>
            <a:r>
              <a:rPr lang="es-ES" sz="1400" i="1" dirty="0" smtClean="0">
                <a:solidFill>
                  <a:schemeClr val="bg1">
                    <a:lumMod val="50000"/>
                  </a:schemeClr>
                </a:solidFill>
              </a:rPr>
              <a:t>	Ej</a:t>
            </a:r>
            <a:r>
              <a:rPr lang="es-ES" sz="1400" i="1" dirty="0">
                <a:solidFill>
                  <a:schemeClr val="bg1">
                    <a:lumMod val="50000"/>
                  </a:schemeClr>
                </a:solidFill>
              </a:rPr>
              <a:t>.: ¿qué haría usted si tuviera un funcionario dependiente </a:t>
            </a:r>
            <a:r>
              <a:rPr lang="es-ES" sz="1400" i="1" dirty="0" smtClean="0">
                <a:solidFill>
                  <a:schemeClr val="bg1">
                    <a:lumMod val="50000"/>
                  </a:schemeClr>
                </a:solidFill>
              </a:rPr>
              <a:t>	desmotivado</a:t>
            </a:r>
            <a:r>
              <a:rPr lang="es-ES" sz="1400" i="1" dirty="0">
                <a:solidFill>
                  <a:schemeClr val="bg1">
                    <a:lumMod val="50000"/>
                  </a:schemeClr>
                </a:solidFill>
              </a:rPr>
              <a:t>?, ¿qué haría usted para asegurar el cumplimiento de </a:t>
            </a:r>
            <a:r>
              <a:rPr lang="es-ES" sz="1400" i="1" dirty="0" smtClean="0">
                <a:solidFill>
                  <a:schemeClr val="bg1">
                    <a:lumMod val="50000"/>
                  </a:schemeClr>
                </a:solidFill>
              </a:rPr>
              <a:t>	fechas </a:t>
            </a:r>
            <a:r>
              <a:rPr lang="es-ES" sz="1400" i="1" dirty="0">
                <a:solidFill>
                  <a:schemeClr val="bg1">
                    <a:lumMod val="50000"/>
                  </a:schemeClr>
                </a:solidFill>
              </a:rPr>
              <a:t>en la entrega de un balance?.</a:t>
            </a:r>
          </a:p>
          <a:p>
            <a:pPr marL="342900" indent="-342900" algn="just">
              <a:lnSpc>
                <a:spcPct val="150000"/>
              </a:lnSpc>
              <a:buFont typeface="+mj-lt"/>
              <a:buAutoNum type="alphaLcParenR" startAt="4"/>
            </a:pPr>
            <a:r>
              <a:rPr lang="es-ES" dirty="0"/>
              <a:t>No preguntar temas sobre los que no se tiene dominio</a:t>
            </a:r>
          </a:p>
          <a:p>
            <a:pPr marL="342900" indent="-342900" algn="just">
              <a:lnSpc>
                <a:spcPct val="150000"/>
              </a:lnSpc>
              <a:buFont typeface="+mj-lt"/>
              <a:buAutoNum type="alphaLcParenR" startAt="4"/>
            </a:pPr>
            <a:r>
              <a:rPr lang="es-ES" dirty="0"/>
              <a:t>Profundizar suficientemente (pregunta y </a:t>
            </a:r>
            <a:r>
              <a:rPr lang="es-ES" dirty="0" err="1"/>
              <a:t>contrapregunta</a:t>
            </a:r>
            <a:r>
              <a:rPr lang="es-ES" dirty="0"/>
              <a:t>).</a:t>
            </a:r>
          </a:p>
          <a:p>
            <a:pPr algn="just">
              <a:lnSpc>
                <a:spcPct val="150000"/>
              </a:lnSpc>
            </a:pPr>
            <a:r>
              <a:rPr lang="es-ES" sz="1400" dirty="0" smtClean="0">
                <a:solidFill>
                  <a:schemeClr val="bg1">
                    <a:lumMod val="50000"/>
                  </a:schemeClr>
                </a:solidFill>
              </a:rPr>
              <a:t>	</a:t>
            </a:r>
            <a:r>
              <a:rPr lang="es-ES" sz="1400" i="1" dirty="0" smtClean="0">
                <a:solidFill>
                  <a:schemeClr val="bg1">
                    <a:lumMod val="50000"/>
                  </a:schemeClr>
                </a:solidFill>
              </a:rPr>
              <a:t>Ej</a:t>
            </a:r>
            <a:r>
              <a:rPr lang="es-ES" sz="1400" i="1" dirty="0">
                <a:solidFill>
                  <a:schemeClr val="bg1">
                    <a:lumMod val="50000"/>
                  </a:schemeClr>
                </a:solidFill>
              </a:rPr>
              <a:t>.: ¿Cómo le fue con los resultados del proyecto que me indica? </a:t>
            </a:r>
            <a:r>
              <a:rPr lang="es-ES" sz="1400" i="1" dirty="0" smtClean="0">
                <a:solidFill>
                  <a:schemeClr val="bg1">
                    <a:lumMod val="50000"/>
                  </a:schemeClr>
                </a:solidFill>
              </a:rPr>
              <a:t>	¿</a:t>
            </a:r>
            <a:r>
              <a:rPr lang="es-ES" sz="1400" i="1" dirty="0">
                <a:solidFill>
                  <a:schemeClr val="bg1">
                    <a:lumMod val="50000"/>
                  </a:schemeClr>
                </a:solidFill>
              </a:rPr>
              <a:t>Por qué?, ¿qué indicadores mejoraron?, ¿Cuánto mejoraron?</a:t>
            </a:r>
          </a:p>
        </p:txBody>
      </p:sp>
      <p:sp>
        <p:nvSpPr>
          <p:cNvPr id="3" name="2 Marcador de contenido"/>
          <p:cNvSpPr>
            <a:spLocks noGrp="1"/>
          </p:cNvSpPr>
          <p:nvPr>
            <p:ph sz="quarter" idx="12"/>
          </p:nvPr>
        </p:nvSpPr>
        <p:spPr/>
        <p:txBody>
          <a:bodyPr/>
          <a:lstStyle/>
          <a:p>
            <a:r>
              <a:rPr lang="es-ES" dirty="0" smtClean="0"/>
              <a:t>BUENAS PRÁCTICAS</a:t>
            </a:r>
            <a:endParaRPr lang="es-ES" dirty="0"/>
          </a:p>
        </p:txBody>
      </p:sp>
      <p:sp>
        <p:nvSpPr>
          <p:cNvPr id="4" name="3 Marcador de contenido"/>
          <p:cNvSpPr>
            <a:spLocks noGrp="1"/>
          </p:cNvSpPr>
          <p:nvPr>
            <p:ph sz="quarter" idx="13"/>
          </p:nvPr>
        </p:nvSpPr>
        <p:spPr/>
        <p:txBody>
          <a:bodyPr/>
          <a:lstStyle/>
          <a:p>
            <a:r>
              <a:rPr lang="es-ES" dirty="0" smtClean="0"/>
              <a:t>Criterios para preguntar correctamente:</a:t>
            </a:r>
            <a:endParaRPr lang="es-ES" dirty="0"/>
          </a:p>
        </p:txBody>
      </p:sp>
    </p:spTree>
    <p:extLst>
      <p:ext uri="{BB962C8B-B14F-4D97-AF65-F5344CB8AC3E}">
        <p14:creationId xmlns:p14="http://schemas.microsoft.com/office/powerpoint/2010/main" val="3765845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342900" indent="-342900">
              <a:buFont typeface="+mj-lt"/>
              <a:buAutoNum type="alphaLcParenR" startAt="6"/>
            </a:pPr>
            <a:r>
              <a:rPr lang="es-ES" dirty="0"/>
              <a:t>Hacer uso de contrastes y comparaciones</a:t>
            </a:r>
          </a:p>
          <a:p>
            <a:pPr algn="just">
              <a:lnSpc>
                <a:spcPct val="150000"/>
              </a:lnSpc>
            </a:pPr>
            <a:r>
              <a:rPr lang="es-ES" dirty="0"/>
              <a:t>		</a:t>
            </a:r>
            <a:r>
              <a:rPr lang="es-ES" sz="1400" i="1" dirty="0">
                <a:solidFill>
                  <a:schemeClr val="bg1">
                    <a:lumMod val="50000"/>
                  </a:schemeClr>
                </a:solidFill>
              </a:rPr>
              <a:t>Ej.: Considerando que trabajó en las áreas de planificación y </a:t>
            </a:r>
            <a:r>
              <a:rPr lang="es-ES" sz="1400" i="1" dirty="0" smtClean="0">
                <a:solidFill>
                  <a:schemeClr val="bg1">
                    <a:lumMod val="50000"/>
                  </a:schemeClr>
                </a:solidFill>
              </a:rPr>
              <a:t>			contabilidad </a:t>
            </a:r>
            <a:r>
              <a:rPr lang="es-ES" sz="1400" i="1" dirty="0">
                <a:solidFill>
                  <a:schemeClr val="bg1">
                    <a:lumMod val="50000"/>
                  </a:schemeClr>
                </a:solidFill>
              </a:rPr>
              <a:t>¿cuáles son las principales diferencias que observa </a:t>
            </a:r>
            <a:r>
              <a:rPr lang="es-ES" sz="1400" i="1" dirty="0" smtClean="0">
                <a:solidFill>
                  <a:schemeClr val="bg1">
                    <a:lumMod val="50000"/>
                  </a:schemeClr>
                </a:solidFill>
              </a:rPr>
              <a:t>		en </a:t>
            </a:r>
            <a:r>
              <a:rPr lang="es-ES" sz="1400" i="1" dirty="0">
                <a:solidFill>
                  <a:schemeClr val="bg1">
                    <a:lumMod val="50000"/>
                  </a:schemeClr>
                </a:solidFill>
              </a:rPr>
              <a:t>sus formas de trabajo y en qué área se ha sentido más </a:t>
            </a:r>
            <a:r>
              <a:rPr lang="es-ES" sz="1400" i="1" dirty="0" smtClean="0">
                <a:solidFill>
                  <a:schemeClr val="bg1">
                    <a:lumMod val="50000"/>
                  </a:schemeClr>
                </a:solidFill>
              </a:rPr>
              <a:t>				cómodo/a?</a:t>
            </a:r>
            <a:endParaRPr lang="es-ES" sz="1400" i="1" dirty="0">
              <a:solidFill>
                <a:schemeClr val="bg1">
                  <a:lumMod val="50000"/>
                </a:schemeClr>
              </a:solidFill>
            </a:endParaRPr>
          </a:p>
          <a:p>
            <a:pPr marL="342900" indent="-342900">
              <a:lnSpc>
                <a:spcPct val="150000"/>
              </a:lnSpc>
              <a:buFont typeface="+mj-lt"/>
              <a:buAutoNum type="alphaLcParenR" startAt="7"/>
            </a:pPr>
            <a:r>
              <a:rPr lang="es-ES" dirty="0"/>
              <a:t>Pedir</a:t>
            </a:r>
            <a:r>
              <a:rPr lang="es-ES" dirty="0"/>
              <a:t> al candidato que aclare las palabras técnicas que utiliza</a:t>
            </a:r>
          </a:p>
          <a:p>
            <a:pPr marL="342900" indent="-342900">
              <a:lnSpc>
                <a:spcPct val="150000"/>
              </a:lnSpc>
              <a:buFont typeface="+mj-lt"/>
              <a:buAutoNum type="alphaLcParenR" startAt="7"/>
            </a:pPr>
            <a:r>
              <a:rPr lang="es-ES" dirty="0"/>
              <a:t>Plantear las preguntas con decisión en lugar de disculparse </a:t>
            </a:r>
          </a:p>
          <a:p>
            <a:pPr marL="342900" indent="-342900">
              <a:lnSpc>
                <a:spcPct val="150000"/>
              </a:lnSpc>
              <a:buFont typeface="+mj-lt"/>
              <a:buAutoNum type="alphaLcParenR" startAt="7"/>
            </a:pPr>
            <a:r>
              <a:rPr lang="es-ES" b="1" dirty="0">
                <a:solidFill>
                  <a:srgbClr val="00B0F0"/>
                </a:solidFill>
              </a:rPr>
              <a:t>Evitar la invasión de la intimidad</a:t>
            </a:r>
          </a:p>
          <a:p>
            <a:pPr algn="just">
              <a:lnSpc>
                <a:spcPct val="150000"/>
              </a:lnSpc>
            </a:pPr>
            <a:r>
              <a:rPr lang="es-ES" dirty="0"/>
              <a:t>		</a:t>
            </a:r>
            <a:r>
              <a:rPr lang="es-ES" sz="1400" i="1" dirty="0">
                <a:solidFill>
                  <a:schemeClr val="bg1">
                    <a:lumMod val="50000"/>
                  </a:schemeClr>
                </a:solidFill>
              </a:rPr>
              <a:t>Ej.: ¿Es usted casado/a?, ¿tiene hijos?, ¿en qué trabaja su </a:t>
            </a:r>
            <a:r>
              <a:rPr lang="es-ES" sz="1400" i="1" dirty="0" smtClean="0">
                <a:solidFill>
                  <a:schemeClr val="bg1">
                    <a:lumMod val="50000"/>
                  </a:schemeClr>
                </a:solidFill>
              </a:rPr>
              <a:t>			esposo/a</a:t>
            </a:r>
            <a:r>
              <a:rPr lang="es-ES" sz="1400" i="1" dirty="0">
                <a:solidFill>
                  <a:schemeClr val="bg1">
                    <a:lumMod val="50000"/>
                  </a:schemeClr>
                </a:solidFill>
              </a:rPr>
              <a:t>?.</a:t>
            </a:r>
          </a:p>
          <a:p>
            <a:endParaRPr lang="es-ES" dirty="0"/>
          </a:p>
        </p:txBody>
      </p:sp>
      <p:sp>
        <p:nvSpPr>
          <p:cNvPr id="3" name="2 Marcador de contenido"/>
          <p:cNvSpPr>
            <a:spLocks noGrp="1"/>
          </p:cNvSpPr>
          <p:nvPr>
            <p:ph sz="quarter" idx="12"/>
          </p:nvPr>
        </p:nvSpPr>
        <p:spPr/>
        <p:txBody>
          <a:bodyPr/>
          <a:lstStyle/>
          <a:p>
            <a:r>
              <a:rPr lang="es-ES" dirty="0" smtClean="0"/>
              <a:t>BUENAS PRÁCTICAS</a:t>
            </a:r>
            <a:endParaRPr lang="es-ES" dirty="0"/>
          </a:p>
        </p:txBody>
      </p:sp>
      <p:sp>
        <p:nvSpPr>
          <p:cNvPr id="5" name="3 Marcador de contenido"/>
          <p:cNvSpPr>
            <a:spLocks noGrp="1"/>
          </p:cNvSpPr>
          <p:nvPr>
            <p:ph sz="quarter" idx="13"/>
          </p:nvPr>
        </p:nvSpPr>
        <p:spPr>
          <a:xfrm>
            <a:off x="429794" y="1317862"/>
            <a:ext cx="8331200" cy="380178"/>
          </a:xfrm>
        </p:spPr>
        <p:txBody>
          <a:bodyPr/>
          <a:lstStyle/>
          <a:p>
            <a:r>
              <a:rPr lang="es-ES" dirty="0" smtClean="0"/>
              <a:t>Criterios para preguntar correctamente:</a:t>
            </a:r>
            <a:endParaRPr lang="es-ES" dirty="0"/>
          </a:p>
        </p:txBody>
      </p:sp>
    </p:spTree>
    <p:extLst>
      <p:ext uri="{BB962C8B-B14F-4D97-AF65-F5344CB8AC3E}">
        <p14:creationId xmlns:p14="http://schemas.microsoft.com/office/powerpoint/2010/main" val="2924462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990600" lvl="1" indent="-533400">
              <a:lnSpc>
                <a:spcPct val="150000"/>
              </a:lnSpc>
              <a:buClr>
                <a:schemeClr val="tx1"/>
              </a:buClr>
              <a:buFont typeface="+mj-lt"/>
              <a:buAutoNum type="alphaLcParenR"/>
              <a:tabLst>
                <a:tab pos="533400" algn="l"/>
              </a:tabLst>
            </a:pPr>
            <a:r>
              <a:rPr lang="es-ES_tradnl" sz="1500" dirty="0" smtClean="0">
                <a:solidFill>
                  <a:schemeClr val="tx1"/>
                </a:solidFill>
                <a:latin typeface="Verdana" pitchFamily="34" charset="0"/>
              </a:rPr>
              <a:t>El </a:t>
            </a:r>
            <a:r>
              <a:rPr lang="es-ES_tradnl" sz="1500" dirty="0">
                <a:solidFill>
                  <a:schemeClr val="tx1"/>
                </a:solidFill>
                <a:latin typeface="Verdana" pitchFamily="34" charset="0"/>
              </a:rPr>
              <a:t>candidato como persona, necesita:</a:t>
            </a:r>
          </a:p>
          <a:p>
            <a:pPr marL="1627188" lvl="2" indent="-457200">
              <a:lnSpc>
                <a:spcPct val="150000"/>
              </a:lnSpc>
              <a:buClr>
                <a:schemeClr val="tx1"/>
              </a:buClr>
              <a:buFont typeface="+mj-lt"/>
              <a:buAutoNum type="arabicPeriod"/>
              <a:tabLst>
                <a:tab pos="533400" algn="l"/>
              </a:tabLst>
            </a:pPr>
            <a:r>
              <a:rPr lang="es-ES_tradnl" sz="1400" dirty="0" smtClean="0">
                <a:solidFill>
                  <a:schemeClr val="bg2">
                    <a:lumMod val="50000"/>
                  </a:schemeClr>
                </a:solidFill>
                <a:latin typeface="Verdana" pitchFamily="34" charset="0"/>
              </a:rPr>
              <a:t>Ser </a:t>
            </a:r>
            <a:r>
              <a:rPr lang="es-ES_tradnl" sz="1400" dirty="0">
                <a:solidFill>
                  <a:schemeClr val="bg2">
                    <a:lumMod val="50000"/>
                  </a:schemeClr>
                </a:solidFill>
                <a:latin typeface="Verdana" pitchFamily="34" charset="0"/>
              </a:rPr>
              <a:t>tratado con respeto.</a:t>
            </a:r>
          </a:p>
          <a:p>
            <a:pPr marL="1627188" lvl="2" indent="-457200">
              <a:lnSpc>
                <a:spcPct val="150000"/>
              </a:lnSpc>
              <a:buClr>
                <a:schemeClr val="tx1"/>
              </a:buClr>
              <a:buFont typeface="+mj-lt"/>
              <a:buAutoNum type="arabicPeriod"/>
              <a:tabLst>
                <a:tab pos="533400" algn="l"/>
              </a:tabLst>
            </a:pPr>
            <a:r>
              <a:rPr lang="es-ES_tradnl" sz="1400" dirty="0">
                <a:solidFill>
                  <a:schemeClr val="bg2">
                    <a:lumMod val="50000"/>
                  </a:schemeClr>
                </a:solidFill>
                <a:latin typeface="Verdana" pitchFamily="34" charset="0"/>
              </a:rPr>
              <a:t>Sentirse valorado.</a:t>
            </a:r>
          </a:p>
          <a:p>
            <a:pPr marL="990600" lvl="1" indent="-533400" algn="just">
              <a:lnSpc>
                <a:spcPct val="150000"/>
              </a:lnSpc>
              <a:buClr>
                <a:schemeClr val="tx1"/>
              </a:buClr>
              <a:buFont typeface="+mj-lt"/>
              <a:buAutoNum type="alphaLcParenR"/>
              <a:tabLst>
                <a:tab pos="533400" algn="l"/>
              </a:tabLst>
            </a:pPr>
            <a:r>
              <a:rPr lang="es-ES_tradnl" sz="1500" dirty="0">
                <a:solidFill>
                  <a:schemeClr val="tx1"/>
                </a:solidFill>
                <a:latin typeface="Verdana" pitchFamily="34" charset="0"/>
              </a:rPr>
              <a:t>Escuche y responda con empatía.</a:t>
            </a:r>
          </a:p>
          <a:p>
            <a:pPr marL="990600" lvl="1" indent="-533400" algn="just">
              <a:lnSpc>
                <a:spcPct val="150000"/>
              </a:lnSpc>
              <a:buClr>
                <a:schemeClr val="tx1"/>
              </a:buClr>
              <a:buFont typeface="+mj-lt"/>
              <a:buAutoNum type="alphaLcParenR"/>
              <a:tabLst>
                <a:tab pos="533400" algn="l"/>
              </a:tabLst>
            </a:pPr>
            <a:r>
              <a:rPr lang="es-ES_tradnl" sz="1500" dirty="0">
                <a:solidFill>
                  <a:schemeClr val="tx1"/>
                </a:solidFill>
                <a:latin typeface="Verdana" pitchFamily="34" charset="0"/>
              </a:rPr>
              <a:t>Acepte y valore la diversidad </a:t>
            </a:r>
          </a:p>
          <a:p>
            <a:pPr marL="990600" lvl="1" indent="-533400" algn="just">
              <a:lnSpc>
                <a:spcPct val="150000"/>
              </a:lnSpc>
              <a:buClr>
                <a:schemeClr val="tx1"/>
              </a:buClr>
              <a:buFont typeface="+mj-lt"/>
              <a:buAutoNum type="alphaLcParenR"/>
              <a:tabLst>
                <a:tab pos="533400" algn="l"/>
              </a:tabLst>
            </a:pPr>
            <a:r>
              <a:rPr lang="es-ES_tradnl" sz="1500" dirty="0" smtClean="0">
                <a:solidFill>
                  <a:schemeClr val="tx1"/>
                </a:solidFill>
                <a:latin typeface="Verdana" pitchFamily="34" charset="0"/>
              </a:rPr>
              <a:t>Dele </a:t>
            </a:r>
            <a:r>
              <a:rPr lang="es-ES_tradnl" sz="1500" dirty="0">
                <a:solidFill>
                  <a:schemeClr val="tx1"/>
                </a:solidFill>
                <a:latin typeface="Verdana" pitchFamily="34" charset="0"/>
              </a:rPr>
              <a:t>la oportunidad de realizar preguntas y/o aclarar dudas respecto al cargo o proceso de selección.</a:t>
            </a:r>
          </a:p>
          <a:p>
            <a:pPr marL="990600" lvl="1" indent="-533400" algn="just">
              <a:lnSpc>
                <a:spcPct val="150000"/>
              </a:lnSpc>
              <a:buClr>
                <a:schemeClr val="tx1"/>
              </a:buClr>
              <a:buFont typeface="+mj-lt"/>
              <a:buAutoNum type="alphaLcParenR"/>
              <a:tabLst>
                <a:tab pos="533400" algn="l"/>
              </a:tabLst>
            </a:pPr>
            <a:r>
              <a:rPr lang="es-ES_tradnl" sz="1500" dirty="0">
                <a:solidFill>
                  <a:schemeClr val="tx1"/>
                </a:solidFill>
                <a:latin typeface="Verdana" pitchFamily="34" charset="0"/>
              </a:rPr>
              <a:t>Agradezca su participación e interés en el proceso de selección.</a:t>
            </a:r>
          </a:p>
          <a:p>
            <a:endParaRPr lang="es-ES" sz="1400" dirty="0">
              <a:solidFill>
                <a:schemeClr val="tx1"/>
              </a:solidFill>
            </a:endParaRPr>
          </a:p>
        </p:txBody>
      </p:sp>
      <p:sp>
        <p:nvSpPr>
          <p:cNvPr id="3" name="2 Marcador de contenido"/>
          <p:cNvSpPr>
            <a:spLocks noGrp="1"/>
          </p:cNvSpPr>
          <p:nvPr>
            <p:ph sz="quarter" idx="12"/>
          </p:nvPr>
        </p:nvSpPr>
        <p:spPr/>
        <p:txBody>
          <a:bodyPr/>
          <a:lstStyle/>
          <a:p>
            <a:r>
              <a:rPr lang="es-ES" dirty="0" smtClean="0"/>
              <a:t>BUENAS PRÁCTICAS</a:t>
            </a:r>
            <a:endParaRPr lang="es-ES" dirty="0"/>
          </a:p>
        </p:txBody>
      </p:sp>
      <p:sp>
        <p:nvSpPr>
          <p:cNvPr id="4" name="3 Marcador de contenido"/>
          <p:cNvSpPr>
            <a:spLocks noGrp="1"/>
          </p:cNvSpPr>
          <p:nvPr>
            <p:ph sz="quarter" idx="13"/>
          </p:nvPr>
        </p:nvSpPr>
        <p:spPr/>
        <p:txBody>
          <a:bodyPr/>
          <a:lstStyle/>
          <a:p>
            <a:r>
              <a:rPr lang="es-ES" dirty="0" smtClean="0"/>
              <a:t>Criterios para el buen trato al candidato:</a:t>
            </a:r>
            <a:endParaRPr lang="es-ES" dirty="0"/>
          </a:p>
        </p:txBody>
      </p:sp>
      <p:graphicFrame>
        <p:nvGraphicFramePr>
          <p:cNvPr id="5" name="4 Objeto"/>
          <p:cNvGraphicFramePr>
            <a:graphicFrameLocks/>
          </p:cNvGraphicFramePr>
          <p:nvPr>
            <p:extLst>
              <p:ext uri="{D42A27DB-BD31-4B8C-83A1-F6EECF244321}">
                <p14:modId xmlns:p14="http://schemas.microsoft.com/office/powerpoint/2010/main" val="789037801"/>
              </p:ext>
            </p:extLst>
          </p:nvPr>
        </p:nvGraphicFramePr>
        <p:xfrm>
          <a:off x="2843213" y="5157788"/>
          <a:ext cx="3024187" cy="1368425"/>
        </p:xfrm>
        <a:graphic>
          <a:graphicData uri="http://schemas.openxmlformats.org/presentationml/2006/ole">
            <mc:AlternateContent xmlns:mc="http://schemas.openxmlformats.org/markup-compatibility/2006">
              <mc:Choice xmlns:v="urn:schemas-microsoft-com:vml" Requires="v">
                <p:oleObj spid="_x0000_s2053" name="Clip" r:id="rId3" imgW="3659772" imgH="1991698" progId="MS_ClipArt_Gallery.2">
                  <p:embed/>
                </p:oleObj>
              </mc:Choice>
              <mc:Fallback>
                <p:oleObj name="Clip" r:id="rId3" imgW="3659772" imgH="1991698" progId="MS_ClipArt_Gallery.2">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5157788"/>
                        <a:ext cx="302418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65845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S" dirty="0" smtClean="0"/>
              <a:t>Los </a:t>
            </a:r>
            <a:r>
              <a:rPr lang="es-ES" dirty="0"/>
              <a:t>gestos y actitudes afectan la comunicación, la imagen que se transmite y, por lo tanto, el resultado de la entrevista.</a:t>
            </a:r>
          </a:p>
          <a:p>
            <a:pPr algn="just"/>
            <a:endParaRPr lang="es-ES" dirty="0"/>
          </a:p>
          <a:p>
            <a:pPr marL="342900" indent="-342900" algn="just">
              <a:buFont typeface="+mj-lt"/>
              <a:buAutoNum type="arabicPeriod"/>
            </a:pPr>
            <a:r>
              <a:rPr lang="es-ES" u="sng" dirty="0"/>
              <a:t>Inicio</a:t>
            </a:r>
          </a:p>
          <a:p>
            <a:pPr lvl="3" algn="just"/>
            <a:r>
              <a:rPr lang="es-ES" sz="1300" i="1" dirty="0">
                <a:solidFill>
                  <a:schemeClr val="bg1">
                    <a:lumMod val="50000"/>
                  </a:schemeClr>
                </a:solidFill>
                <a:latin typeface="Verdana" pitchFamily="34" charset="0"/>
              </a:rPr>
              <a:t>Acogida: saludo, apretón de manos, espacio corporal, postura de piernas y de los brazos.</a:t>
            </a:r>
          </a:p>
          <a:p>
            <a:pPr lvl="3" algn="just"/>
            <a:r>
              <a:rPr lang="es-ES" sz="1300" i="1" dirty="0">
                <a:solidFill>
                  <a:schemeClr val="bg1">
                    <a:lumMod val="50000"/>
                  </a:schemeClr>
                </a:solidFill>
                <a:latin typeface="Verdana" pitchFamily="34" charset="0"/>
              </a:rPr>
              <a:t>Encuadre: los gestos de la cabeza: posición neutra de la cabeza y actitud de interés; los gestos de las manos y postura corporal.</a:t>
            </a:r>
          </a:p>
          <a:p>
            <a:pPr algn="just"/>
            <a:endParaRPr lang="es-ES" dirty="0"/>
          </a:p>
          <a:p>
            <a:pPr marL="342900" indent="-342900" algn="just">
              <a:buFont typeface="+mj-lt"/>
              <a:buAutoNum type="arabicPeriod" startAt="2"/>
            </a:pPr>
            <a:r>
              <a:rPr lang="es-ES" u="sng" dirty="0"/>
              <a:t>Fase de preguntas: </a:t>
            </a:r>
          </a:p>
          <a:p>
            <a:pPr algn="just"/>
            <a:r>
              <a:rPr lang="es-ES" dirty="0"/>
              <a:t>		Comportamiento de la mirada, controlar la mirada, postura corporal.</a:t>
            </a:r>
          </a:p>
          <a:p>
            <a:pPr algn="just"/>
            <a:endParaRPr lang="es-ES" dirty="0"/>
          </a:p>
          <a:p>
            <a:pPr marL="342900" indent="-342900" algn="just">
              <a:buFont typeface="+mj-lt"/>
              <a:buAutoNum type="arabicPeriod" startAt="3"/>
            </a:pPr>
            <a:r>
              <a:rPr lang="es-ES" u="sng" dirty="0"/>
              <a:t>Cierre de entrevista y despedida: </a:t>
            </a:r>
          </a:p>
          <a:p>
            <a:pPr algn="just"/>
            <a:r>
              <a:rPr lang="es-ES" dirty="0"/>
              <a:t>		No revelar el resultado de la evaluación a través de los gestos, despedida de pie, el apretón de manos.</a:t>
            </a:r>
          </a:p>
          <a:p>
            <a:endParaRPr lang="es-ES" dirty="0"/>
          </a:p>
        </p:txBody>
      </p:sp>
      <p:sp>
        <p:nvSpPr>
          <p:cNvPr id="3" name="2 Marcador de contenido"/>
          <p:cNvSpPr>
            <a:spLocks noGrp="1"/>
          </p:cNvSpPr>
          <p:nvPr>
            <p:ph sz="quarter" idx="12"/>
          </p:nvPr>
        </p:nvSpPr>
        <p:spPr/>
        <p:txBody>
          <a:bodyPr/>
          <a:lstStyle/>
          <a:p>
            <a:r>
              <a:rPr lang="es-ES" dirty="0" smtClean="0"/>
              <a:t>BUENAS PRÁCTICAS</a:t>
            </a:r>
            <a:endParaRPr lang="es-ES" dirty="0"/>
          </a:p>
        </p:txBody>
      </p:sp>
      <p:sp>
        <p:nvSpPr>
          <p:cNvPr id="4" name="3 Marcador de contenido"/>
          <p:cNvSpPr>
            <a:spLocks noGrp="1"/>
          </p:cNvSpPr>
          <p:nvPr>
            <p:ph sz="quarter" idx="13"/>
          </p:nvPr>
        </p:nvSpPr>
        <p:spPr/>
        <p:txBody>
          <a:bodyPr/>
          <a:lstStyle/>
          <a:p>
            <a:r>
              <a:rPr lang="es-ES" dirty="0" smtClean="0"/>
              <a:t>Criterios sobre Comunicación No Verbal</a:t>
            </a:r>
            <a:endParaRPr lang="es-ES" dirty="0"/>
          </a:p>
        </p:txBody>
      </p:sp>
    </p:spTree>
    <p:extLst>
      <p:ext uri="{BB962C8B-B14F-4D97-AF65-F5344CB8AC3E}">
        <p14:creationId xmlns:p14="http://schemas.microsoft.com/office/powerpoint/2010/main" val="2924462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1772816"/>
            <a:ext cx="4968552" cy="461665"/>
          </a:xfrm>
          <a:prstGeom prst="rect">
            <a:avLst/>
          </a:prstGeom>
        </p:spPr>
        <p:txBody>
          <a:bodyPr wrap="square" rtlCol="0">
            <a:spAutoFit/>
          </a:bodyPr>
          <a:lstStyle/>
          <a:p>
            <a:pPr algn="ctr"/>
            <a:r>
              <a:rPr lang="es-ES" sz="2400" dirty="0" smtClean="0">
                <a:latin typeface="Verdana" pitchFamily="34" charset="0"/>
              </a:rPr>
              <a:t>PRÁCTICA DE HABILIDADES</a:t>
            </a:r>
            <a:endParaRPr lang="es-ES" sz="2400" dirty="0" smtClean="0">
              <a:latin typeface="Verdana" pitchFamily="34" charset="0"/>
            </a:endParaRPr>
          </a:p>
        </p:txBody>
      </p:sp>
      <p:pic>
        <p:nvPicPr>
          <p:cNvPr id="3074" name="Picture 2" descr="C:\Documents and Settings\cvaldivieso\Configuración local\Archivos temporales de Internet\Content.IE5\MNUZIP2N\MC9003971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4319" y="2636912"/>
            <a:ext cx="3051305" cy="315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845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p:txBody>
          <a:bodyPr/>
          <a:lstStyle/>
          <a:p>
            <a:r>
              <a:rPr lang="es-ES" dirty="0" smtClean="0"/>
              <a:t>PAUTA DE COTEJO ENTREVISTADOR</a:t>
            </a:r>
            <a:endParaRPr lang="es-ES" dirty="0"/>
          </a:p>
        </p:txBody>
      </p:sp>
      <p:graphicFrame>
        <p:nvGraphicFramePr>
          <p:cNvPr id="6" name="5 Objeto"/>
          <p:cNvGraphicFramePr>
            <a:graphicFrameLocks noChangeAspect="1"/>
          </p:cNvGraphicFramePr>
          <p:nvPr>
            <p:extLst>
              <p:ext uri="{D42A27DB-BD31-4B8C-83A1-F6EECF244321}">
                <p14:modId xmlns:p14="http://schemas.microsoft.com/office/powerpoint/2010/main" val="535700426"/>
              </p:ext>
            </p:extLst>
          </p:nvPr>
        </p:nvGraphicFramePr>
        <p:xfrm>
          <a:off x="2555776" y="1340768"/>
          <a:ext cx="4165928" cy="5112097"/>
        </p:xfrm>
        <a:graphic>
          <a:graphicData uri="http://schemas.openxmlformats.org/presentationml/2006/ole">
            <mc:AlternateContent xmlns:mc="http://schemas.openxmlformats.org/markup-compatibility/2006">
              <mc:Choice xmlns:v="urn:schemas-microsoft-com:vml" Requires="v">
                <p:oleObj spid="_x0000_s4101" name="Documento" r:id="rId3" imgW="5614961" imgH="8632308" progId="Word.Document.8">
                  <p:embed/>
                </p:oleObj>
              </mc:Choice>
              <mc:Fallback>
                <p:oleObj name="Documento" r:id="rId3" imgW="5614961" imgH="8632308" progId="Word.Document.8">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340768"/>
                        <a:ext cx="4165928" cy="5112097"/>
                      </a:xfrm>
                      <a:prstGeom prst="rect">
                        <a:avLst/>
                      </a:prstGeom>
                      <a:solidFill>
                        <a:srgbClr val="FFFFFF"/>
                      </a:solidFill>
                      <a:ln w="9525">
                        <a:solidFill>
                          <a:srgbClr val="000000"/>
                        </a:solidFill>
                        <a:miter lim="800000"/>
                        <a:headEnd/>
                        <a:tailEnd/>
                      </a:ln>
                      <a:effectLst/>
                    </p:spPr>
                  </p:pic>
                </p:oleObj>
              </mc:Fallback>
            </mc:AlternateContent>
          </a:graphicData>
        </a:graphic>
      </p:graphicFrame>
    </p:spTree>
    <p:extLst>
      <p:ext uri="{BB962C8B-B14F-4D97-AF65-F5344CB8AC3E}">
        <p14:creationId xmlns:p14="http://schemas.microsoft.com/office/powerpoint/2010/main" val="2924462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marL="342900" indent="-342900" algn="just">
              <a:lnSpc>
                <a:spcPct val="150000"/>
              </a:lnSpc>
              <a:buFont typeface="+mj-lt"/>
              <a:buAutoNum type="arabicPeriod"/>
            </a:pPr>
            <a:r>
              <a:rPr lang="es-ES" dirty="0">
                <a:solidFill>
                  <a:schemeClr val="tx1"/>
                </a:solidFill>
                <a:latin typeface="Verdana" pitchFamily="34" charset="0"/>
              </a:rPr>
              <a:t>Qué es la Entrevista</a:t>
            </a:r>
          </a:p>
          <a:p>
            <a:pPr marL="342900" indent="-342900" algn="just">
              <a:lnSpc>
                <a:spcPct val="150000"/>
              </a:lnSpc>
              <a:buFont typeface="+mj-lt"/>
              <a:buAutoNum type="arabicPeriod"/>
            </a:pPr>
            <a:r>
              <a:rPr lang="es-ES" dirty="0">
                <a:solidFill>
                  <a:schemeClr val="tx1"/>
                </a:solidFill>
                <a:latin typeface="Verdana" pitchFamily="34" charset="0"/>
              </a:rPr>
              <a:t>Rol del Entrevistador</a:t>
            </a:r>
          </a:p>
          <a:p>
            <a:pPr marL="342900" indent="-342900" algn="just">
              <a:lnSpc>
                <a:spcPct val="150000"/>
              </a:lnSpc>
              <a:buFont typeface="+mj-lt"/>
              <a:buAutoNum type="arabicPeriod"/>
            </a:pPr>
            <a:r>
              <a:rPr lang="es-ES" dirty="0">
                <a:solidFill>
                  <a:schemeClr val="tx1"/>
                </a:solidFill>
                <a:latin typeface="Verdana" pitchFamily="34" charset="0"/>
              </a:rPr>
              <a:t>Proceso de Entrevista</a:t>
            </a:r>
          </a:p>
          <a:p>
            <a:pPr marL="891540" lvl="1" indent="-342900" algn="just">
              <a:lnSpc>
                <a:spcPct val="150000"/>
              </a:lnSpc>
              <a:buClr>
                <a:schemeClr val="tx1"/>
              </a:buClr>
              <a:buFont typeface="+mj-lt"/>
              <a:buAutoNum type="arabicPeriod"/>
            </a:pPr>
            <a:r>
              <a:rPr lang="es-ES" sz="1500" dirty="0">
                <a:solidFill>
                  <a:schemeClr val="tx1"/>
                </a:solidFill>
                <a:latin typeface="Verdana" pitchFamily="34" charset="0"/>
              </a:rPr>
              <a:t>Antes</a:t>
            </a:r>
          </a:p>
          <a:p>
            <a:pPr marL="891540" lvl="1" indent="-342900" algn="just">
              <a:lnSpc>
                <a:spcPct val="150000"/>
              </a:lnSpc>
              <a:buClr>
                <a:schemeClr val="tx1"/>
              </a:buClr>
              <a:buFont typeface="+mj-lt"/>
              <a:buAutoNum type="arabicPeriod"/>
            </a:pPr>
            <a:r>
              <a:rPr lang="es-ES" sz="1500" dirty="0">
                <a:solidFill>
                  <a:schemeClr val="tx1"/>
                </a:solidFill>
                <a:latin typeface="Verdana" pitchFamily="34" charset="0"/>
              </a:rPr>
              <a:t>Durante</a:t>
            </a:r>
          </a:p>
          <a:p>
            <a:pPr marL="1165860" lvl="2" indent="-342900" algn="just">
              <a:lnSpc>
                <a:spcPct val="150000"/>
              </a:lnSpc>
              <a:buClr>
                <a:schemeClr val="tx1"/>
              </a:buClr>
              <a:buFont typeface="+mj-lt"/>
              <a:buAutoNum type="alphaLcParenR"/>
            </a:pPr>
            <a:r>
              <a:rPr lang="es-ES" sz="1500" dirty="0">
                <a:solidFill>
                  <a:schemeClr val="tx1"/>
                </a:solidFill>
                <a:latin typeface="Verdana" pitchFamily="34" charset="0"/>
              </a:rPr>
              <a:t>Inicio</a:t>
            </a:r>
          </a:p>
          <a:p>
            <a:pPr marL="1165860" lvl="2" indent="-342900" algn="just">
              <a:lnSpc>
                <a:spcPct val="150000"/>
              </a:lnSpc>
              <a:buClr>
                <a:schemeClr val="tx1"/>
              </a:buClr>
              <a:buFont typeface="+mj-lt"/>
              <a:buAutoNum type="alphaLcParenR"/>
            </a:pPr>
            <a:r>
              <a:rPr lang="es-ES" sz="1500" dirty="0">
                <a:solidFill>
                  <a:schemeClr val="tx1"/>
                </a:solidFill>
                <a:latin typeface="Verdana" pitchFamily="34" charset="0"/>
              </a:rPr>
              <a:t>Desarrollo</a:t>
            </a:r>
          </a:p>
          <a:p>
            <a:pPr marL="1165860" lvl="2" indent="-342900" algn="just">
              <a:lnSpc>
                <a:spcPct val="150000"/>
              </a:lnSpc>
              <a:buClr>
                <a:schemeClr val="tx1"/>
              </a:buClr>
              <a:buFont typeface="+mj-lt"/>
              <a:buAutoNum type="alphaLcParenR"/>
            </a:pPr>
            <a:r>
              <a:rPr lang="es-ES" sz="1500" dirty="0">
                <a:solidFill>
                  <a:schemeClr val="tx1"/>
                </a:solidFill>
                <a:latin typeface="Verdana" pitchFamily="34" charset="0"/>
              </a:rPr>
              <a:t>Cierre</a:t>
            </a:r>
          </a:p>
          <a:p>
            <a:pPr marL="891540" lvl="1" indent="-342900" algn="just">
              <a:lnSpc>
                <a:spcPct val="150000"/>
              </a:lnSpc>
              <a:buClr>
                <a:schemeClr val="tx1"/>
              </a:buClr>
              <a:buFont typeface="+mj-lt"/>
              <a:buAutoNum type="arabicPeriod"/>
            </a:pPr>
            <a:r>
              <a:rPr lang="es-ES" sz="1500" dirty="0">
                <a:solidFill>
                  <a:schemeClr val="tx1"/>
                </a:solidFill>
                <a:latin typeface="Verdana" pitchFamily="34" charset="0"/>
              </a:rPr>
              <a:t>Después</a:t>
            </a:r>
          </a:p>
          <a:p>
            <a:pPr marL="342900" indent="-342900" algn="just">
              <a:lnSpc>
                <a:spcPct val="150000"/>
              </a:lnSpc>
              <a:buFont typeface="+mj-lt"/>
              <a:buAutoNum type="arabicPeriod"/>
            </a:pPr>
            <a:r>
              <a:rPr lang="es-ES" dirty="0">
                <a:solidFill>
                  <a:schemeClr val="tx1"/>
                </a:solidFill>
                <a:latin typeface="Verdana" pitchFamily="34" charset="0"/>
              </a:rPr>
              <a:t>Consideración de Buenas Prácticas</a:t>
            </a:r>
          </a:p>
          <a:p>
            <a:pPr marL="342900" indent="-342900" algn="just">
              <a:lnSpc>
                <a:spcPct val="150000"/>
              </a:lnSpc>
              <a:buFont typeface="+mj-lt"/>
              <a:buAutoNum type="arabicPeriod"/>
            </a:pPr>
            <a:r>
              <a:rPr lang="es-ES" dirty="0">
                <a:solidFill>
                  <a:schemeClr val="tx1"/>
                </a:solidFill>
                <a:latin typeface="Verdana" pitchFamily="34" charset="0"/>
              </a:rPr>
              <a:t>Taller de integración de contenidos.</a:t>
            </a:r>
          </a:p>
          <a:p>
            <a:endParaRPr lang="es-ES" dirty="0"/>
          </a:p>
        </p:txBody>
      </p:sp>
      <p:sp>
        <p:nvSpPr>
          <p:cNvPr id="3" name="2 Marcador de contenido"/>
          <p:cNvSpPr>
            <a:spLocks noGrp="1"/>
          </p:cNvSpPr>
          <p:nvPr>
            <p:ph sz="quarter" idx="12"/>
          </p:nvPr>
        </p:nvSpPr>
        <p:spPr/>
        <p:txBody>
          <a:bodyPr/>
          <a:lstStyle/>
          <a:p>
            <a:r>
              <a:rPr lang="es-ES" dirty="0" smtClean="0"/>
              <a:t>AGENDA</a:t>
            </a:r>
            <a:endParaRPr lang="es-ES" dirty="0"/>
          </a:p>
        </p:txBody>
      </p:sp>
    </p:spTree>
    <p:extLst>
      <p:ext uri="{BB962C8B-B14F-4D97-AF65-F5344CB8AC3E}">
        <p14:creationId xmlns:p14="http://schemas.microsoft.com/office/powerpoint/2010/main" val="169973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1600" dirty="0">
                <a:solidFill>
                  <a:srgbClr val="FFCC00"/>
                </a:solidFill>
              </a:rPr>
              <a:t>Este material fue elaborado por la Subdirección de Desarrollo de las Personas de la Dirección Nacional del Servicio Civil</a:t>
            </a:r>
            <a:br>
              <a:rPr lang="es-ES" sz="1600" dirty="0">
                <a:solidFill>
                  <a:srgbClr val="FFCC00"/>
                </a:solidFill>
              </a:rPr>
            </a:br>
            <a:r>
              <a:rPr lang="es-ES" sz="800" dirty="0">
                <a:solidFill>
                  <a:srgbClr val="FFCC00"/>
                </a:solidFill>
              </a:rPr>
              <a:t> </a:t>
            </a:r>
            <a:r>
              <a:rPr lang="es-CL" dirty="0">
                <a:solidFill>
                  <a:prstClr val="white"/>
                </a:solidFill>
              </a:rPr>
              <a:t/>
            </a:r>
            <a:br>
              <a:rPr lang="es-CL" dirty="0">
                <a:solidFill>
                  <a:prstClr val="white"/>
                </a:solidFill>
              </a:rPr>
            </a:br>
            <a:r>
              <a:rPr lang="es-CL" dirty="0">
                <a:solidFill>
                  <a:prstClr val="white"/>
                </a:solidFill>
              </a:rPr>
              <a:t>Muchas Gracias</a:t>
            </a:r>
            <a:endParaRPr lang="es-CL" dirty="0"/>
          </a:p>
        </p:txBody>
      </p:sp>
    </p:spTree>
    <p:extLst>
      <p:ext uri="{BB962C8B-B14F-4D97-AF65-F5344CB8AC3E}">
        <p14:creationId xmlns:p14="http://schemas.microsoft.com/office/powerpoint/2010/main" val="26146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844824"/>
            <a:ext cx="2843808" cy="432048"/>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
        <p:nvSpPr>
          <p:cNvPr id="2" name="1 Marcador de contenido"/>
          <p:cNvSpPr>
            <a:spLocks noGrp="1"/>
          </p:cNvSpPr>
          <p:nvPr>
            <p:ph idx="1"/>
          </p:nvPr>
        </p:nvSpPr>
        <p:spPr/>
        <p:txBody>
          <a:bodyPr/>
          <a:lstStyle/>
          <a:p>
            <a:r>
              <a:rPr lang="es-ES" dirty="0" smtClean="0">
                <a:solidFill>
                  <a:schemeClr val="bg1"/>
                </a:solidFill>
              </a:rPr>
              <a:t>1. LA ENTREVISTA</a:t>
            </a:r>
            <a:endParaRPr lang="es-ES" dirty="0">
              <a:solidFill>
                <a:schemeClr val="bg1"/>
              </a:solidFill>
            </a:endParaRPr>
          </a:p>
        </p:txBody>
      </p:sp>
    </p:spTree>
    <p:extLst>
      <p:ext uri="{BB962C8B-B14F-4D97-AF65-F5344CB8AC3E}">
        <p14:creationId xmlns:p14="http://schemas.microsoft.com/office/powerpoint/2010/main" val="3046210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lvl="4" indent="0" algn="just" defTabSz="457200">
              <a:lnSpc>
                <a:spcPct val="250000"/>
              </a:lnSpc>
              <a:buClrTx/>
              <a:buNone/>
            </a:pPr>
            <a:endParaRPr lang="es-ES_tradnl" sz="1500" dirty="0" smtClean="0">
              <a:solidFill>
                <a:schemeClr val="tx1"/>
              </a:solidFill>
              <a:latin typeface="Verdana" pitchFamily="34" charset="0"/>
            </a:endParaRPr>
          </a:p>
          <a:p>
            <a:pPr marL="0" lvl="4" indent="0" algn="just" defTabSz="457200">
              <a:lnSpc>
                <a:spcPct val="250000"/>
              </a:lnSpc>
              <a:buClrTx/>
              <a:buNone/>
            </a:pPr>
            <a:r>
              <a:rPr lang="es-ES_tradnl" sz="1500" dirty="0" smtClean="0">
                <a:solidFill>
                  <a:schemeClr val="tx1"/>
                </a:solidFill>
                <a:latin typeface="Verdana" pitchFamily="34" charset="0"/>
              </a:rPr>
              <a:t>Es </a:t>
            </a:r>
            <a:r>
              <a:rPr lang="es-ES_tradnl" sz="1500" dirty="0">
                <a:solidFill>
                  <a:schemeClr val="tx1"/>
                </a:solidFill>
                <a:latin typeface="Verdana" pitchFamily="34" charset="0"/>
              </a:rPr>
              <a:t>una conversación dirigida, un medio para conocer adecuadamente al candidato y juzgar su idoneidad para un puesto concreto de una organización o servicio.</a:t>
            </a:r>
            <a:endParaRPr lang="es-ES" sz="1500" dirty="0">
              <a:solidFill>
                <a:schemeClr val="tx1"/>
              </a:solidFill>
              <a:latin typeface="Verdana" pitchFamily="34" charset="0"/>
            </a:endParaRPr>
          </a:p>
          <a:p>
            <a:endParaRPr lang="es-ES" dirty="0"/>
          </a:p>
        </p:txBody>
      </p:sp>
      <p:sp>
        <p:nvSpPr>
          <p:cNvPr id="3" name="2 Marcador de contenido"/>
          <p:cNvSpPr>
            <a:spLocks noGrp="1"/>
          </p:cNvSpPr>
          <p:nvPr>
            <p:ph sz="quarter" idx="12"/>
          </p:nvPr>
        </p:nvSpPr>
        <p:spPr/>
        <p:txBody>
          <a:bodyPr/>
          <a:lstStyle/>
          <a:p>
            <a:r>
              <a:rPr lang="es-ES" dirty="0" smtClean="0"/>
              <a:t>LA ENTREVISTA</a:t>
            </a:r>
            <a:endParaRPr lang="es-ES" dirty="0"/>
          </a:p>
        </p:txBody>
      </p:sp>
    </p:spTree>
    <p:extLst>
      <p:ext uri="{BB962C8B-B14F-4D97-AF65-F5344CB8AC3E}">
        <p14:creationId xmlns:p14="http://schemas.microsoft.com/office/powerpoint/2010/main" val="4196898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844824"/>
            <a:ext cx="3347864" cy="432048"/>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
        <p:nvSpPr>
          <p:cNvPr id="2" name="1 Marcador de contenido"/>
          <p:cNvSpPr>
            <a:spLocks noGrp="1"/>
          </p:cNvSpPr>
          <p:nvPr>
            <p:ph idx="1"/>
          </p:nvPr>
        </p:nvSpPr>
        <p:spPr/>
        <p:txBody>
          <a:bodyPr/>
          <a:lstStyle/>
          <a:p>
            <a:r>
              <a:rPr lang="es-ES" dirty="0" smtClean="0">
                <a:solidFill>
                  <a:schemeClr val="bg1"/>
                </a:solidFill>
              </a:rPr>
              <a:t>2. ROL ENTREVISTADOR</a:t>
            </a:r>
            <a:endParaRPr lang="es-ES" dirty="0">
              <a:solidFill>
                <a:schemeClr val="bg1"/>
              </a:solidFill>
            </a:endParaRPr>
          </a:p>
        </p:txBody>
      </p:sp>
    </p:spTree>
    <p:extLst>
      <p:ext uri="{BB962C8B-B14F-4D97-AF65-F5344CB8AC3E}">
        <p14:creationId xmlns:p14="http://schemas.microsoft.com/office/powerpoint/2010/main" val="631700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p:txBody>
          <a:bodyPr/>
          <a:lstStyle/>
          <a:p>
            <a:r>
              <a:rPr lang="es-ES" dirty="0" smtClean="0"/>
              <a:t>ROL DEL ENTREVISTADOR</a:t>
            </a:r>
            <a:endParaRPr lang="es-ES" dirty="0"/>
          </a:p>
        </p:txBody>
      </p:sp>
      <p:pic>
        <p:nvPicPr>
          <p:cNvPr id="1026" name="Picture 2" descr="C:\Documents and Settings\cvaldivieso\Configuración local\Archivos temporales de Internet\Content.IE5\GRO1A7UH\MC90028994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2132856"/>
            <a:ext cx="1872208" cy="1517495"/>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475656" y="1412776"/>
            <a:ext cx="6552728" cy="323165"/>
          </a:xfrm>
          <a:prstGeom prst="rect">
            <a:avLst/>
          </a:prstGeom>
        </p:spPr>
        <p:txBody>
          <a:bodyPr wrap="square" rtlCol="0">
            <a:spAutoFit/>
          </a:bodyPr>
          <a:lstStyle/>
          <a:p>
            <a:pPr algn="ctr"/>
            <a:r>
              <a:rPr lang="es-ES" sz="1500" dirty="0" smtClean="0">
                <a:latin typeface="Verdana" pitchFamily="34" charset="0"/>
              </a:rPr>
              <a:t>Identificar si el candidato corresponde al perfil del cargo.</a:t>
            </a:r>
            <a:endParaRPr lang="es-ES" sz="1500" dirty="0" smtClean="0">
              <a:latin typeface="Verdana" pitchFamily="34" charset="0"/>
            </a:endParaRPr>
          </a:p>
        </p:txBody>
      </p:sp>
      <p:sp>
        <p:nvSpPr>
          <p:cNvPr id="8" name="7 CuadroTexto"/>
          <p:cNvSpPr txBox="1"/>
          <p:nvPr/>
        </p:nvSpPr>
        <p:spPr>
          <a:xfrm>
            <a:off x="1475656" y="3933056"/>
            <a:ext cx="6552728" cy="553998"/>
          </a:xfrm>
          <a:prstGeom prst="rect">
            <a:avLst/>
          </a:prstGeom>
        </p:spPr>
        <p:txBody>
          <a:bodyPr wrap="square" rtlCol="0">
            <a:spAutoFit/>
          </a:bodyPr>
          <a:lstStyle/>
          <a:p>
            <a:pPr algn="ctr"/>
            <a:r>
              <a:rPr lang="es-ES" sz="1500" dirty="0">
                <a:latin typeface="Verdana" pitchFamily="34" charset="0"/>
              </a:rPr>
              <a:t>Entrevista de valoración </a:t>
            </a:r>
            <a:r>
              <a:rPr lang="es-ES" sz="1500" dirty="0" smtClean="0">
                <a:latin typeface="Verdana" pitchFamily="34" charset="0"/>
              </a:rPr>
              <a:t>global</a:t>
            </a:r>
          </a:p>
          <a:p>
            <a:pPr algn="ctr"/>
            <a:r>
              <a:rPr lang="es-ES" sz="1500" dirty="0" smtClean="0">
                <a:latin typeface="Verdana" pitchFamily="34" charset="0"/>
              </a:rPr>
              <a:t>Evaluar, Integrar y Calificar</a:t>
            </a:r>
            <a:endParaRPr lang="es-ES" sz="1500" dirty="0">
              <a:latin typeface="Verdana" pitchFamily="34" charset="0"/>
            </a:endParaRPr>
          </a:p>
        </p:txBody>
      </p:sp>
      <p:sp>
        <p:nvSpPr>
          <p:cNvPr id="7" name="6 Llamada de flecha a la derecha"/>
          <p:cNvSpPr/>
          <p:nvPr/>
        </p:nvSpPr>
        <p:spPr>
          <a:xfrm>
            <a:off x="1043609" y="2132856"/>
            <a:ext cx="2160240" cy="1440160"/>
          </a:xfrm>
          <a:prstGeom prst="rightArrow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Verdana" pitchFamily="34" charset="0"/>
              </a:rPr>
              <a:t>Evaluación curricular de estudios y experiencia laboral</a:t>
            </a:r>
            <a:endParaRPr lang="es-ES" sz="1200" dirty="0" smtClean="0">
              <a:latin typeface="Verdana" pitchFamily="34" charset="0"/>
            </a:endParaRPr>
          </a:p>
        </p:txBody>
      </p:sp>
      <p:sp>
        <p:nvSpPr>
          <p:cNvPr id="13" name="12 Llamada de flecha a la izquierda"/>
          <p:cNvSpPr/>
          <p:nvPr/>
        </p:nvSpPr>
        <p:spPr>
          <a:xfrm>
            <a:off x="5847317" y="2210191"/>
            <a:ext cx="2160240" cy="1440160"/>
          </a:xfrm>
          <a:prstGeom prst="leftArrow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latin typeface="Verdana" pitchFamily="34" charset="0"/>
              </a:rPr>
              <a:t>Evaluación de aptitudes específicas para el cargo</a:t>
            </a:r>
          </a:p>
        </p:txBody>
      </p:sp>
      <p:sp>
        <p:nvSpPr>
          <p:cNvPr id="14" name="13 Llamada de flecha hacia arriba"/>
          <p:cNvSpPr/>
          <p:nvPr/>
        </p:nvSpPr>
        <p:spPr>
          <a:xfrm>
            <a:off x="3635896" y="4779374"/>
            <a:ext cx="1872208" cy="1872208"/>
          </a:xfrm>
          <a:prstGeom prst="upArrowCallou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smtClean="0">
                <a:latin typeface="Verdana" pitchFamily="34" charset="0"/>
              </a:rPr>
              <a:t>Trayectoria, conocimientos, Competencias</a:t>
            </a:r>
            <a:endParaRPr lang="es-ES" sz="1500" dirty="0" smtClean="0">
              <a:latin typeface="Verdana" pitchFamily="34" charset="0"/>
            </a:endParaRPr>
          </a:p>
        </p:txBody>
      </p:sp>
    </p:spTree>
    <p:extLst>
      <p:ext uri="{BB962C8B-B14F-4D97-AF65-F5344CB8AC3E}">
        <p14:creationId xmlns:p14="http://schemas.microsoft.com/office/powerpoint/2010/main" val="2924462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342900" indent="-342900">
              <a:lnSpc>
                <a:spcPct val="250000"/>
              </a:lnSpc>
              <a:buFont typeface="+mj-lt"/>
              <a:buAutoNum type="alphaLcParenR"/>
            </a:pPr>
            <a:r>
              <a:rPr lang="es-ES" dirty="0"/>
              <a:t>Imparcialidad</a:t>
            </a:r>
          </a:p>
          <a:p>
            <a:pPr marL="342900" indent="-342900">
              <a:lnSpc>
                <a:spcPct val="250000"/>
              </a:lnSpc>
              <a:buFont typeface="+mj-lt"/>
              <a:buAutoNum type="alphaLcParenR"/>
            </a:pPr>
            <a:r>
              <a:rPr lang="es-ES" dirty="0"/>
              <a:t>Empatía</a:t>
            </a:r>
          </a:p>
          <a:p>
            <a:pPr marL="342900" indent="-342900">
              <a:lnSpc>
                <a:spcPct val="250000"/>
              </a:lnSpc>
              <a:buFont typeface="+mj-lt"/>
              <a:buAutoNum type="alphaLcParenR"/>
            </a:pPr>
            <a:r>
              <a:rPr lang="es-ES" dirty="0"/>
              <a:t>Deferencia</a:t>
            </a:r>
          </a:p>
          <a:p>
            <a:pPr marL="342900" indent="-342900">
              <a:lnSpc>
                <a:spcPct val="250000"/>
              </a:lnSpc>
              <a:buFont typeface="+mj-lt"/>
              <a:buAutoNum type="alphaLcParenR"/>
            </a:pPr>
            <a:r>
              <a:rPr lang="es-ES" dirty="0"/>
              <a:t>Conocimientos sobre el puesto de trabajo.</a:t>
            </a:r>
          </a:p>
          <a:p>
            <a:endParaRPr lang="es-ES" dirty="0"/>
          </a:p>
        </p:txBody>
      </p:sp>
      <p:sp>
        <p:nvSpPr>
          <p:cNvPr id="3" name="2 Marcador de contenido"/>
          <p:cNvSpPr>
            <a:spLocks noGrp="1"/>
          </p:cNvSpPr>
          <p:nvPr>
            <p:ph sz="quarter" idx="12"/>
          </p:nvPr>
        </p:nvSpPr>
        <p:spPr/>
        <p:txBody>
          <a:bodyPr/>
          <a:lstStyle/>
          <a:p>
            <a:r>
              <a:rPr lang="es-ES" dirty="0" smtClean="0"/>
              <a:t>ROL DEL ENTREVISTADOR</a:t>
            </a:r>
            <a:endParaRPr lang="es-ES" dirty="0"/>
          </a:p>
        </p:txBody>
      </p:sp>
      <p:sp>
        <p:nvSpPr>
          <p:cNvPr id="4" name="3 Marcador de contenido"/>
          <p:cNvSpPr>
            <a:spLocks noGrp="1"/>
          </p:cNvSpPr>
          <p:nvPr>
            <p:ph sz="quarter" idx="13"/>
          </p:nvPr>
        </p:nvSpPr>
        <p:spPr/>
        <p:txBody>
          <a:bodyPr/>
          <a:lstStyle/>
          <a:p>
            <a:r>
              <a:rPr lang="es-ES" dirty="0" smtClean="0"/>
              <a:t>Realizar el proceso con buenas prácticas:</a:t>
            </a:r>
            <a:endParaRPr lang="es-ES" dirty="0"/>
          </a:p>
        </p:txBody>
      </p:sp>
    </p:spTree>
    <p:extLst>
      <p:ext uri="{BB962C8B-B14F-4D97-AF65-F5344CB8AC3E}">
        <p14:creationId xmlns:p14="http://schemas.microsoft.com/office/powerpoint/2010/main" val="376584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844824"/>
            <a:ext cx="3995936" cy="432048"/>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
        <p:nvSpPr>
          <p:cNvPr id="2" name="1 Marcador de contenido"/>
          <p:cNvSpPr>
            <a:spLocks noGrp="1"/>
          </p:cNvSpPr>
          <p:nvPr>
            <p:ph idx="1"/>
          </p:nvPr>
        </p:nvSpPr>
        <p:spPr/>
        <p:txBody>
          <a:bodyPr/>
          <a:lstStyle/>
          <a:p>
            <a:r>
              <a:rPr lang="es-ES" dirty="0" smtClean="0">
                <a:solidFill>
                  <a:schemeClr val="bg1"/>
                </a:solidFill>
              </a:rPr>
              <a:t>3. PROCESO DE ENTREVISTA</a:t>
            </a:r>
            <a:endParaRPr lang="es-ES" dirty="0">
              <a:solidFill>
                <a:schemeClr val="bg1"/>
              </a:solidFill>
            </a:endParaRPr>
          </a:p>
        </p:txBody>
      </p:sp>
    </p:spTree>
    <p:extLst>
      <p:ext uri="{BB962C8B-B14F-4D97-AF65-F5344CB8AC3E}">
        <p14:creationId xmlns:p14="http://schemas.microsoft.com/office/powerpoint/2010/main" val="3799369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Personalizado 7">
      <a:dk1>
        <a:sysClr val="windowText" lastClr="000000"/>
      </a:dk1>
      <a:lt1>
        <a:sysClr val="window" lastClr="FFFFFF"/>
      </a:lt1>
      <a:dk2>
        <a:srgbClr val="4F81BD"/>
      </a:dk2>
      <a:lt2>
        <a:srgbClr val="FFFFFF"/>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solidFill>
          <a:schemeClr val="tx2">
            <a:lumMod val="75000"/>
          </a:schemeClr>
        </a:solidFill>
        <a:ln>
          <a:solidFill>
            <a:schemeClr val="tx2"/>
          </a:solidFill>
        </a:ln>
      </a:spPr>
      <a:bodyPr rtlCol="0" anchor="ctr"/>
      <a:lstStyle>
        <a:defPPr algn="ctr">
          <a:defRPr sz="4000" b="1" dirty="0" smtClean="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TC103457452[[fn=Celestial]]</Template>
  <TotalTime>1202</TotalTime>
  <Words>1403</Words>
  <Application>Microsoft Office PowerPoint</Application>
  <PresentationFormat>Presentación en pantalla (4:3)</PresentationFormat>
  <Paragraphs>256</Paragraphs>
  <Slides>30</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30</vt:i4>
      </vt:variant>
    </vt:vector>
  </HeadingPairs>
  <TitlesOfParts>
    <vt:vector size="33" baseType="lpstr">
      <vt:lpstr>Cuadrícula</vt:lpstr>
      <vt:lpstr>Microsoft Clip Gallery</vt:lpstr>
      <vt:lpstr>Documento de Microsoft Word</vt:lpstr>
      <vt:lpstr>Taller comité de selección: la entrevista de selección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Este material fue elaborado por la Subdirección de Desarrollo de las Personas de la Dirección Nacional del Servicio Civil   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Faúndez</dc:creator>
  <cp:lastModifiedBy>Cristóbal Valdivieso</cp:lastModifiedBy>
  <cp:revision>66</cp:revision>
  <dcterms:created xsi:type="dcterms:W3CDTF">2013-06-12T14:14:11Z</dcterms:created>
  <dcterms:modified xsi:type="dcterms:W3CDTF">2014-10-20T19:14:31Z</dcterms:modified>
</cp:coreProperties>
</file>