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handoutMasterIdLst>
    <p:handoutMasterId r:id="rId29"/>
  </p:handoutMasterIdLst>
  <p:sldIdLst>
    <p:sldId id="256" r:id="rId2"/>
    <p:sldId id="260"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6" r:id="rId17"/>
    <p:sldId id="275" r:id="rId18"/>
    <p:sldId id="277" r:id="rId19"/>
    <p:sldId id="279" r:id="rId20"/>
    <p:sldId id="278" r:id="rId21"/>
    <p:sldId id="280" r:id="rId22"/>
    <p:sldId id="281" r:id="rId23"/>
    <p:sldId id="282" r:id="rId24"/>
    <p:sldId id="283" r:id="rId25"/>
    <p:sldId id="284" r:id="rId26"/>
    <p:sldId id="285" r:id="rId27"/>
    <p:sldId id="261" r:id="rId28"/>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3030" autoAdjust="0"/>
    <p:restoredTop sz="94660"/>
  </p:normalViewPr>
  <p:slideViewPr>
    <p:cSldViewPr>
      <p:cViewPr varScale="1">
        <p:scale>
          <a:sx n="95" d="100"/>
          <a:sy n="95" d="100"/>
        </p:scale>
        <p:origin x="-90" y="-342"/>
      </p:cViewPr>
      <p:guideLst>
        <p:guide orient="horz" pos="2160"/>
        <p:guide pos="2880"/>
      </p:guideLst>
    </p:cSldViewPr>
  </p:slideViewPr>
  <p:notesTextViewPr>
    <p:cViewPr>
      <p:scale>
        <a:sx n="1" d="1"/>
        <a:sy n="1" d="1"/>
      </p:scale>
      <p:origin x="0" y="0"/>
    </p:cViewPr>
  </p:notesTextViewPr>
  <p:notesViewPr>
    <p:cSldViewPr>
      <p:cViewPr varScale="1">
        <p:scale>
          <a:sx n="70" d="100"/>
          <a:sy n="70" d="100"/>
        </p:scale>
        <p:origin x="-2814"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5AEF1E0-32A4-4293-99C5-84849AB4ED23}" type="datetimeFigureOut">
              <a:rPr lang="es-CL" smtClean="0"/>
              <a:t>20-10-2014</a:t>
            </a:fld>
            <a:endParaRPr lang="es-CL"/>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B06D774-7BB2-4974-9B02-82C59B908669}" type="slidenum">
              <a:rPr lang="es-CL" smtClean="0"/>
              <a:t>‹Nº›</a:t>
            </a:fld>
            <a:endParaRPr lang="es-CL"/>
          </a:p>
        </p:txBody>
      </p:sp>
    </p:spTree>
    <p:extLst>
      <p:ext uri="{BB962C8B-B14F-4D97-AF65-F5344CB8AC3E}">
        <p14:creationId xmlns:p14="http://schemas.microsoft.com/office/powerpoint/2010/main" val="162891965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200" y="4480113"/>
            <a:ext cx="9139376" cy="677079"/>
          </a:xfrm>
          <a:prstGeom prst="rect">
            <a:avLst/>
          </a:prstGeom>
        </p:spPr>
        <p:txBody>
          <a:bodyPr anchor="ctr">
            <a:normAutofit/>
          </a:bodyPr>
          <a:lstStyle>
            <a:lvl1pPr marL="0" indent="0" algn="ctr">
              <a:buNone/>
              <a:defRPr sz="1900">
                <a:solidFill>
                  <a:srgbClr val="FFFFFF"/>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dirty="0" smtClean="0"/>
              <a:t>Haga clic para modificar el estilo de subtítulo del patrón</a:t>
            </a:r>
            <a:endParaRPr lang="en-US" dirty="0"/>
          </a:p>
        </p:txBody>
      </p:sp>
      <p:sp>
        <p:nvSpPr>
          <p:cNvPr id="13" name="Title 12"/>
          <p:cNvSpPr>
            <a:spLocks noGrp="1"/>
          </p:cNvSpPr>
          <p:nvPr>
            <p:ph type="title"/>
          </p:nvPr>
        </p:nvSpPr>
        <p:spPr>
          <a:xfrm>
            <a:off x="10134" y="1772816"/>
            <a:ext cx="9142622" cy="1584581"/>
          </a:xfrm>
          <a:prstGeom prst="rect">
            <a:avLst/>
          </a:prstGeom>
        </p:spPr>
        <p:txBody>
          <a:bodyPr/>
          <a:lstStyle>
            <a:lvl1pPr algn="ctr">
              <a:defRPr sz="4000" b="1" spc="150" baseline="0">
                <a:latin typeface="Calibri" panose="020F0502020204030204" pitchFamily="34" charset="0"/>
              </a:defRPr>
            </a:lvl1pPr>
          </a:lstStyle>
          <a:p>
            <a:r>
              <a:rPr lang="es-ES" dirty="0" smtClean="0"/>
              <a:t>Haga clic para modificar el estilo de título del patrón</a:t>
            </a:r>
            <a:endParaRPr lang="en-US" dirty="0"/>
          </a:p>
        </p:txBody>
      </p:sp>
      <p:pic>
        <p:nvPicPr>
          <p:cNvPr id="9" name="8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7544" y="221326"/>
            <a:ext cx="1473130" cy="1332279"/>
          </a:xfrm>
          <a:prstGeom prst="rect">
            <a:avLst/>
          </a:prstGeom>
          <a:ln w="22225">
            <a:solidFill>
              <a:srgbClr val="FFFFFF"/>
            </a:solidFill>
          </a:ln>
        </p:spPr>
      </p:pic>
      <p:cxnSp>
        <p:nvCxnSpPr>
          <p:cNvPr id="5" name="Conector recto 4"/>
          <p:cNvCxnSpPr/>
          <p:nvPr userDrawn="1"/>
        </p:nvCxnSpPr>
        <p:spPr>
          <a:xfrm>
            <a:off x="-3246" y="4149080"/>
            <a:ext cx="9147246"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 name="9 Grupo"/>
          <p:cNvGrpSpPr/>
          <p:nvPr userDrawn="1"/>
        </p:nvGrpSpPr>
        <p:grpSpPr>
          <a:xfrm>
            <a:off x="-3246" y="5418082"/>
            <a:ext cx="9147246" cy="1439918"/>
            <a:chOff x="-140583" y="5396463"/>
            <a:chExt cx="9284583" cy="1461537"/>
          </a:xfrm>
        </p:grpSpPr>
        <p:pic>
          <p:nvPicPr>
            <p:cNvPr id="7" name="6 Imagen"/>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932040" y="5396464"/>
              <a:ext cx="2176973" cy="1461536"/>
            </a:xfrm>
            <a:prstGeom prst="rect">
              <a:avLst/>
            </a:prstGeom>
          </p:spPr>
        </p:pic>
        <p:pic>
          <p:nvPicPr>
            <p:cNvPr id="6" name="5 Imagen"/>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8308" y="5396464"/>
              <a:ext cx="2953732" cy="1461535"/>
            </a:xfrm>
            <a:prstGeom prst="rect">
              <a:avLst/>
            </a:prstGeom>
          </p:spPr>
        </p:pic>
        <p:pic>
          <p:nvPicPr>
            <p:cNvPr id="8" name="7 Imagen"/>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48264" y="5396463"/>
              <a:ext cx="2195736" cy="1461537"/>
            </a:xfrm>
            <a:prstGeom prst="rect">
              <a:avLst/>
            </a:prstGeom>
          </p:spPr>
        </p:pic>
        <p:pic>
          <p:nvPicPr>
            <p:cNvPr id="4" name="3 Imagen"/>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40583" y="5396464"/>
              <a:ext cx="2192303" cy="1461535"/>
            </a:xfrm>
            <a:prstGeom prst="rect">
              <a:avLst/>
            </a:prstGeom>
          </p:spPr>
        </p:pic>
      </p:gr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12" name="Date Placeholder 3"/>
          <p:cNvSpPr>
            <a:spLocks noGrp="1"/>
          </p:cNvSpPr>
          <p:nvPr>
            <p:ph type="dt" sz="half" idx="2"/>
          </p:nvPr>
        </p:nvSpPr>
        <p:spPr>
          <a:xfrm>
            <a:off x="304800" y="6382781"/>
            <a:ext cx="21336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fld id="{71FE07CB-D657-4C9A-A455-DDFDD268E64D}" type="datetimeFigureOut">
              <a:rPr lang="es-CL" smtClean="0"/>
              <a:pPr/>
              <a:t>20-10-2014</a:t>
            </a:fld>
            <a:endParaRPr lang="es-CL"/>
          </a:p>
        </p:txBody>
      </p:sp>
      <p:sp>
        <p:nvSpPr>
          <p:cNvPr id="13" name="Footer Placeholder 4"/>
          <p:cNvSpPr>
            <a:spLocks noGrp="1"/>
          </p:cNvSpPr>
          <p:nvPr>
            <p:ph type="ftr" sz="quarter" idx="3"/>
          </p:nvPr>
        </p:nvSpPr>
        <p:spPr>
          <a:xfrm>
            <a:off x="3347864" y="6356350"/>
            <a:ext cx="3352800" cy="274320"/>
          </a:xfrm>
          <a:prstGeom prst="rect">
            <a:avLst/>
          </a:prstGeom>
        </p:spPr>
        <p:txBody>
          <a:bodyPr/>
          <a:lstStyle>
            <a:lvl1pPr>
              <a:defRPr sz="1600">
                <a:solidFill>
                  <a:schemeClr val="bg1">
                    <a:lumMod val="50000"/>
                  </a:schemeClr>
                </a:solidFill>
                <a:latin typeface="Calibri" panose="020F0502020204030204" pitchFamily="34" charset="0"/>
              </a:defRPr>
            </a:lvl1pPr>
          </a:lstStyle>
          <a:p>
            <a:endParaRPr lang="es-CL" dirty="0"/>
          </a:p>
        </p:txBody>
      </p:sp>
      <p:pic>
        <p:nvPicPr>
          <p:cNvPr id="14"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812" y="6453336"/>
            <a:ext cx="750652" cy="144055"/>
          </a:xfrm>
          <a:prstGeom prst="rect">
            <a:avLst/>
          </a:prstGeom>
        </p:spPr>
      </p:pic>
      <p:sp>
        <p:nvSpPr>
          <p:cNvPr id="15" name="3 Rectángulo"/>
          <p:cNvSpPr/>
          <p:nvPr userDrawn="1"/>
        </p:nvSpPr>
        <p:spPr>
          <a:xfrm>
            <a:off x="0" y="-1"/>
            <a:ext cx="9144000" cy="1110353"/>
          </a:xfrm>
          <a:prstGeom prst="rect">
            <a:avLst/>
          </a:prstGeom>
          <a:solidFill>
            <a:schemeClr val="tx2">
              <a:lumMod val="7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4000" b="1" dirty="0">
              <a:latin typeface="Calibri" panose="020F0502020204030204" pitchFamily="34" charset="0"/>
            </a:endParaRPr>
          </a:p>
        </p:txBody>
      </p:sp>
      <p:sp>
        <p:nvSpPr>
          <p:cNvPr id="20" name="Marcador de texto 2"/>
          <p:cNvSpPr>
            <a:spLocks noGrp="1"/>
          </p:cNvSpPr>
          <p:nvPr>
            <p:ph idx="1" hasCustomPrompt="1"/>
          </p:nvPr>
        </p:nvSpPr>
        <p:spPr>
          <a:xfrm>
            <a:off x="406400" y="1905551"/>
            <a:ext cx="8331200" cy="4243290"/>
          </a:xfrm>
          <a:prstGeom prst="rect">
            <a:avLst/>
          </a:prstGeom>
        </p:spPr>
        <p:txBody>
          <a:bodyPr vert="horz" lIns="91440" tIns="45720" rIns="91440" bIns="45720" rtlCol="0">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500" baseline="0">
                <a:solidFill>
                  <a:schemeClr val="tx1">
                    <a:lumMod val="75000"/>
                    <a:lumOff val="2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r>
              <a:rPr lang="es-ES_tradnl" dirty="0" smtClean="0"/>
              <a:t>Contenido de la </a:t>
            </a:r>
            <a:r>
              <a:rPr lang="es-ES_tradnl" dirty="0" err="1" smtClean="0"/>
              <a:t>slide</a:t>
            </a:r>
            <a:r>
              <a:rPr lang="es-ES_tradnl" dirty="0" smtClean="0"/>
              <a:t> en una columna de texto. </a:t>
            </a:r>
            <a:r>
              <a:rPr lang="es-ES_tradnl" dirty="0" err="1" smtClean="0"/>
              <a:t>Verdana</a:t>
            </a:r>
            <a:r>
              <a:rPr lang="es-ES_tradnl" dirty="0" smtClean="0"/>
              <a:t> 15pt.</a:t>
            </a:r>
          </a:p>
          <a:p>
            <a:pPr lvl="0"/>
            <a:endParaRPr lang="es-ES_tradnl" dirty="0" smtClean="0"/>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Texto texto texto texto texto texto texto texto texto texto texto texto texto texto texto texto texto texto texto texto texto texto texto texto texto texto texto texto texto texto texto texto texto texto texto texto texto texto texto texto texto texto texto texto texto texto. </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s-ES_tradnl" dirty="0" smtClean="0"/>
              <a:t>  </a:t>
            </a:r>
          </a:p>
        </p:txBody>
      </p:sp>
      <p:sp>
        <p:nvSpPr>
          <p:cNvPr id="21" name="Marcador de contenido 12"/>
          <p:cNvSpPr>
            <a:spLocks noGrp="1"/>
          </p:cNvSpPr>
          <p:nvPr>
            <p:ph sz="quarter" idx="12" hasCustomPrompt="1"/>
          </p:nvPr>
        </p:nvSpPr>
        <p:spPr>
          <a:xfrm>
            <a:off x="406400" y="286651"/>
            <a:ext cx="8331200" cy="747580"/>
          </a:xfrm>
          <a:prstGeom prst="rect">
            <a:avLst/>
          </a:prstGeom>
        </p:spPr>
        <p:txBody>
          <a:bodyPr vert="horz"/>
          <a:lstStyle>
            <a:lvl1pPr marL="0" marR="0" indent="0" algn="ctr" defTabSz="457200" rtl="0" eaLnBrk="1" fontAlgn="auto" latinLnBrk="0" hangingPunct="1">
              <a:lnSpc>
                <a:spcPct val="100000"/>
              </a:lnSpc>
              <a:spcBef>
                <a:spcPct val="20000"/>
              </a:spcBef>
              <a:spcAft>
                <a:spcPts val="0"/>
              </a:spcAft>
              <a:buClrTx/>
              <a:buSzTx/>
              <a:buFont typeface="Arial"/>
              <a:buNone/>
              <a:tabLst/>
              <a:defRPr sz="2400" b="1" i="0" spc="0">
                <a:solidFill>
                  <a:schemeClr val="bg1"/>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a:p>
            <a:pPr lvl="0"/>
            <a:endParaRPr lang="es-ES" dirty="0" smtClean="0"/>
          </a:p>
        </p:txBody>
      </p:sp>
      <p:sp>
        <p:nvSpPr>
          <p:cNvPr id="22" name="Marcador de contenido 12"/>
          <p:cNvSpPr>
            <a:spLocks noGrp="1"/>
          </p:cNvSpPr>
          <p:nvPr>
            <p:ph sz="quarter" idx="13" hasCustomPrompt="1"/>
          </p:nvPr>
        </p:nvSpPr>
        <p:spPr>
          <a:xfrm>
            <a:off x="429794" y="1317862"/>
            <a:ext cx="8331200" cy="380178"/>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accent1"/>
                </a:solidFill>
                <a:latin typeface="Verdana"/>
              </a:defRPr>
            </a:lvl1pPr>
          </a:lstStyle>
          <a:p>
            <a:pPr lvl="0"/>
            <a:r>
              <a:rPr lang="es-ES" dirty="0" smtClean="0"/>
              <a:t>(Línea adicional) Subtema </a:t>
            </a:r>
            <a:r>
              <a:rPr lang="es-ES" dirty="0" err="1" smtClean="0"/>
              <a:t>Verdana</a:t>
            </a:r>
            <a:r>
              <a:rPr lang="es-ES" dirty="0" smtClean="0"/>
              <a:t> 18pt</a:t>
            </a:r>
          </a:p>
          <a:p>
            <a:pPr lvl="0"/>
            <a:endParaRPr lang="es-ES" dirty="0" smtClean="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10" name="Marcador de posición de imagen 9"/>
          <p:cNvSpPr>
            <a:spLocks noGrp="1"/>
          </p:cNvSpPr>
          <p:nvPr>
            <p:ph type="pic" sz="quarter" idx="13"/>
          </p:nvPr>
        </p:nvSpPr>
        <p:spPr>
          <a:xfrm>
            <a:off x="0" y="2704"/>
            <a:ext cx="2808287" cy="6858000"/>
          </a:xfrm>
          <a:prstGeom prst="rect">
            <a:avLst/>
          </a:prstGeom>
        </p:spPr>
        <p:txBody>
          <a:bodyPr/>
          <a:lstStyle/>
          <a:p>
            <a:endParaRPr lang="es-ES"/>
          </a:p>
        </p:txBody>
      </p:sp>
      <p:sp>
        <p:nvSpPr>
          <p:cNvPr id="4" name="Content Placeholder 11"/>
          <p:cNvSpPr>
            <a:spLocks noGrp="1"/>
          </p:cNvSpPr>
          <p:nvPr>
            <p:ph sz="quarter" idx="11" hasCustomPrompt="1"/>
          </p:nvPr>
        </p:nvSpPr>
        <p:spPr>
          <a:xfrm>
            <a:off x="3187700" y="2582488"/>
            <a:ext cx="5956300" cy="1638600"/>
          </a:xfrm>
          <a:prstGeom prst="rect">
            <a:avLst/>
          </a:prstGeom>
        </p:spPr>
        <p:txBody>
          <a:bodyPr vert="horz"/>
          <a:lstStyle>
            <a:lvl1pPr marL="0" indent="0">
              <a:buNone/>
              <a:defRPr sz="2800" b="1" i="0">
                <a:solidFill>
                  <a:schemeClr val="tx2">
                    <a:lumMod val="75000"/>
                  </a:schemeClr>
                </a:solidFill>
                <a:latin typeface="Calibri" panose="020F0502020204030204" pitchFamily="34" charset="0"/>
                <a:cs typeface="Verdana"/>
              </a:defRPr>
            </a:lvl1pPr>
          </a:lstStyle>
          <a:p>
            <a:r>
              <a:rPr lang="es-ES" dirty="0" smtClean="0"/>
              <a:t>Estilo portada presentación 1, </a:t>
            </a:r>
            <a:endParaRPr lang="es-ES" dirty="0"/>
          </a:p>
        </p:txBody>
      </p:sp>
      <p:sp>
        <p:nvSpPr>
          <p:cNvPr id="5" name="Content Placeholder 11"/>
          <p:cNvSpPr>
            <a:spLocks noGrp="1"/>
          </p:cNvSpPr>
          <p:nvPr>
            <p:ph sz="quarter" idx="12" hasCustomPrompt="1"/>
          </p:nvPr>
        </p:nvSpPr>
        <p:spPr>
          <a:xfrm>
            <a:off x="3187700" y="4221088"/>
            <a:ext cx="5956300" cy="1027545"/>
          </a:xfrm>
          <a:prstGeom prst="rect">
            <a:avLst/>
          </a:prstGeom>
        </p:spPr>
        <p:txBody>
          <a:bodyPr vert="horz"/>
          <a:lstStyle>
            <a:lvl1pPr marL="0" indent="0">
              <a:buNone/>
              <a:defRPr sz="1800" b="0" i="0">
                <a:solidFill>
                  <a:schemeClr val="bg1">
                    <a:lumMod val="50000"/>
                  </a:schemeClr>
                </a:solidFill>
                <a:latin typeface="Calibri" panose="020F0502020204030204" pitchFamily="34" charset="0"/>
                <a:cs typeface="Verdana"/>
              </a:defRPr>
            </a:lvl1pPr>
          </a:lstStyle>
          <a:p>
            <a:r>
              <a:rPr lang="es-ES" dirty="0" smtClean="0">
                <a:solidFill>
                  <a:schemeClr val="accent1"/>
                </a:solidFill>
              </a:rPr>
              <a:t>(Línea adicional) Subtema </a:t>
            </a:r>
            <a:r>
              <a:rPr lang="es-ES" dirty="0" err="1" smtClean="0">
                <a:solidFill>
                  <a:schemeClr val="accent1"/>
                </a:solidFill>
              </a:rPr>
              <a:t>Verdana</a:t>
            </a:r>
            <a:r>
              <a:rPr lang="es-ES" dirty="0" smtClean="0">
                <a:solidFill>
                  <a:schemeClr val="accent1"/>
                </a:solidFill>
              </a:rPr>
              <a:t> 18pt</a:t>
            </a:r>
          </a:p>
        </p:txBody>
      </p:sp>
      <p:pic>
        <p:nvPicPr>
          <p:cNvPr id="7"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6680200"/>
            <a:ext cx="2032000" cy="177800"/>
          </a:xfrm>
          <a:prstGeom prst="rect">
            <a:avLst/>
          </a:prstGeom>
        </p:spPr>
      </p:pic>
    </p:spTree>
    <p:extLst>
      <p:ext uri="{BB962C8B-B14F-4D97-AF65-F5344CB8AC3E}">
        <p14:creationId xmlns:p14="http://schemas.microsoft.com/office/powerpoint/2010/main" val="281563801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Marcador de texto 2"/>
          <p:cNvSpPr>
            <a:spLocks noGrp="1"/>
          </p:cNvSpPr>
          <p:nvPr>
            <p:ph idx="14"/>
          </p:nvPr>
        </p:nvSpPr>
        <p:spPr>
          <a:xfrm>
            <a:off x="0" y="0"/>
            <a:ext cx="9144000" cy="6857999"/>
          </a:xfrm>
          <a:prstGeom prst="rect">
            <a:avLst/>
          </a:prstGeom>
        </p:spPr>
        <p:txBody>
          <a:bodyPr vert="horz" lIns="91440" tIns="45720" rIns="91440" bIns="45720" rtlCol="0">
            <a:normAutofit/>
          </a:bodyPr>
          <a:lstStyle>
            <a:lvl1pPr marL="0" indent="0" algn="l">
              <a:buFont typeface="Arial"/>
              <a:buNone/>
              <a:defRPr sz="1500" baseline="0">
                <a:solidFill>
                  <a:schemeClr val="tx1">
                    <a:lumMod val="75000"/>
                  </a:schemeClr>
                </a:solidFill>
                <a:latin typeface="Verdana"/>
                <a:cs typeface="Verdana"/>
              </a:defRPr>
            </a:lvl1pPr>
            <a:lvl2pPr>
              <a:defRPr sz="1800">
                <a:solidFill>
                  <a:schemeClr val="bg1"/>
                </a:solidFill>
                <a:latin typeface="gobCL"/>
                <a:cs typeface="gobCL"/>
              </a:defRPr>
            </a:lvl2pPr>
            <a:lvl3pPr>
              <a:defRPr sz="1800">
                <a:solidFill>
                  <a:schemeClr val="bg1"/>
                </a:solidFill>
                <a:latin typeface="gobCL"/>
                <a:cs typeface="gobCL"/>
              </a:defRPr>
            </a:lvl3pPr>
          </a:lstStyle>
          <a:p>
            <a:pPr lvl="0"/>
            <a:endParaRPr lang="es-ES_tradnl" dirty="0" smtClean="0"/>
          </a:p>
          <a:p>
            <a:pPr lvl="0"/>
            <a:r>
              <a:rPr lang="es-ES_tradnl" dirty="0" smtClean="0"/>
              <a:t>Imagen</a:t>
            </a:r>
          </a:p>
        </p:txBody>
      </p:sp>
      <p:sp>
        <p:nvSpPr>
          <p:cNvPr id="10" name="Marcador de contenido 12"/>
          <p:cNvSpPr>
            <a:spLocks noGrp="1"/>
          </p:cNvSpPr>
          <p:nvPr>
            <p:ph sz="quarter" idx="12" hasCustomPrompt="1"/>
          </p:nvPr>
        </p:nvSpPr>
        <p:spPr>
          <a:xfrm>
            <a:off x="3479800" y="3771900"/>
            <a:ext cx="5257800" cy="1625601"/>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2800" b="1" i="0" spc="0">
                <a:solidFill>
                  <a:schemeClr val="tx2">
                    <a:lumMod val="75000"/>
                  </a:schemeClr>
                </a:solidFill>
                <a:latin typeface="Calibri" panose="020F0502020204030204" pitchFamily="34" charset="0"/>
              </a:defRPr>
            </a:lvl1pPr>
          </a:lstStyle>
          <a:p>
            <a:pPr lvl="0"/>
            <a:r>
              <a:rPr lang="es-ES" dirty="0" smtClean="0"/>
              <a:t>Titulo del capítulo/tema de la </a:t>
            </a:r>
            <a:r>
              <a:rPr lang="es-ES" dirty="0" err="1" smtClean="0"/>
              <a:t>diapo</a:t>
            </a:r>
            <a:r>
              <a:rPr lang="es-ES" dirty="0" smtClean="0"/>
              <a:t>. en máx. dos líneas. </a:t>
            </a:r>
          </a:p>
        </p:txBody>
      </p:sp>
      <p:sp>
        <p:nvSpPr>
          <p:cNvPr id="11" name="Marcador de contenido 12"/>
          <p:cNvSpPr>
            <a:spLocks noGrp="1"/>
          </p:cNvSpPr>
          <p:nvPr>
            <p:ph sz="quarter" idx="13" hasCustomPrompt="1"/>
          </p:nvPr>
        </p:nvSpPr>
        <p:spPr>
          <a:xfrm>
            <a:off x="3479800" y="5524500"/>
            <a:ext cx="5257800" cy="7239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b="0" i="0" spc="0">
                <a:solidFill>
                  <a:schemeClr val="bg1">
                    <a:lumMod val="50000"/>
                  </a:schemeClr>
                </a:solidFill>
                <a:latin typeface="Verdana"/>
              </a:defRPr>
            </a:lvl1pPr>
          </a:lstStyle>
          <a:p>
            <a:pPr lvl="0"/>
            <a:r>
              <a:rPr lang="es-ES" dirty="0" smtClean="0"/>
              <a:t>(Línea adicional) Subtema</a:t>
            </a:r>
          </a:p>
        </p:txBody>
      </p:sp>
      <p:pic>
        <p:nvPicPr>
          <p:cNvPr id="9" name="Picture 8" descr="Complemento-Logo-Gobierno-160x14px.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6400" y="0"/>
            <a:ext cx="2032000" cy="177800"/>
          </a:xfrm>
          <a:prstGeom prst="rect">
            <a:avLst/>
          </a:prstGeom>
        </p:spPr>
      </p:pic>
    </p:spTree>
    <p:extLst>
      <p:ext uri="{BB962C8B-B14F-4D97-AF65-F5344CB8AC3E}">
        <p14:creationId xmlns:p14="http://schemas.microsoft.com/office/powerpoint/2010/main" val="22752009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3" name="Rectangle 6"/>
          <p:cNvSpPr/>
          <p:nvPr userDrawn="1"/>
        </p:nvSpPr>
        <p:spPr>
          <a:xfrm>
            <a:off x="0" y="0"/>
            <a:ext cx="9144000" cy="6885384"/>
          </a:xfrm>
          <a:prstGeom prst="rect">
            <a:avLst/>
          </a:prstGeom>
          <a:gradFill>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1 Título"/>
          <p:cNvSpPr>
            <a:spLocks noGrp="1"/>
          </p:cNvSpPr>
          <p:nvPr>
            <p:ph type="title" hasCustomPrompt="1"/>
          </p:nvPr>
        </p:nvSpPr>
        <p:spPr>
          <a:xfrm>
            <a:off x="0" y="2280575"/>
            <a:ext cx="9144000" cy="1143000"/>
          </a:xfrm>
          <a:prstGeom prst="rect">
            <a:avLst/>
          </a:prstGeom>
        </p:spPr>
        <p:txBody>
          <a:bodyPr/>
          <a:lstStyle>
            <a:lvl1pPr>
              <a:defRPr b="1">
                <a:latin typeface="Calibri" panose="020F0502020204030204" pitchFamily="34" charset="0"/>
              </a:defRPr>
            </a:lvl1pPr>
          </a:lstStyle>
          <a:p>
            <a:r>
              <a:rPr lang="es-ES" dirty="0" smtClean="0"/>
              <a:t>¡Muchas Gracias!</a:t>
            </a:r>
            <a:endParaRPr lang="es-CL" dirty="0"/>
          </a:p>
        </p:txBody>
      </p:sp>
      <p:grpSp>
        <p:nvGrpSpPr>
          <p:cNvPr id="3" name="Grupo 2"/>
          <p:cNvGrpSpPr/>
          <p:nvPr userDrawn="1"/>
        </p:nvGrpSpPr>
        <p:grpSpPr>
          <a:xfrm>
            <a:off x="1673678" y="4033334"/>
            <a:ext cx="5544616" cy="564654"/>
            <a:chOff x="827584" y="5652913"/>
            <a:chExt cx="5544616" cy="564654"/>
          </a:xfrm>
        </p:grpSpPr>
        <p:sp>
          <p:nvSpPr>
            <p:cNvPr id="7" name="6 CuadroTexto"/>
            <p:cNvSpPr txBox="1"/>
            <p:nvPr userDrawn="1"/>
          </p:nvSpPr>
          <p:spPr>
            <a:xfrm>
              <a:off x="1475656" y="5781352"/>
              <a:ext cx="1512168"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@ADP_Chile</a:t>
              </a:r>
              <a:endParaRPr lang="es-CL" sz="1400" b="1" i="0" dirty="0">
                <a:solidFill>
                  <a:schemeClr val="bg1"/>
                </a:solidFill>
                <a:latin typeface="Calibri" panose="020F0502020204030204" pitchFamily="34" charset="0"/>
              </a:endParaRPr>
            </a:p>
          </p:txBody>
        </p:sp>
        <p:pic>
          <p:nvPicPr>
            <p:cNvPr id="8" name="7 Imag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7584" y="5652913"/>
              <a:ext cx="564654" cy="564654"/>
            </a:xfrm>
            <a:prstGeom prst="rect">
              <a:avLst/>
            </a:prstGeom>
          </p:spPr>
        </p:pic>
        <p:sp>
          <p:nvSpPr>
            <p:cNvPr id="9" name="8 CuadroTexto"/>
            <p:cNvSpPr txBox="1"/>
            <p:nvPr userDrawn="1"/>
          </p:nvSpPr>
          <p:spPr>
            <a:xfrm>
              <a:off x="2843808" y="5792202"/>
              <a:ext cx="1800200"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@empleospublicos</a:t>
              </a:r>
              <a:endParaRPr lang="es-CL" sz="1400" b="1" i="0" dirty="0">
                <a:solidFill>
                  <a:schemeClr val="bg1"/>
                </a:solidFill>
                <a:latin typeface="Calibri" panose="020F0502020204030204" pitchFamily="34" charset="0"/>
              </a:endParaRPr>
            </a:p>
          </p:txBody>
        </p:sp>
        <p:sp>
          <p:nvSpPr>
            <p:cNvPr id="10" name="9 CuadroTexto"/>
            <p:cNvSpPr txBox="1"/>
            <p:nvPr userDrawn="1"/>
          </p:nvSpPr>
          <p:spPr>
            <a:xfrm>
              <a:off x="4716016" y="5781787"/>
              <a:ext cx="1656184" cy="307777"/>
            </a:xfrm>
            <a:prstGeom prst="rect">
              <a:avLst/>
            </a:prstGeom>
            <a:noFill/>
          </p:spPr>
          <p:txBody>
            <a:bodyPr wrap="square" rtlCol="0">
              <a:spAutoFit/>
            </a:bodyPr>
            <a:lstStyle/>
            <a:p>
              <a:r>
                <a:rPr lang="es-CL" sz="1400" b="1" i="0" dirty="0" smtClean="0">
                  <a:solidFill>
                    <a:schemeClr val="bg1"/>
                  </a:solidFill>
                  <a:latin typeface="Calibri" panose="020F0502020204030204" pitchFamily="34" charset="0"/>
                </a:rPr>
                <a:t>@directoreschile</a:t>
              </a:r>
              <a:endParaRPr lang="es-CL" sz="1400" b="1" i="0" dirty="0">
                <a:solidFill>
                  <a:schemeClr val="bg1"/>
                </a:solidFill>
                <a:latin typeface="Calibri" panose="020F0502020204030204" pitchFamily="34" charset="0"/>
              </a:endParaRPr>
            </a:p>
          </p:txBody>
        </p:sp>
      </p:grpSp>
      <p:sp>
        <p:nvSpPr>
          <p:cNvPr id="11" name="10 CuadroTexto"/>
          <p:cNvSpPr txBox="1"/>
          <p:nvPr userDrawn="1"/>
        </p:nvSpPr>
        <p:spPr>
          <a:xfrm>
            <a:off x="18002" y="3661884"/>
            <a:ext cx="9125998" cy="461665"/>
          </a:xfrm>
          <a:prstGeom prst="rect">
            <a:avLst/>
          </a:prstGeom>
          <a:noFill/>
        </p:spPr>
        <p:txBody>
          <a:bodyPr wrap="square" rtlCol="0">
            <a:spAutoFit/>
          </a:bodyPr>
          <a:lstStyle/>
          <a:p>
            <a:pPr algn="ctr"/>
            <a:r>
              <a:rPr lang="es-CL" sz="2400" b="0" i="0" dirty="0" smtClean="0">
                <a:solidFill>
                  <a:schemeClr val="bg1"/>
                </a:solidFill>
                <a:latin typeface="Calibri" panose="020F0502020204030204" pitchFamily="34" charset="0"/>
              </a:rPr>
              <a:t>www.serviciocivil.cl</a:t>
            </a:r>
            <a:endParaRPr lang="es-CL" sz="1600" b="0" i="0" dirty="0">
              <a:solidFill>
                <a:schemeClr val="bg1"/>
              </a:solidFill>
              <a:latin typeface="Calibri" panose="020F0502020204030204" pitchFamily="34" charset="0"/>
            </a:endParaRPr>
          </a:p>
        </p:txBody>
      </p:sp>
      <p:pic>
        <p:nvPicPr>
          <p:cNvPr id="21" name="20 Imagen"/>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885123" y="5490022"/>
            <a:ext cx="1373753" cy="1242403"/>
          </a:xfrm>
          <a:prstGeom prst="rect">
            <a:avLst/>
          </a:prstGeom>
          <a:ln w="22225">
            <a:solidFill>
              <a:srgbClr val="FFFFFF"/>
            </a:solidFill>
          </a:ln>
        </p:spPr>
      </p:pic>
      <p:cxnSp>
        <p:nvCxnSpPr>
          <p:cNvPr id="5" name="Conector recto 4"/>
          <p:cNvCxnSpPr/>
          <p:nvPr userDrawn="1"/>
        </p:nvCxnSpPr>
        <p:spPr>
          <a:xfrm>
            <a:off x="0" y="3661884"/>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Conector recto 17"/>
          <p:cNvCxnSpPr/>
          <p:nvPr userDrawn="1"/>
        </p:nvCxnSpPr>
        <p:spPr>
          <a:xfrm>
            <a:off x="18002" y="4653136"/>
            <a:ext cx="91440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2" name="Imagen 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8002" y="606243"/>
            <a:ext cx="9144000" cy="1472697"/>
          </a:xfrm>
          <a:prstGeom prst="rect">
            <a:avLst/>
          </a:prstGeom>
        </p:spPr>
      </p:pic>
    </p:spTree>
    <p:extLst>
      <p:ext uri="{BB962C8B-B14F-4D97-AF65-F5344CB8AC3E}">
        <p14:creationId xmlns:p14="http://schemas.microsoft.com/office/powerpoint/2010/main" val="117848772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5" r:id="rId4"/>
    <p:sldLayoutId id="2147483660" r:id="rId5"/>
  </p:sldLayoutIdLst>
  <p:timing>
    <p:tnLst>
      <p:par>
        <p:cTn id="1" dur="indefinite" restart="never" nodeType="tmRoot"/>
      </p:par>
    </p:tnLst>
  </p:timing>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slide" Target="slide12.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slide" Target="slide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5" Type="http://schemas.openxmlformats.org/officeDocument/2006/relationships/slide" Target="slide11.xml"/><Relationship Id="rId4" Type="http://schemas.openxmlformats.org/officeDocument/2006/relationships/slide" Target="slide10.xml"/></Relationships>
</file>

<file path=ppt/slides/_rels/slide8.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p:txBody>
          <a:bodyPr/>
          <a:lstStyle/>
          <a:p>
            <a:r>
              <a:rPr lang="es-CL" dirty="0" smtClean="0"/>
              <a:t>2014</a:t>
            </a:r>
            <a:endParaRPr lang="es-CL" dirty="0"/>
          </a:p>
        </p:txBody>
      </p:sp>
      <p:sp>
        <p:nvSpPr>
          <p:cNvPr id="2" name="1 Título"/>
          <p:cNvSpPr>
            <a:spLocks noGrp="1"/>
          </p:cNvSpPr>
          <p:nvPr>
            <p:ph type="title"/>
          </p:nvPr>
        </p:nvSpPr>
        <p:spPr>
          <a:xfrm>
            <a:off x="10134" y="1916427"/>
            <a:ext cx="9142622" cy="1584581"/>
          </a:xfrm>
        </p:spPr>
        <p:txBody>
          <a:bodyPr/>
          <a:lstStyle/>
          <a:p>
            <a:r>
              <a:rPr lang="es-CL" dirty="0" smtClean="0"/>
              <a:t>Sistema de concursos:</a:t>
            </a:r>
            <a:br>
              <a:rPr lang="es-CL" dirty="0" smtClean="0"/>
            </a:br>
            <a:r>
              <a:rPr lang="es-CL" dirty="0" smtClean="0"/>
              <a:t>marco legal y normativo</a:t>
            </a:r>
            <a:endParaRPr lang="es-CL" dirty="0"/>
          </a:p>
        </p:txBody>
      </p:sp>
    </p:spTree>
    <p:extLst>
      <p:ext uri="{BB962C8B-B14F-4D97-AF65-F5344CB8AC3E}">
        <p14:creationId xmlns:p14="http://schemas.microsoft.com/office/powerpoint/2010/main" val="184704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r>
              <a:rPr lang="es-ES" dirty="0"/>
              <a:t>Se pueden contratar servicios de asesorías externas para:</a:t>
            </a:r>
          </a:p>
          <a:p>
            <a:pPr algn="just"/>
            <a:endParaRPr lang="es-ES" dirty="0"/>
          </a:p>
          <a:p>
            <a:pPr marL="834390" lvl="1" indent="-285750" algn="just">
              <a:buFont typeface="Arial" pitchFamily="34" charset="0"/>
              <a:buChar char="•"/>
            </a:pPr>
            <a:r>
              <a:rPr lang="es-ES" sz="1500" dirty="0">
                <a:solidFill>
                  <a:schemeClr val="tx1"/>
                </a:solidFill>
                <a:latin typeface="Verdana" pitchFamily="34" charset="0"/>
              </a:rPr>
              <a:t>Preparación y ejecución de los concursos, ó </a:t>
            </a:r>
          </a:p>
          <a:p>
            <a:pPr marL="834390" lvl="1" indent="-285750" algn="just">
              <a:buFont typeface="Arial" pitchFamily="34" charset="0"/>
              <a:buChar char="•"/>
            </a:pPr>
            <a:endParaRPr lang="es-ES" sz="1500" dirty="0">
              <a:solidFill>
                <a:schemeClr val="tx1"/>
              </a:solidFill>
              <a:latin typeface="Verdana" pitchFamily="34" charset="0"/>
            </a:endParaRPr>
          </a:p>
          <a:p>
            <a:pPr marL="834390" lvl="1" indent="-285750" algn="just">
              <a:buFont typeface="Arial" pitchFamily="34" charset="0"/>
              <a:buChar char="•"/>
            </a:pPr>
            <a:r>
              <a:rPr lang="es-ES" sz="1500" dirty="0">
                <a:solidFill>
                  <a:schemeClr val="tx1"/>
                </a:solidFill>
                <a:latin typeface="Verdana" pitchFamily="34" charset="0"/>
              </a:rPr>
              <a:t>Preparación y realización directa, pudiendo llegar hasta informar a la autoridad de los puntajes obtenidos. </a:t>
            </a:r>
          </a:p>
          <a:p>
            <a:pPr algn="just"/>
            <a:endParaRPr lang="es-ES" dirty="0"/>
          </a:p>
          <a:p>
            <a:pPr marL="285750" indent="-285750" algn="just">
              <a:buFont typeface="Arial" pitchFamily="34" charset="0"/>
              <a:buChar char="•"/>
            </a:pPr>
            <a:r>
              <a:rPr lang="es-ES" dirty="0"/>
              <a:t>Se contratarán, previa licitación, entre entidades inscritas en el registro de la DNSC. </a:t>
            </a:r>
          </a:p>
          <a:p>
            <a:pPr marL="285750" indent="-285750" algn="just">
              <a:buFont typeface="Arial" pitchFamily="34" charset="0"/>
              <a:buChar char="•"/>
            </a:pPr>
            <a:endParaRPr lang="es-ES" dirty="0"/>
          </a:p>
          <a:p>
            <a:pPr marL="285750" indent="-285750" algn="just">
              <a:buFont typeface="Arial" pitchFamily="34" charset="0"/>
              <a:buChar char="•"/>
            </a:pPr>
            <a:r>
              <a:rPr lang="es-ES" dirty="0"/>
              <a:t>Se rigen por la ley de Compras y Contrataciones Públicas y por el Decreto 1258, Reglamento que regula las modalidades de licitaciones del artículo 19 bis de ley 18.834.</a:t>
            </a:r>
          </a:p>
        </p:txBody>
      </p:sp>
      <p:sp>
        <p:nvSpPr>
          <p:cNvPr id="3" name="2 Marcador de contenido"/>
          <p:cNvSpPr>
            <a:spLocks noGrp="1"/>
          </p:cNvSpPr>
          <p:nvPr>
            <p:ph sz="quarter" idx="12"/>
          </p:nvPr>
        </p:nvSpPr>
        <p:spPr/>
        <p:txBody>
          <a:bodyPr/>
          <a:lstStyle/>
          <a:p>
            <a:r>
              <a:rPr lang="es-ES" dirty="0" smtClean="0"/>
              <a:t>ASESORÍAS EXTERNAS</a:t>
            </a:r>
            <a:endParaRPr lang="es-ES" dirty="0"/>
          </a:p>
        </p:txBody>
      </p:sp>
      <p:sp>
        <p:nvSpPr>
          <p:cNvPr id="6" name="5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17623362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nSpc>
                <a:spcPct val="200000"/>
              </a:lnSpc>
              <a:buFont typeface="Arial" pitchFamily="34" charset="0"/>
              <a:buChar char="•"/>
            </a:pPr>
            <a:r>
              <a:rPr lang="es-ES" dirty="0" smtClean="0">
                <a:hlinkClick r:id="rId2" action="ppaction://hlinksldjump"/>
              </a:rPr>
              <a:t>Pre - Concurso</a:t>
            </a:r>
            <a:endParaRPr lang="es-ES" dirty="0"/>
          </a:p>
          <a:p>
            <a:pPr marL="285750" indent="-285750">
              <a:lnSpc>
                <a:spcPct val="200000"/>
              </a:lnSpc>
              <a:buFont typeface="Arial" pitchFamily="34" charset="0"/>
              <a:buChar char="•"/>
            </a:pPr>
            <a:endParaRPr lang="es-ES" dirty="0"/>
          </a:p>
          <a:p>
            <a:pPr marL="285750" indent="-285750">
              <a:lnSpc>
                <a:spcPct val="200000"/>
              </a:lnSpc>
              <a:buFont typeface="Arial" pitchFamily="34" charset="0"/>
              <a:buChar char="•"/>
            </a:pPr>
            <a:r>
              <a:rPr lang="es-ES" dirty="0" smtClean="0">
                <a:hlinkClick r:id="rId3" action="ppaction://hlinksldjump"/>
              </a:rPr>
              <a:t>Ejecución</a:t>
            </a:r>
            <a:endParaRPr lang="es-ES" dirty="0"/>
          </a:p>
          <a:p>
            <a:pPr marL="285750" indent="-285750">
              <a:lnSpc>
                <a:spcPct val="200000"/>
              </a:lnSpc>
              <a:buFont typeface="Arial" pitchFamily="34" charset="0"/>
              <a:buChar char="•"/>
            </a:pPr>
            <a:endParaRPr lang="es-ES" dirty="0"/>
          </a:p>
          <a:p>
            <a:pPr marL="285750" indent="-285750">
              <a:lnSpc>
                <a:spcPct val="200000"/>
              </a:lnSpc>
              <a:buFont typeface="Arial" pitchFamily="34" charset="0"/>
              <a:buChar char="•"/>
            </a:pPr>
            <a:r>
              <a:rPr lang="es-ES" dirty="0" smtClean="0">
                <a:hlinkClick r:id="rId4" action="ppaction://hlinksldjump"/>
              </a:rPr>
              <a:t>Post - Concurso</a:t>
            </a:r>
            <a:endParaRPr lang="es-ES" dirty="0"/>
          </a:p>
          <a:p>
            <a:endParaRPr lang="es-ES" dirty="0"/>
          </a:p>
        </p:txBody>
      </p:sp>
      <p:sp>
        <p:nvSpPr>
          <p:cNvPr id="3" name="2 Marcador de contenido"/>
          <p:cNvSpPr>
            <a:spLocks noGrp="1"/>
          </p:cNvSpPr>
          <p:nvPr>
            <p:ph sz="quarter" idx="12"/>
          </p:nvPr>
        </p:nvSpPr>
        <p:spPr/>
        <p:txBody>
          <a:bodyPr/>
          <a:lstStyle/>
          <a:p>
            <a:r>
              <a:rPr lang="es-ES" dirty="0" smtClean="0"/>
              <a:t>ETAPAS DEL CONCURSO</a:t>
            </a:r>
            <a:endParaRPr lang="es-ES" dirty="0"/>
          </a:p>
        </p:txBody>
      </p:sp>
      <p:sp>
        <p:nvSpPr>
          <p:cNvPr id="5" name="4 Flecha derecha">
            <a:hlinkClick r:id="rId5" action="ppaction://hlinksldjump"/>
          </p:cNvPr>
          <p:cNvSpPr/>
          <p:nvPr/>
        </p:nvSpPr>
        <p:spPr>
          <a:xfrm>
            <a:off x="7380311"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13777239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342900" indent="-342900" algn="just">
              <a:lnSpc>
                <a:spcPct val="150000"/>
              </a:lnSpc>
              <a:buFont typeface="+mj-lt"/>
              <a:buAutoNum type="arabicPeriod"/>
            </a:pPr>
            <a:r>
              <a:rPr lang="es-ES" dirty="0"/>
              <a:t>Constitución del Comité de Selección.</a:t>
            </a:r>
          </a:p>
          <a:p>
            <a:pPr marL="342900" indent="-342900" algn="just">
              <a:lnSpc>
                <a:spcPct val="150000"/>
              </a:lnSpc>
              <a:buFont typeface="+mj-lt"/>
              <a:buAutoNum type="arabicPeriod"/>
            </a:pPr>
            <a:endParaRPr lang="es-ES" dirty="0"/>
          </a:p>
          <a:p>
            <a:pPr marL="342900" indent="-342900" algn="just">
              <a:lnSpc>
                <a:spcPct val="150000"/>
              </a:lnSpc>
              <a:buFont typeface="+mj-lt"/>
              <a:buAutoNum type="arabicPeriod"/>
            </a:pPr>
            <a:r>
              <a:rPr lang="es-ES" dirty="0"/>
              <a:t>Análisis y definición del perfil del cargo</a:t>
            </a:r>
          </a:p>
          <a:p>
            <a:pPr marL="342900" indent="-342900" algn="just">
              <a:lnSpc>
                <a:spcPct val="150000"/>
              </a:lnSpc>
              <a:buFont typeface="+mj-lt"/>
              <a:buAutoNum type="arabicPeriod"/>
            </a:pPr>
            <a:endParaRPr lang="es-ES" dirty="0"/>
          </a:p>
          <a:p>
            <a:pPr marL="342900" indent="-342900" algn="just">
              <a:lnSpc>
                <a:spcPct val="150000"/>
              </a:lnSpc>
              <a:buFont typeface="+mj-lt"/>
              <a:buAutoNum type="arabicPeriod"/>
            </a:pPr>
            <a:r>
              <a:rPr lang="es-ES" dirty="0"/>
              <a:t>Elaboración de Bases de Concurso</a:t>
            </a:r>
          </a:p>
          <a:p>
            <a:pPr marL="342900" indent="-342900" algn="just">
              <a:lnSpc>
                <a:spcPct val="150000"/>
              </a:lnSpc>
              <a:buFont typeface="+mj-lt"/>
              <a:buAutoNum type="arabicPeriod"/>
            </a:pPr>
            <a:endParaRPr lang="es-ES" dirty="0"/>
          </a:p>
          <a:p>
            <a:pPr marL="342900" indent="-342900" algn="just">
              <a:lnSpc>
                <a:spcPct val="150000"/>
              </a:lnSpc>
              <a:buFont typeface="+mj-lt"/>
              <a:buAutoNum type="arabicPeriod"/>
            </a:pPr>
            <a:r>
              <a:rPr lang="es-ES" dirty="0"/>
              <a:t>Aprobación de las Bases mediante Resolución</a:t>
            </a:r>
          </a:p>
          <a:p>
            <a:endParaRPr lang="es-ES" dirty="0"/>
          </a:p>
        </p:txBody>
      </p:sp>
      <p:sp>
        <p:nvSpPr>
          <p:cNvPr id="3" name="2 Marcador de contenido"/>
          <p:cNvSpPr>
            <a:spLocks noGrp="1"/>
          </p:cNvSpPr>
          <p:nvPr>
            <p:ph sz="quarter" idx="12"/>
          </p:nvPr>
        </p:nvSpPr>
        <p:spPr/>
        <p:txBody>
          <a:bodyPr/>
          <a:lstStyle/>
          <a:p>
            <a:r>
              <a:rPr lang="es-ES" dirty="0" smtClean="0"/>
              <a:t>ETAPA DE PRE CONCURSO</a:t>
            </a:r>
            <a:endParaRPr lang="es-ES" dirty="0"/>
          </a:p>
        </p:txBody>
      </p:sp>
    </p:spTree>
    <p:extLst>
      <p:ext uri="{BB962C8B-B14F-4D97-AF65-F5344CB8AC3E}">
        <p14:creationId xmlns:p14="http://schemas.microsoft.com/office/powerpoint/2010/main" val="24937318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nSpc>
                <a:spcPct val="150000"/>
              </a:lnSpc>
            </a:pPr>
            <a:r>
              <a:rPr lang="es-ES" dirty="0"/>
              <a:t>No podrán integrarlos cónyuge, hijos, adoptados o parientes (hasta 3° de consanguinidad y 2° de afinidad) de los candidatos;</a:t>
            </a:r>
          </a:p>
          <a:p>
            <a:pPr>
              <a:lnSpc>
                <a:spcPct val="150000"/>
              </a:lnSpc>
            </a:pPr>
            <a:endParaRPr lang="es-ES" dirty="0"/>
          </a:p>
          <a:p>
            <a:pPr>
              <a:lnSpc>
                <a:spcPct val="150000"/>
              </a:lnSpc>
            </a:pPr>
            <a:r>
              <a:rPr lang="es-ES" dirty="0"/>
              <a:t>Podrán funcionar sólo con el 50% de sus integrantes, sin incluir al jefe o encargado de personal, quien siempre lo integrará;</a:t>
            </a:r>
          </a:p>
          <a:p>
            <a:pPr>
              <a:lnSpc>
                <a:spcPct val="150000"/>
              </a:lnSpc>
            </a:pPr>
            <a:endParaRPr lang="es-ES" dirty="0"/>
          </a:p>
          <a:p>
            <a:pPr>
              <a:lnSpc>
                <a:spcPct val="150000"/>
              </a:lnSpc>
            </a:pPr>
            <a:r>
              <a:rPr lang="es-ES" dirty="0"/>
              <a:t>Los acuerdos se adoptarán por simple mayoría y se dejará constancia de ellos en un acta. </a:t>
            </a:r>
          </a:p>
          <a:p>
            <a:pPr>
              <a:lnSpc>
                <a:spcPct val="150000"/>
              </a:lnSpc>
            </a:pPr>
            <a:endParaRPr lang="es-ES" dirty="0"/>
          </a:p>
          <a:p>
            <a:pPr>
              <a:lnSpc>
                <a:spcPct val="150000"/>
              </a:lnSpc>
            </a:pPr>
            <a:r>
              <a:rPr lang="es-ES" dirty="0"/>
              <a:t>Si un integrante se excusare, por causa legal o reglamentaria, el jefe superior designará a un reemplazante, que será el funcionario que siga en jerarquía en la planta respectiva. </a:t>
            </a:r>
          </a:p>
          <a:p>
            <a:endParaRPr lang="es-ES" dirty="0"/>
          </a:p>
        </p:txBody>
      </p:sp>
      <p:sp>
        <p:nvSpPr>
          <p:cNvPr id="3" name="2 Marcador de contenido"/>
          <p:cNvSpPr>
            <a:spLocks noGrp="1"/>
          </p:cNvSpPr>
          <p:nvPr>
            <p:ph sz="quarter" idx="12"/>
          </p:nvPr>
        </p:nvSpPr>
        <p:spPr/>
        <p:txBody>
          <a:bodyPr/>
          <a:lstStyle/>
          <a:p>
            <a:r>
              <a:rPr lang="es-ES" dirty="0" smtClean="0"/>
              <a:t>CONSTITUCIÓN COMITÉ DE SELECCIÓN</a:t>
            </a:r>
            <a:endParaRPr lang="es-ES" dirty="0"/>
          </a:p>
        </p:txBody>
      </p:sp>
    </p:spTree>
    <p:extLst>
      <p:ext uri="{BB962C8B-B14F-4D97-AF65-F5344CB8AC3E}">
        <p14:creationId xmlns:p14="http://schemas.microsoft.com/office/powerpoint/2010/main" val="4093306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50000"/>
              </a:lnSpc>
            </a:pPr>
            <a:r>
              <a:rPr lang="es-MX" dirty="0">
                <a:solidFill>
                  <a:schemeClr val="tx1"/>
                </a:solidFill>
                <a:latin typeface="Verdana" pitchFamily="34" charset="0"/>
              </a:rPr>
              <a:t> “Las exigencias que contenga cada uno de los factores deben estar vinculados a la función que corresponda al cargo y ajustados al perfil de éste</a:t>
            </a:r>
            <a:r>
              <a:rPr lang="es-MX" dirty="0" smtClean="0">
                <a:solidFill>
                  <a:schemeClr val="tx1"/>
                </a:solidFill>
                <a:latin typeface="Verdana" pitchFamily="34" charset="0"/>
              </a:rPr>
              <a:t>…”</a:t>
            </a:r>
          </a:p>
          <a:p>
            <a:endParaRPr lang="es-MX" dirty="0">
              <a:solidFill>
                <a:schemeClr val="tx1"/>
              </a:solidFill>
              <a:latin typeface="Verdana" pitchFamily="34" charset="0"/>
            </a:endParaRPr>
          </a:p>
          <a:p>
            <a:endParaRPr lang="es-MX" dirty="0" smtClean="0">
              <a:solidFill>
                <a:schemeClr val="tx1"/>
              </a:solidFill>
              <a:latin typeface="Verdana" pitchFamily="34" charset="0"/>
            </a:endParaRPr>
          </a:p>
          <a:p>
            <a:pPr algn="r"/>
            <a:r>
              <a:rPr lang="es-MX" sz="1200" dirty="0">
                <a:solidFill>
                  <a:schemeClr val="tx1"/>
                </a:solidFill>
                <a:latin typeface="Verdana" pitchFamily="34" charset="0"/>
              </a:rPr>
              <a:t>(DS 69, artículo 11 inciso tercero)</a:t>
            </a:r>
            <a:endParaRPr lang="es-ES" sz="1200" dirty="0">
              <a:solidFill>
                <a:schemeClr val="tx1"/>
              </a:solidFill>
              <a:latin typeface="Verdana" pitchFamily="34" charset="0"/>
            </a:endParaRPr>
          </a:p>
          <a:p>
            <a:endParaRPr lang="es-ES" dirty="0"/>
          </a:p>
        </p:txBody>
      </p:sp>
      <p:sp>
        <p:nvSpPr>
          <p:cNvPr id="3" name="2 Marcador de contenido"/>
          <p:cNvSpPr>
            <a:spLocks noGrp="1"/>
          </p:cNvSpPr>
          <p:nvPr>
            <p:ph sz="quarter" idx="12"/>
          </p:nvPr>
        </p:nvSpPr>
        <p:spPr/>
        <p:txBody>
          <a:bodyPr/>
          <a:lstStyle/>
          <a:p>
            <a:r>
              <a:rPr lang="es-ES" dirty="0" smtClean="0"/>
              <a:t>PERFIL DEL CARGO</a:t>
            </a:r>
            <a:endParaRPr lang="es-ES" dirty="0"/>
          </a:p>
        </p:txBody>
      </p:sp>
    </p:spTree>
    <p:extLst>
      <p:ext uri="{BB962C8B-B14F-4D97-AF65-F5344CB8AC3E}">
        <p14:creationId xmlns:p14="http://schemas.microsoft.com/office/powerpoint/2010/main" val="15763008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fontScale="92500" lnSpcReduction="10000"/>
          </a:bodyPr>
          <a:lstStyle/>
          <a:p>
            <a:pPr algn="just">
              <a:lnSpc>
                <a:spcPct val="200000"/>
              </a:lnSpc>
            </a:pPr>
            <a:r>
              <a:rPr lang="es-ES" dirty="0">
                <a:solidFill>
                  <a:schemeClr val="tx1"/>
                </a:solidFill>
              </a:rPr>
              <a:t>“si bien la autoridad administrativa no puede establecer exigencias para desempeñar un cargo, no consultadas en la Constitución o las leyes, pues de hacerlo vulneraría el principio de juridicidad, sí está facultada para, al precisar los factores a ponderar, atribuir valoración a aquellas circunstancias, características o aptitudes que respondan a las necesidades de las plazas de que se trata, pero sin que llegue a configurarse la fijación de requisitos adicionales o diversos de los previstos por el legislador, como ha acontecido en la especie. </a:t>
            </a:r>
          </a:p>
          <a:p>
            <a:pPr algn="just"/>
            <a:endParaRPr lang="es-ES" dirty="0" smtClean="0">
              <a:solidFill>
                <a:schemeClr val="tx1"/>
              </a:solidFill>
            </a:endParaRPr>
          </a:p>
          <a:p>
            <a:pPr algn="just"/>
            <a:endParaRPr lang="es-ES" dirty="0">
              <a:solidFill>
                <a:schemeClr val="tx1"/>
              </a:solidFill>
            </a:endParaRPr>
          </a:p>
          <a:p>
            <a:pPr algn="r"/>
            <a:r>
              <a:rPr lang="es-MX" dirty="0">
                <a:solidFill>
                  <a:schemeClr val="tx1"/>
                </a:solidFill>
              </a:rPr>
              <a:t>Dictamen de CGR 13123/2006</a:t>
            </a:r>
            <a:endParaRPr lang="es-ES" dirty="0">
              <a:solidFill>
                <a:schemeClr val="tx1"/>
              </a:solidFill>
            </a:endParaRPr>
          </a:p>
          <a:p>
            <a:pPr algn="just"/>
            <a:endParaRPr lang="es-ES" dirty="0"/>
          </a:p>
        </p:txBody>
      </p:sp>
      <p:sp>
        <p:nvSpPr>
          <p:cNvPr id="3" name="2 Marcador de contenido"/>
          <p:cNvSpPr>
            <a:spLocks noGrp="1"/>
          </p:cNvSpPr>
          <p:nvPr>
            <p:ph sz="quarter" idx="12"/>
          </p:nvPr>
        </p:nvSpPr>
        <p:spPr/>
        <p:txBody>
          <a:bodyPr/>
          <a:lstStyle/>
          <a:p>
            <a:r>
              <a:rPr lang="es-ES" dirty="0" smtClean="0"/>
              <a:t>PERFIL DEL CARGO</a:t>
            </a:r>
            <a:endParaRPr lang="es-ES" dirty="0"/>
          </a:p>
        </p:txBody>
      </p:sp>
    </p:spTree>
    <p:extLst>
      <p:ext uri="{BB962C8B-B14F-4D97-AF65-F5344CB8AC3E}">
        <p14:creationId xmlns:p14="http://schemas.microsoft.com/office/powerpoint/2010/main" val="1363136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342900" indent="-342900">
              <a:lnSpc>
                <a:spcPct val="150000"/>
              </a:lnSpc>
              <a:buFont typeface="+mj-lt"/>
              <a:buAutoNum type="arabicPeriod"/>
            </a:pPr>
            <a:r>
              <a:rPr lang="es-ES" dirty="0" smtClean="0"/>
              <a:t>Tipo de concurso</a:t>
            </a:r>
          </a:p>
          <a:p>
            <a:pPr marL="342900" indent="-342900">
              <a:lnSpc>
                <a:spcPct val="150000"/>
              </a:lnSpc>
              <a:buFont typeface="+mj-lt"/>
              <a:buAutoNum type="arabicPeriod"/>
            </a:pPr>
            <a:r>
              <a:rPr lang="es-ES" dirty="0" smtClean="0"/>
              <a:t>Institución</a:t>
            </a:r>
          </a:p>
          <a:p>
            <a:pPr marL="342900" indent="-342900">
              <a:lnSpc>
                <a:spcPct val="150000"/>
              </a:lnSpc>
              <a:buFont typeface="+mj-lt"/>
              <a:buAutoNum type="arabicPeriod"/>
            </a:pPr>
            <a:r>
              <a:rPr lang="es-ES" dirty="0" smtClean="0"/>
              <a:t>Cargos a proveer</a:t>
            </a:r>
          </a:p>
          <a:p>
            <a:pPr marL="342900" indent="-342900">
              <a:lnSpc>
                <a:spcPct val="150000"/>
              </a:lnSpc>
              <a:buFont typeface="+mj-lt"/>
              <a:buAutoNum type="arabicPeriod"/>
            </a:pPr>
            <a:r>
              <a:rPr lang="es-ES" dirty="0" smtClean="0"/>
              <a:t>Requisitos de postulación</a:t>
            </a:r>
          </a:p>
          <a:p>
            <a:pPr marL="342900" indent="-342900">
              <a:lnSpc>
                <a:spcPct val="150000"/>
              </a:lnSpc>
              <a:buFont typeface="+mj-lt"/>
              <a:buAutoNum type="arabicPeriod"/>
            </a:pPr>
            <a:r>
              <a:rPr lang="es-ES" dirty="0" smtClean="0"/>
              <a:t>Postulación y recepción de antecedentes</a:t>
            </a:r>
          </a:p>
          <a:p>
            <a:pPr marL="342900" indent="-342900">
              <a:lnSpc>
                <a:spcPct val="150000"/>
              </a:lnSpc>
              <a:buFont typeface="+mj-lt"/>
              <a:buAutoNum type="arabicPeriod"/>
            </a:pPr>
            <a:r>
              <a:rPr lang="es-ES" dirty="0" smtClean="0"/>
              <a:t>Proceso de selección (Factores, mecanismos de evaluación de factores, puntajes y ponderadores, pruebas de selección)</a:t>
            </a:r>
          </a:p>
          <a:p>
            <a:pPr marL="342900" indent="-342900">
              <a:lnSpc>
                <a:spcPct val="150000"/>
              </a:lnSpc>
              <a:buFont typeface="+mj-lt"/>
              <a:buAutoNum type="arabicPeriod"/>
            </a:pPr>
            <a:r>
              <a:rPr lang="es-ES" dirty="0" smtClean="0"/>
              <a:t>Puntaje postulante idóneo</a:t>
            </a:r>
          </a:p>
          <a:p>
            <a:pPr marL="342900" indent="-342900">
              <a:lnSpc>
                <a:spcPct val="150000"/>
              </a:lnSpc>
              <a:buFont typeface="+mj-lt"/>
              <a:buAutoNum type="arabicPeriod"/>
            </a:pPr>
            <a:r>
              <a:rPr lang="es-ES" dirty="0" smtClean="0"/>
              <a:t>Selección y nombramiento del candidato</a:t>
            </a:r>
          </a:p>
          <a:p>
            <a:pPr marL="342900" indent="-342900">
              <a:lnSpc>
                <a:spcPct val="150000"/>
              </a:lnSpc>
              <a:buFont typeface="+mj-lt"/>
              <a:buAutoNum type="arabicPeriod"/>
            </a:pPr>
            <a:r>
              <a:rPr lang="es-ES" dirty="0" smtClean="0"/>
              <a:t>Notificación y cierre del proceso</a:t>
            </a:r>
            <a:endParaRPr lang="es-ES" dirty="0"/>
          </a:p>
        </p:txBody>
      </p:sp>
      <p:sp>
        <p:nvSpPr>
          <p:cNvPr id="3" name="2 Marcador de contenido"/>
          <p:cNvSpPr>
            <a:spLocks noGrp="1"/>
          </p:cNvSpPr>
          <p:nvPr>
            <p:ph sz="quarter" idx="12"/>
          </p:nvPr>
        </p:nvSpPr>
        <p:spPr/>
        <p:txBody>
          <a:bodyPr/>
          <a:lstStyle/>
          <a:p>
            <a:r>
              <a:rPr lang="es-ES" dirty="0" smtClean="0"/>
              <a:t>ELABORACIÓN BASES DE CONCURSO</a:t>
            </a:r>
            <a:endParaRPr lang="es-ES" dirty="0"/>
          </a:p>
        </p:txBody>
      </p:sp>
      <p:sp>
        <p:nvSpPr>
          <p:cNvPr id="5" name="4 Rectángulo redondeado"/>
          <p:cNvSpPr/>
          <p:nvPr/>
        </p:nvSpPr>
        <p:spPr>
          <a:xfrm>
            <a:off x="5513374" y="1988840"/>
            <a:ext cx="2880320" cy="792088"/>
          </a:xfrm>
          <a:prstGeom prst="round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s-ES" sz="1050" dirty="0" smtClean="0">
                <a:solidFill>
                  <a:schemeClr val="tx1"/>
                </a:solidFill>
                <a:latin typeface="Verdana" pitchFamily="34" charset="0"/>
              </a:rPr>
              <a:t>Deben ser aprobadas por el Jefe de Servicio mediante Resolución</a:t>
            </a:r>
            <a:endParaRPr lang="es-ES" sz="1050" dirty="0" smtClean="0">
              <a:solidFill>
                <a:schemeClr val="tx1"/>
              </a:solidFill>
              <a:latin typeface="Verdana" pitchFamily="34" charset="0"/>
            </a:endParaRPr>
          </a:p>
        </p:txBody>
      </p:sp>
      <p:sp>
        <p:nvSpPr>
          <p:cNvPr id="6" name="5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2705349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buFont typeface="Arial" pitchFamily="34" charset="0"/>
              <a:buChar char="•"/>
            </a:pPr>
            <a:r>
              <a:rPr lang="es-ES" dirty="0"/>
              <a:t>Difusión de la convocatoria y las Bases</a:t>
            </a:r>
          </a:p>
          <a:p>
            <a:pPr marL="285750" indent="-285750">
              <a:buFont typeface="Arial" pitchFamily="34" charset="0"/>
              <a:buChar char="•"/>
            </a:pPr>
            <a:endParaRPr lang="es-ES" dirty="0"/>
          </a:p>
          <a:p>
            <a:pPr marL="285750" indent="-285750">
              <a:buFont typeface="Arial" pitchFamily="34" charset="0"/>
              <a:buChar char="•"/>
            </a:pPr>
            <a:r>
              <a:rPr lang="es-ES" dirty="0"/>
              <a:t>Aplicación de pruebas de selección</a:t>
            </a:r>
          </a:p>
          <a:p>
            <a:pPr marL="285750" indent="-285750">
              <a:buFont typeface="Arial" pitchFamily="34" charset="0"/>
              <a:buChar char="•"/>
            </a:pPr>
            <a:endParaRPr lang="es-ES" dirty="0"/>
          </a:p>
          <a:p>
            <a:pPr marL="285750" indent="-285750">
              <a:buFont typeface="Arial" pitchFamily="34" charset="0"/>
              <a:buChar char="•"/>
            </a:pPr>
            <a:r>
              <a:rPr lang="es-ES" dirty="0"/>
              <a:t>Presentación de postulantes idóneos al jefe de servicio</a:t>
            </a:r>
          </a:p>
          <a:p>
            <a:pPr marL="285750" indent="-285750">
              <a:buFont typeface="Arial" pitchFamily="34" charset="0"/>
              <a:buChar char="•"/>
            </a:pPr>
            <a:endParaRPr lang="es-ES" dirty="0"/>
          </a:p>
          <a:p>
            <a:pPr marL="285750" indent="-285750">
              <a:buFont typeface="Arial" pitchFamily="34" charset="0"/>
              <a:buChar char="•"/>
            </a:pPr>
            <a:r>
              <a:rPr lang="es-ES" dirty="0"/>
              <a:t>Elaboración y envío de las resoluciones de nombramiento a la CGR.</a:t>
            </a:r>
          </a:p>
          <a:p>
            <a:pPr marL="285750" indent="-285750">
              <a:buFont typeface="Arial" pitchFamily="34" charset="0"/>
              <a:buChar char="•"/>
            </a:pPr>
            <a:endParaRPr lang="es-ES" dirty="0"/>
          </a:p>
          <a:p>
            <a:pPr marL="285750" indent="-285750">
              <a:buFont typeface="Arial" pitchFamily="34" charset="0"/>
              <a:buChar char="•"/>
            </a:pPr>
            <a:r>
              <a:rPr lang="es-ES" dirty="0"/>
              <a:t>Publicación de los resultados del Concurso.</a:t>
            </a:r>
          </a:p>
          <a:p>
            <a:endParaRPr lang="es-ES" dirty="0"/>
          </a:p>
        </p:txBody>
      </p:sp>
      <p:sp>
        <p:nvSpPr>
          <p:cNvPr id="3" name="2 Marcador de contenido"/>
          <p:cNvSpPr>
            <a:spLocks noGrp="1"/>
          </p:cNvSpPr>
          <p:nvPr>
            <p:ph sz="quarter" idx="12"/>
          </p:nvPr>
        </p:nvSpPr>
        <p:spPr/>
        <p:txBody>
          <a:bodyPr/>
          <a:lstStyle/>
          <a:p>
            <a:r>
              <a:rPr lang="es-ES" dirty="0" smtClean="0"/>
              <a:t>EJECUCIÓN DEL CONCURSO</a:t>
            </a:r>
            <a:endParaRPr lang="es-ES" dirty="0"/>
          </a:p>
        </p:txBody>
      </p:sp>
    </p:spTree>
    <p:extLst>
      <p:ext uri="{BB962C8B-B14F-4D97-AF65-F5344CB8AC3E}">
        <p14:creationId xmlns:p14="http://schemas.microsoft.com/office/powerpoint/2010/main" val="392310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normAutofit lnSpcReduction="10000"/>
          </a:bodyPr>
          <a:lstStyle/>
          <a:p>
            <a:pPr algn="just">
              <a:lnSpc>
                <a:spcPct val="150000"/>
              </a:lnSpc>
            </a:pPr>
            <a:r>
              <a:rPr lang="es-ES" dirty="0"/>
              <a:t>	Deberán estructurarse considerando una evaluación cuantificable y estandarizada, que permita resultados comparables y entregue la ubicación relativa de los postulantes. </a:t>
            </a:r>
          </a:p>
          <a:p>
            <a:pPr algn="just">
              <a:lnSpc>
                <a:spcPct val="150000"/>
              </a:lnSpc>
            </a:pPr>
            <a:endParaRPr lang="es-ES" dirty="0"/>
          </a:p>
          <a:p>
            <a:pPr algn="just">
              <a:lnSpc>
                <a:spcPct val="150000"/>
              </a:lnSpc>
            </a:pPr>
            <a:r>
              <a:rPr lang="es-ES" dirty="0"/>
              <a:t>	El resultado esperable debe estar en una pauta escrita elaborada por el comité o quién corresponda, con la respectiva valoración de cada respuesta. </a:t>
            </a:r>
          </a:p>
          <a:p>
            <a:pPr algn="just">
              <a:lnSpc>
                <a:spcPct val="150000"/>
              </a:lnSpc>
            </a:pPr>
            <a:endParaRPr lang="es-ES" dirty="0"/>
          </a:p>
          <a:p>
            <a:pPr algn="just">
              <a:lnSpc>
                <a:spcPct val="150000"/>
              </a:lnSpc>
            </a:pPr>
            <a:r>
              <a:rPr lang="es-ES" dirty="0"/>
              <a:t>	Se podrá incluir una evaluación que permita obtener una apreciación de rasgos de personalidad, en cuyo caso, también debe confeccionarse un conjunto de alternativas esperadas de respuestas y el puntaje que otorgarán.</a:t>
            </a:r>
          </a:p>
        </p:txBody>
      </p:sp>
      <p:sp>
        <p:nvSpPr>
          <p:cNvPr id="3" name="2 Marcador de contenido"/>
          <p:cNvSpPr>
            <a:spLocks noGrp="1"/>
          </p:cNvSpPr>
          <p:nvPr>
            <p:ph sz="quarter" idx="12"/>
          </p:nvPr>
        </p:nvSpPr>
        <p:spPr/>
        <p:txBody>
          <a:bodyPr/>
          <a:lstStyle/>
          <a:p>
            <a:r>
              <a:rPr lang="es-ES" dirty="0" smtClean="0"/>
              <a:t>INSTRUMENTOS DE SELECCIÓN</a:t>
            </a:r>
            <a:endParaRPr lang="es-ES" dirty="0"/>
          </a:p>
        </p:txBody>
      </p:sp>
    </p:spTree>
    <p:extLst>
      <p:ext uri="{BB962C8B-B14F-4D97-AF65-F5344CB8AC3E}">
        <p14:creationId xmlns:p14="http://schemas.microsoft.com/office/powerpoint/2010/main" val="11554775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buFont typeface="Arial" pitchFamily="34" charset="0"/>
              <a:buChar char="•"/>
            </a:pPr>
            <a:r>
              <a:rPr lang="es-ES" u="sng" dirty="0"/>
              <a:t>INGRESO: </a:t>
            </a:r>
            <a:r>
              <a:rPr lang="es-ES" dirty="0"/>
              <a:t>A lo menos tres (3).</a:t>
            </a:r>
          </a:p>
          <a:p>
            <a:pPr marL="285750" indent="-285750">
              <a:buFont typeface="Arial" pitchFamily="34" charset="0"/>
              <a:buChar char="•"/>
            </a:pPr>
            <a:endParaRPr lang="es-ES" dirty="0"/>
          </a:p>
          <a:p>
            <a:pPr marL="285750" indent="-285750">
              <a:buFont typeface="Arial" pitchFamily="34" charset="0"/>
              <a:buChar char="•"/>
            </a:pPr>
            <a:r>
              <a:rPr lang="es-ES" u="sng" dirty="0"/>
              <a:t>PROMOCIÓN: </a:t>
            </a:r>
            <a:r>
              <a:rPr lang="es-ES" dirty="0"/>
              <a:t>El funcionario con mejor puntaje.</a:t>
            </a:r>
          </a:p>
          <a:p>
            <a:pPr marL="285750" indent="-285750">
              <a:buFont typeface="Arial" pitchFamily="34" charset="0"/>
              <a:buChar char="•"/>
            </a:pPr>
            <a:endParaRPr lang="es-ES" dirty="0"/>
          </a:p>
          <a:p>
            <a:pPr marL="285750" indent="-285750">
              <a:buFont typeface="Arial" pitchFamily="34" charset="0"/>
              <a:buChar char="•"/>
            </a:pPr>
            <a:r>
              <a:rPr lang="es-ES" u="sng" dirty="0"/>
              <a:t>TERCER NIVEL: </a:t>
            </a:r>
            <a:r>
              <a:rPr lang="es-ES" dirty="0"/>
              <a:t>nómina de tres (3) a cinco (5), prioridad planta del Servicio. A falta de ellos, una terna se conformará con contratas y platas de otros servicios.</a:t>
            </a:r>
          </a:p>
          <a:p>
            <a:pPr marL="285750" indent="-285750">
              <a:buFont typeface="Arial" pitchFamily="34" charset="0"/>
              <a:buChar char="•"/>
            </a:pPr>
            <a:endParaRPr lang="es-ES" dirty="0"/>
          </a:p>
          <a:p>
            <a:pPr marL="285750" indent="-285750">
              <a:buFont typeface="Arial" pitchFamily="34" charset="0"/>
              <a:buChar char="•"/>
            </a:pPr>
            <a:r>
              <a:rPr lang="es-ES" dirty="0"/>
              <a:t>	El Dictamen N° 42637/2005 estableció que en los concursos de Jefe de Departamento, debe resolverse presentando a la autoridad, los nombres de los únicos participantes que respecto de cada uno de los empleos, alcanza el puntaje necesario para ser considerado postulante idóneo. (Cuando existan menos de tres). </a:t>
            </a:r>
          </a:p>
          <a:p>
            <a:endParaRPr lang="es-ES" dirty="0"/>
          </a:p>
        </p:txBody>
      </p:sp>
      <p:sp>
        <p:nvSpPr>
          <p:cNvPr id="3" name="2 Marcador de contenido"/>
          <p:cNvSpPr>
            <a:spLocks noGrp="1"/>
          </p:cNvSpPr>
          <p:nvPr>
            <p:ph sz="quarter" idx="12"/>
          </p:nvPr>
        </p:nvSpPr>
        <p:spPr/>
        <p:txBody>
          <a:bodyPr/>
          <a:lstStyle/>
          <a:p>
            <a:r>
              <a:rPr lang="es-ES" dirty="0" smtClean="0"/>
              <a:t>POSTULANTES IDÓNEOS</a:t>
            </a:r>
            <a:endParaRPr lang="es-ES" dirty="0"/>
          </a:p>
        </p:txBody>
      </p:sp>
    </p:spTree>
    <p:extLst>
      <p:ext uri="{BB962C8B-B14F-4D97-AF65-F5344CB8AC3E}">
        <p14:creationId xmlns:p14="http://schemas.microsoft.com/office/powerpoint/2010/main" val="18933080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lstStyle/>
          <a:p>
            <a:pPr algn="just">
              <a:lnSpc>
                <a:spcPct val="250000"/>
              </a:lnSpc>
            </a:pPr>
            <a:r>
              <a:rPr lang="es-ES" dirty="0" smtClean="0"/>
              <a:t>Es </a:t>
            </a:r>
            <a:r>
              <a:rPr lang="es-ES" dirty="0"/>
              <a:t>un </a:t>
            </a:r>
            <a:r>
              <a:rPr lang="es-ES" b="1" dirty="0"/>
              <a:t>procedimiento técnico y objetivo </a:t>
            </a:r>
            <a:r>
              <a:rPr lang="es-ES" dirty="0"/>
              <a:t>que contempla la </a:t>
            </a:r>
            <a:r>
              <a:rPr lang="es-ES" b="1" dirty="0"/>
              <a:t>evaluación de los antecedentes </a:t>
            </a:r>
            <a:r>
              <a:rPr lang="es-ES" dirty="0"/>
              <a:t>de los postulantes y la </a:t>
            </a:r>
            <a:r>
              <a:rPr lang="es-ES" b="1" dirty="0"/>
              <a:t>aplicación de diversos instrumentos de selección</a:t>
            </a:r>
            <a:r>
              <a:rPr lang="es-ES" dirty="0"/>
              <a:t> que permitan elegir a la persona más adecuada para el desempeño de un cargo. </a:t>
            </a:r>
          </a:p>
        </p:txBody>
      </p:sp>
      <p:sp>
        <p:nvSpPr>
          <p:cNvPr id="13" name="Marcador de contenido 12"/>
          <p:cNvSpPr>
            <a:spLocks noGrp="1"/>
          </p:cNvSpPr>
          <p:nvPr>
            <p:ph sz="quarter" idx="12"/>
          </p:nvPr>
        </p:nvSpPr>
        <p:spPr/>
        <p:txBody>
          <a:bodyPr/>
          <a:lstStyle/>
          <a:p>
            <a:r>
              <a:rPr lang="es-ES" dirty="0" smtClean="0"/>
              <a:t>¿QUE ES EL CONCURSO?</a:t>
            </a:r>
            <a:endParaRPr lang="es-ES" dirty="0"/>
          </a:p>
        </p:txBody>
      </p:sp>
    </p:spTree>
    <p:extLst>
      <p:ext uri="{BB962C8B-B14F-4D97-AF65-F5344CB8AC3E}">
        <p14:creationId xmlns:p14="http://schemas.microsoft.com/office/powerpoint/2010/main" val="436665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p:txBody>
          <a:bodyPr/>
          <a:lstStyle/>
          <a:p>
            <a:r>
              <a:rPr lang="es-ES" dirty="0" smtClean="0"/>
              <a:t>AUSENCIA POSTULANTES IDÓNEOS</a:t>
            </a:r>
            <a:endParaRPr lang="es-ES" dirty="0"/>
          </a:p>
        </p:txBody>
      </p:sp>
      <p:graphicFrame>
        <p:nvGraphicFramePr>
          <p:cNvPr id="5" name="Group 93"/>
          <p:cNvGraphicFramePr>
            <a:graphicFrameLocks noGrp="1"/>
          </p:cNvGraphicFramePr>
          <p:nvPr>
            <p:ph idx="1"/>
            <p:extLst>
              <p:ext uri="{D42A27DB-BD31-4B8C-83A1-F6EECF244321}">
                <p14:modId xmlns:p14="http://schemas.microsoft.com/office/powerpoint/2010/main" val="930675354"/>
              </p:ext>
            </p:extLst>
          </p:nvPr>
        </p:nvGraphicFramePr>
        <p:xfrm>
          <a:off x="428625" y="1585913"/>
          <a:ext cx="8439150" cy="4137025"/>
        </p:xfrm>
        <a:graphic>
          <a:graphicData uri="http://schemas.openxmlformats.org/drawingml/2006/table">
            <a:tbl>
              <a:tblPr firstRow="1" firstCol="1">
                <a:tableStyleId>{5C22544A-7EE6-4342-B048-85BDC9FD1C3A}</a:tableStyleId>
              </a:tblPr>
              <a:tblGrid>
                <a:gridCol w="1882775"/>
                <a:gridCol w="3248025"/>
                <a:gridCol w="3308350"/>
              </a:tblGrid>
              <a:tr h="79375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TIPO DE CONCURSO</a:t>
                      </a: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SIN POSTULANTES IDÓNEOS</a:t>
                      </a: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PROCESO POSTERIOR</a:t>
                      </a: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r>
              <a:tr h="111760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0" lang="es-MX" sz="14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INGRESO</a:t>
                      </a: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Se realiza nuevamente concurso de ingreso</a:t>
                      </a:r>
                    </a:p>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r>
              <a:tr h="1279525">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0" lang="es-MX" sz="14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PROMOCIÓN</a:t>
                      </a: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Concurso Público de Ingreso</a:t>
                      </a: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r>
              <a:tr h="946150">
                <a:tc>
                  <a:txBody>
                    <a:bodyPr/>
                    <a:lstStyle/>
                    <a:p>
                      <a:pPr marL="0" marR="0" lvl="0" indent="0" algn="ctr"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TERCER NIVEL</a:t>
                      </a: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
                          <a:srgbClr val="000099"/>
                        </a:buClr>
                        <a:buSzTx/>
                        <a:buFont typeface="Wingdings" pitchFamily="2" charset="2"/>
                        <a:buNone/>
                        <a:tabLst/>
                      </a:pPr>
                      <a:r>
                        <a:rPr kumimoji="0" lang="es-MX" sz="1400" u="none" strike="noStrike" cap="none" normalizeH="0" baseline="0" dirty="0" smtClean="0">
                          <a:ln>
                            <a:noFill/>
                          </a:ln>
                          <a:effectLst/>
                          <a:latin typeface="Verdana" pitchFamily="34" charset="0"/>
                        </a:rPr>
                        <a:t>Concurso Público</a:t>
                      </a:r>
                      <a:endParaRPr kumimoji="0" lang="es-ES" sz="1400" b="0" i="0" u="none" strike="noStrike" cap="none" normalizeH="0" baseline="0" dirty="0" smtClean="0">
                        <a:ln>
                          <a:noFill/>
                        </a:ln>
                        <a:solidFill>
                          <a:srgbClr val="000099"/>
                        </a:solidFill>
                        <a:effectLst/>
                        <a:latin typeface="Verdana" pitchFamily="34" charset="0"/>
                      </a:endParaRPr>
                    </a:p>
                  </a:txBody>
                  <a:tcPr anchor="ctr" horzOverflow="overflow"/>
                </a:tc>
              </a:tr>
            </a:tbl>
          </a:graphicData>
        </a:graphic>
      </p:graphicFrame>
      <p:sp>
        <p:nvSpPr>
          <p:cNvPr id="6" name="5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1100245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gn="just">
              <a:lnSpc>
                <a:spcPct val="150000"/>
              </a:lnSpc>
              <a:buFont typeface="Arial" pitchFamily="34" charset="0"/>
              <a:buChar char="•"/>
            </a:pPr>
            <a:r>
              <a:rPr lang="es-ES" dirty="0">
                <a:latin typeface="Verdana" pitchFamily="34" charset="0"/>
              </a:rPr>
              <a:t>Atención de participantes no seleccionados</a:t>
            </a:r>
          </a:p>
          <a:p>
            <a:pPr marL="285750" indent="-285750" algn="just">
              <a:lnSpc>
                <a:spcPct val="150000"/>
              </a:lnSpc>
              <a:buFont typeface="Arial" pitchFamily="34" charset="0"/>
              <a:buChar char="•"/>
            </a:pPr>
            <a:endParaRPr lang="es-ES" dirty="0">
              <a:latin typeface="Verdana" pitchFamily="34" charset="0"/>
            </a:endParaRPr>
          </a:p>
          <a:p>
            <a:pPr marL="285750" indent="-285750" algn="just">
              <a:lnSpc>
                <a:spcPct val="150000"/>
              </a:lnSpc>
              <a:buFont typeface="Arial" pitchFamily="34" charset="0"/>
              <a:buChar char="•"/>
            </a:pPr>
            <a:r>
              <a:rPr lang="es-ES" dirty="0">
                <a:latin typeface="Verdana" pitchFamily="34" charset="0"/>
              </a:rPr>
              <a:t>Evaluación y sistematización del proceso de concurso. </a:t>
            </a:r>
          </a:p>
          <a:p>
            <a:pPr marL="285750" indent="-285750" algn="just">
              <a:lnSpc>
                <a:spcPct val="150000"/>
              </a:lnSpc>
              <a:buFont typeface="Arial" pitchFamily="34" charset="0"/>
              <a:buChar char="•"/>
            </a:pPr>
            <a:endParaRPr lang="es-ES" dirty="0">
              <a:latin typeface="Verdana" pitchFamily="34" charset="0"/>
            </a:endParaRPr>
          </a:p>
          <a:p>
            <a:pPr marL="285750" indent="-285750" algn="just">
              <a:lnSpc>
                <a:spcPct val="150000"/>
              </a:lnSpc>
              <a:buFont typeface="Arial" pitchFamily="34" charset="0"/>
              <a:buChar char="•"/>
            </a:pPr>
            <a:r>
              <a:rPr lang="es-ES" dirty="0">
                <a:latin typeface="Verdana" pitchFamily="34" charset="0"/>
              </a:rPr>
              <a:t>Recopilación de Actas y confección de archivos disponibles en la URH para consulta de los concursantes durante el plazo establecido para la reclamación.</a:t>
            </a:r>
          </a:p>
          <a:p>
            <a:pPr marL="285750" indent="-285750" algn="just">
              <a:lnSpc>
                <a:spcPct val="150000"/>
              </a:lnSpc>
              <a:buFont typeface="Arial" pitchFamily="34" charset="0"/>
              <a:buChar char="•"/>
            </a:pPr>
            <a:endParaRPr lang="es-ES" dirty="0">
              <a:latin typeface="Verdana" pitchFamily="34" charset="0"/>
            </a:endParaRPr>
          </a:p>
          <a:p>
            <a:pPr marL="285750" indent="-285750" algn="just">
              <a:lnSpc>
                <a:spcPct val="150000"/>
              </a:lnSpc>
              <a:buFont typeface="Arial" pitchFamily="34" charset="0"/>
              <a:buChar char="•"/>
            </a:pPr>
            <a:r>
              <a:rPr lang="es-ES" dirty="0">
                <a:latin typeface="Verdana" pitchFamily="34" charset="0"/>
              </a:rPr>
              <a:t>Elaboración del informe final </a:t>
            </a:r>
          </a:p>
          <a:p>
            <a:endParaRPr lang="es-ES" dirty="0"/>
          </a:p>
        </p:txBody>
      </p:sp>
      <p:sp>
        <p:nvSpPr>
          <p:cNvPr id="3" name="2 Marcador de contenido"/>
          <p:cNvSpPr>
            <a:spLocks noGrp="1"/>
          </p:cNvSpPr>
          <p:nvPr>
            <p:ph sz="quarter" idx="12"/>
          </p:nvPr>
        </p:nvSpPr>
        <p:spPr/>
        <p:txBody>
          <a:bodyPr/>
          <a:lstStyle/>
          <a:p>
            <a:r>
              <a:rPr lang="es-ES" dirty="0" smtClean="0"/>
              <a:t>POST - CONCURSO</a:t>
            </a:r>
            <a:endParaRPr lang="es-ES" dirty="0"/>
          </a:p>
        </p:txBody>
      </p:sp>
    </p:spTree>
    <p:extLst>
      <p:ext uri="{BB962C8B-B14F-4D97-AF65-F5344CB8AC3E}">
        <p14:creationId xmlns:p14="http://schemas.microsoft.com/office/powerpoint/2010/main" val="1781369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00000"/>
              </a:lnSpc>
            </a:pPr>
            <a:r>
              <a:rPr lang="es-MX" dirty="0">
                <a:latin typeface="Verdana" pitchFamily="34" charset="0"/>
              </a:rPr>
              <a:t>Se debe atender a los participantes no seleccionados y dar todas las facilidades para responder a sus inquietudes.</a:t>
            </a:r>
          </a:p>
          <a:p>
            <a:pPr algn="just">
              <a:lnSpc>
                <a:spcPct val="200000"/>
              </a:lnSpc>
            </a:pPr>
            <a:endParaRPr lang="es-MX" dirty="0">
              <a:latin typeface="Verdana" pitchFamily="34" charset="0"/>
            </a:endParaRPr>
          </a:p>
          <a:p>
            <a:pPr algn="just">
              <a:lnSpc>
                <a:spcPct val="200000"/>
              </a:lnSpc>
            </a:pPr>
            <a:r>
              <a:rPr lang="es-MX" dirty="0">
                <a:latin typeface="Verdana" pitchFamily="34" charset="0"/>
              </a:rPr>
              <a:t>Se garantiza el derecho a reclamación ante la Contraloría General de la República.</a:t>
            </a:r>
            <a:endParaRPr lang="es-ES" dirty="0">
              <a:latin typeface="Verdana" pitchFamily="34" charset="0"/>
            </a:endParaRPr>
          </a:p>
          <a:p>
            <a:endParaRPr lang="es-ES" dirty="0"/>
          </a:p>
        </p:txBody>
      </p:sp>
      <p:sp>
        <p:nvSpPr>
          <p:cNvPr id="3" name="2 Marcador de contenido"/>
          <p:cNvSpPr>
            <a:spLocks noGrp="1"/>
          </p:cNvSpPr>
          <p:nvPr>
            <p:ph sz="quarter" idx="12"/>
          </p:nvPr>
        </p:nvSpPr>
        <p:spPr/>
        <p:txBody>
          <a:bodyPr/>
          <a:lstStyle/>
          <a:p>
            <a:r>
              <a:rPr lang="es-ES" dirty="0" smtClean="0"/>
              <a:t>ATENCIÓN DE PARTICIPANTES NO SELECCIONADOS</a:t>
            </a:r>
            <a:endParaRPr lang="es-ES" dirty="0"/>
          </a:p>
        </p:txBody>
      </p:sp>
    </p:spTree>
    <p:extLst>
      <p:ext uri="{BB962C8B-B14F-4D97-AF65-F5344CB8AC3E}">
        <p14:creationId xmlns:p14="http://schemas.microsoft.com/office/powerpoint/2010/main" val="26520521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00000"/>
              </a:lnSpc>
            </a:pPr>
            <a:r>
              <a:rPr lang="es-ES" dirty="0"/>
              <a:t>	Será obligación extender un acta de cada concurso que deje constancia de los fundamentos y resultados de la evaluación de cada candidato respecto de todos los factores que fueron utilizados. </a:t>
            </a:r>
          </a:p>
          <a:p>
            <a:pPr algn="just">
              <a:lnSpc>
                <a:spcPct val="200000"/>
              </a:lnSpc>
            </a:pPr>
            <a:endParaRPr lang="es-ES" dirty="0"/>
          </a:p>
          <a:p>
            <a:pPr algn="just">
              <a:lnSpc>
                <a:spcPct val="200000"/>
              </a:lnSpc>
            </a:pPr>
            <a:r>
              <a:rPr lang="es-ES" dirty="0"/>
              <a:t>	Las actas y todos los antecedentes deben estar a disposición de los concursantes durante el plazo establecido para la reclamación.</a:t>
            </a:r>
          </a:p>
          <a:p>
            <a:endParaRPr lang="es-ES" dirty="0"/>
          </a:p>
        </p:txBody>
      </p:sp>
      <p:sp>
        <p:nvSpPr>
          <p:cNvPr id="3" name="2 Marcador de contenido"/>
          <p:cNvSpPr>
            <a:spLocks noGrp="1"/>
          </p:cNvSpPr>
          <p:nvPr>
            <p:ph sz="quarter" idx="12"/>
          </p:nvPr>
        </p:nvSpPr>
        <p:spPr/>
        <p:txBody>
          <a:bodyPr/>
          <a:lstStyle/>
          <a:p>
            <a:r>
              <a:rPr lang="es-ES" dirty="0" smtClean="0"/>
              <a:t>RECOPILACIÓN DE ACTAS</a:t>
            </a:r>
            <a:endParaRPr lang="es-ES" dirty="0"/>
          </a:p>
        </p:txBody>
      </p:sp>
    </p:spTree>
    <p:extLst>
      <p:ext uri="{BB962C8B-B14F-4D97-AF65-F5344CB8AC3E}">
        <p14:creationId xmlns:p14="http://schemas.microsoft.com/office/powerpoint/2010/main" val="22326008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50000"/>
              </a:lnSpc>
            </a:pPr>
            <a:r>
              <a:rPr lang="es-ES" sz="1600" dirty="0">
                <a:latin typeface="Arial" charset="0"/>
              </a:rPr>
              <a:t>	Será obligatorio para el jefe superior del servicio, a través de la oficina de personal o quien cumpla sus funciones, comunicar a los concursantes el resultado final del proceso dentro de los 30 días siguientes a su conclusión.</a:t>
            </a:r>
            <a:endParaRPr lang="es-MX" sz="1600" dirty="0">
              <a:latin typeface="Arial" charset="0"/>
            </a:endParaRPr>
          </a:p>
          <a:p>
            <a:endParaRPr lang="es-ES" dirty="0"/>
          </a:p>
        </p:txBody>
      </p:sp>
      <p:sp>
        <p:nvSpPr>
          <p:cNvPr id="3" name="2 Marcador de contenido"/>
          <p:cNvSpPr>
            <a:spLocks noGrp="1"/>
          </p:cNvSpPr>
          <p:nvPr>
            <p:ph sz="quarter" idx="12"/>
          </p:nvPr>
        </p:nvSpPr>
        <p:spPr/>
        <p:txBody>
          <a:bodyPr/>
          <a:lstStyle/>
          <a:p>
            <a:r>
              <a:rPr lang="es-ES" dirty="0" smtClean="0"/>
              <a:t>ELABORACIÓN INFORME FINAL</a:t>
            </a:r>
            <a:endParaRPr lang="es-ES" dirty="0"/>
          </a:p>
        </p:txBody>
      </p:sp>
      <p:sp>
        <p:nvSpPr>
          <p:cNvPr id="5" name="4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36854549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p:txBody>
          <a:bodyPr/>
          <a:lstStyle/>
          <a:p>
            <a:r>
              <a:rPr lang="es-ES" dirty="0" smtClean="0"/>
              <a:t>PARA RECORDAR</a:t>
            </a:r>
            <a:endParaRPr lang="es-ES" dirty="0"/>
          </a:p>
        </p:txBody>
      </p:sp>
      <p:graphicFrame>
        <p:nvGraphicFramePr>
          <p:cNvPr id="5" name="Group 41"/>
          <p:cNvGraphicFramePr>
            <a:graphicFrameLocks noGrp="1"/>
          </p:cNvGraphicFramePr>
          <p:nvPr>
            <p:ph idx="1"/>
            <p:extLst>
              <p:ext uri="{D42A27DB-BD31-4B8C-83A1-F6EECF244321}">
                <p14:modId xmlns:p14="http://schemas.microsoft.com/office/powerpoint/2010/main" val="1758018128"/>
              </p:ext>
            </p:extLst>
          </p:nvPr>
        </p:nvGraphicFramePr>
        <p:xfrm>
          <a:off x="251520" y="1358900"/>
          <a:ext cx="8712968" cy="4527868"/>
        </p:xfrm>
        <a:graphic>
          <a:graphicData uri="http://schemas.openxmlformats.org/drawingml/2006/table">
            <a:tbl>
              <a:tblPr firstRow="1" firstCol="1">
                <a:tableStyleId>{5C22544A-7EE6-4342-B048-85BDC9FD1C3A}</a:tableStyleId>
              </a:tblPr>
              <a:tblGrid>
                <a:gridCol w="1414345"/>
                <a:gridCol w="2382452"/>
                <a:gridCol w="1786462"/>
                <a:gridCol w="1626117"/>
                <a:gridCol w="1503592"/>
              </a:tblGrid>
              <a:tr h="635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TIPO DE CONCURSO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CONFORMACION COMITE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MEDIO DE DIFUSION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PLAZO PRESENTACION DE ANTECEDENTES</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PROPUESTA A LA AUTORIDAD</a:t>
                      </a:r>
                      <a:endParaRPr kumimoji="0" lang="es-ES" sz="1000" b="1" i="0" u="none" strike="noStrike" cap="none" normalizeH="0" baseline="0" smtClean="0">
                        <a:ln>
                          <a:noFill/>
                        </a:ln>
                        <a:solidFill>
                          <a:schemeClr val="tx1"/>
                        </a:solidFill>
                        <a:effectLst/>
                        <a:latin typeface="Verdana" pitchFamily="34" charset="0"/>
                        <a:ea typeface="Times New Roman" pitchFamily="18" charset="0"/>
                        <a:cs typeface="Tahoma" charset="0"/>
                      </a:endParaRPr>
                    </a:p>
                  </a:txBody>
                  <a:tcPr anchor="ctr" horzOverflow="overflow"/>
                </a:tc>
              </a:tr>
              <a:tr h="790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INGRESO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JEFE O ENCARGADO DE PERSONAL</a:t>
                      </a: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DIARIO OFICIAL,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SITIO WEB SERVICIO</a:t>
                      </a: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row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8 DIAS HABILES COMO MINIMO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dirty="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MAXIMO 3 CANDIDATOS</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r>
              <a:tr h="727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PROMOCION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5 PRINCIPALES JERARQUIAS DEL SERVICIO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2 REPRESENTANTES DEL PERSONAL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JEFE O ENCARGADO DE PERSONAL</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WEB SERVICIO, OFICIOS, CIRCULARES OTROS.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AMPLIA DIFUSION</a:t>
                      </a: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EL FUNCIONARIO CON MAYOR PUNTAJE</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r>
              <a:tr h="9667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3º NIVEL</a:t>
                      </a: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JEFE O ENCARGADO DE PERSONAL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000" u="none" strike="noStrike" cap="none" normalizeH="0" baseline="0" smtClean="0">
                          <a:ln>
                            <a:noFill/>
                          </a:ln>
                          <a:effectLst/>
                          <a:latin typeface="Verdana" pitchFamily="34" charset="0"/>
                        </a:rPr>
                        <a:t>(NIVEL JERARQUICO SUPERIOR)</a:t>
                      </a: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DIARIO OFICIAL, SITIO WEB SERVICIO,  OTROS</a:t>
                      </a: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ENTRE 3 Y 5 CANDIDATOS DE LA PLANTA DEL SERVICIO.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TERNA CON LOS MEJORES PTJES.</a:t>
                      </a: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r>
              <a:tr h="10906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smtClean="0">
                          <a:ln>
                            <a:noFill/>
                          </a:ln>
                          <a:effectLst/>
                          <a:latin typeface="Verdana" pitchFamily="34" charset="0"/>
                        </a:rPr>
                        <a:t>ENCASILLA-MIENTO</a:t>
                      </a:r>
                      <a:endParaRPr kumimoji="0" lang="es-ES" sz="10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000" u="none" strike="noStrike" cap="none" normalizeH="0" baseline="0" dirty="0" smtClean="0">
                          <a:ln>
                            <a:noFill/>
                          </a:ln>
                          <a:effectLst/>
                          <a:latin typeface="Verdana" pitchFamily="34" charset="0"/>
                        </a:rPr>
                        <a:t>JEFE O ENCARGADO DE PERSONAL</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WEB SERVICIO, OFICIOS, CIRCULARES OTROS.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u="none" strike="noStrike" cap="none" normalizeH="0" baseline="0" smtClean="0">
                          <a:ln>
                            <a:noFill/>
                          </a:ln>
                          <a:effectLst/>
                          <a:latin typeface="Verdana" pitchFamily="34" charset="0"/>
                        </a:rPr>
                        <a:t>AMPLIA DIFUSION</a:t>
                      </a:r>
                      <a:endParaRPr kumimoji="0" lang="es-ES" sz="10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vMerge="1">
                  <a:txBody>
                    <a:bodyPr/>
                    <a:lstStyle/>
                    <a:p>
                      <a:endParaRPr lang="es-E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dirty="0" smtClean="0">
                          <a:ln>
                            <a:noFill/>
                          </a:ln>
                          <a:effectLst/>
                          <a:latin typeface="Verdana" pitchFamily="34" charset="0"/>
                        </a:rPr>
                        <a:t>PRIORIDAD PLANTA CON MEJOR PUNTAJE.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000" u="none" strike="noStrike" cap="none" normalizeH="0" baseline="0" dirty="0" smtClean="0">
                          <a:ln>
                            <a:noFill/>
                          </a:ln>
                          <a:effectLst/>
                          <a:latin typeface="Verdana" pitchFamily="34" charset="0"/>
                        </a:rPr>
                        <a:t>CONTRATA CON MEJOR PUNTAJE</a:t>
                      </a:r>
                      <a:endParaRPr kumimoji="0" lang="es-ES" sz="1000" b="1" i="0" u="none" strike="noStrike" cap="none" normalizeH="0" baseline="0" dirty="0" smtClean="0">
                        <a:ln>
                          <a:noFill/>
                        </a:ln>
                        <a:solidFill>
                          <a:schemeClr val="bg1"/>
                        </a:solidFill>
                        <a:effectLst/>
                        <a:latin typeface="Verdana" pitchFamily="34" charset="0"/>
                        <a:ea typeface="Times New Roman" pitchFamily="18" charset="0"/>
                        <a:cs typeface="Tahoma" charset="0"/>
                      </a:endParaRPr>
                    </a:p>
                  </a:txBody>
                  <a:tcPr anchor="ctr" horzOverflow="overflow"/>
                </a:tc>
              </a:tr>
            </a:tbl>
          </a:graphicData>
        </a:graphic>
      </p:graphicFrame>
    </p:spTree>
    <p:extLst>
      <p:ext uri="{BB962C8B-B14F-4D97-AF65-F5344CB8AC3E}">
        <p14:creationId xmlns:p14="http://schemas.microsoft.com/office/powerpoint/2010/main" val="27060596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p:txBody>
          <a:bodyPr/>
          <a:lstStyle/>
          <a:p>
            <a:r>
              <a:rPr lang="es-ES" dirty="0" smtClean="0"/>
              <a:t>FACTORES DE CONCURSOS</a:t>
            </a:r>
            <a:endParaRPr lang="es-ES" dirty="0"/>
          </a:p>
        </p:txBody>
      </p:sp>
      <p:grpSp>
        <p:nvGrpSpPr>
          <p:cNvPr id="5" name="Group 3"/>
          <p:cNvGrpSpPr>
            <a:grpSpLocks/>
          </p:cNvGrpSpPr>
          <p:nvPr/>
        </p:nvGrpSpPr>
        <p:grpSpPr bwMode="auto">
          <a:xfrm>
            <a:off x="962025" y="1341439"/>
            <a:ext cx="6907213" cy="5021263"/>
            <a:chOff x="606" y="845"/>
            <a:chExt cx="4351" cy="3163"/>
          </a:xfrm>
        </p:grpSpPr>
        <p:sp>
          <p:nvSpPr>
            <p:cNvPr id="6" name="Rectangle 4"/>
            <p:cNvSpPr>
              <a:spLocks noChangeArrowheads="1"/>
            </p:cNvSpPr>
            <p:nvPr/>
          </p:nvSpPr>
          <p:spPr bwMode="auto">
            <a:xfrm>
              <a:off x="2325" y="3265"/>
              <a:ext cx="2431" cy="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265113" indent="-265113">
                <a:lnSpc>
                  <a:spcPct val="90000"/>
                </a:lnSpc>
                <a:spcBef>
                  <a:spcPct val="20000"/>
                </a:spcBef>
                <a:buClr>
                  <a:schemeClr val="tx1"/>
                </a:buClr>
                <a:buSzPct val="75000"/>
                <a:buFont typeface="Wingdings" pitchFamily="2" charset="2"/>
                <a:buChar char="Ø"/>
              </a:pPr>
              <a:endParaRPr lang="es-CL" sz="1200" b="1" dirty="0">
                <a:latin typeface="Verdana" pitchFamily="34" charset="0"/>
              </a:endParaRPr>
            </a:p>
            <a:p>
              <a:pPr marL="265113" indent="-265113" algn="just">
                <a:lnSpc>
                  <a:spcPct val="90000"/>
                </a:lnSpc>
                <a:spcBef>
                  <a:spcPct val="20000"/>
                </a:spcBef>
                <a:buClr>
                  <a:schemeClr val="tx1"/>
                </a:buClr>
                <a:buSzPct val="75000"/>
                <a:buFont typeface="Wingdings" pitchFamily="2" charset="2"/>
                <a:buNone/>
              </a:pPr>
              <a:r>
                <a:rPr lang="es-CL" sz="1200" b="1" dirty="0">
                  <a:latin typeface="Verdana" pitchFamily="34" charset="0"/>
                </a:rPr>
                <a:t>	</a:t>
              </a:r>
              <a:r>
                <a:rPr lang="es-CL" sz="1200" dirty="0">
                  <a:latin typeface="Verdana" pitchFamily="34" charset="0"/>
                </a:rPr>
                <a:t>Dichos factores no podrán tener una ponderación superior al 40% ni inferior al 10%, de la puntuación máxima total. </a:t>
              </a:r>
            </a:p>
          </p:txBody>
        </p:sp>
        <p:sp>
          <p:nvSpPr>
            <p:cNvPr id="7" name="Rectangle 5"/>
            <p:cNvSpPr>
              <a:spLocks noChangeArrowheads="1"/>
            </p:cNvSpPr>
            <p:nvPr/>
          </p:nvSpPr>
          <p:spPr bwMode="auto">
            <a:xfrm>
              <a:off x="839" y="1565"/>
              <a:ext cx="1008" cy="291"/>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200" b="1" dirty="0">
                  <a:latin typeface="Verdana" pitchFamily="34" charset="0"/>
                </a:rPr>
                <a:t>Capacitación Pertinente</a:t>
              </a:r>
              <a:endParaRPr lang="es-ES" sz="1200" b="1" dirty="0">
                <a:latin typeface="Verdana" pitchFamily="34" charset="0"/>
              </a:endParaRPr>
            </a:p>
          </p:txBody>
        </p:sp>
        <p:sp>
          <p:nvSpPr>
            <p:cNvPr id="8" name="Rectangle 6"/>
            <p:cNvSpPr>
              <a:spLocks noChangeArrowheads="1"/>
            </p:cNvSpPr>
            <p:nvPr/>
          </p:nvSpPr>
          <p:spPr bwMode="auto">
            <a:xfrm>
              <a:off x="839" y="2340"/>
              <a:ext cx="1008" cy="291"/>
            </a:xfrm>
            <a:prstGeom prst="rect">
              <a:avLst/>
            </a:prstGeom>
            <a:solidFill>
              <a:srgbClr val="007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1200" b="1" dirty="0">
                  <a:solidFill>
                    <a:schemeClr val="bg1"/>
                  </a:solidFill>
                  <a:latin typeface="Verdana" pitchFamily="34" charset="0"/>
                </a:rPr>
                <a:t>Experiencia calificada</a:t>
              </a:r>
            </a:p>
          </p:txBody>
        </p:sp>
        <p:sp>
          <p:nvSpPr>
            <p:cNvPr id="9" name="Rectangle 7"/>
            <p:cNvSpPr>
              <a:spLocks noChangeArrowheads="1"/>
            </p:cNvSpPr>
            <p:nvPr/>
          </p:nvSpPr>
          <p:spPr bwMode="auto">
            <a:xfrm>
              <a:off x="839" y="2734"/>
              <a:ext cx="1008" cy="291"/>
            </a:xfrm>
            <a:prstGeom prst="rect">
              <a:avLst/>
            </a:prstGeom>
            <a:solidFill>
              <a:schemeClr val="accent1">
                <a:lumMod val="60000"/>
                <a:lumOff val="4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1200" b="1" dirty="0">
                  <a:solidFill>
                    <a:schemeClr val="bg1"/>
                  </a:solidFill>
                  <a:latin typeface="Verdana" pitchFamily="34" charset="0"/>
                </a:rPr>
                <a:t>Aptitud para el Cargo</a:t>
              </a:r>
            </a:p>
          </p:txBody>
        </p:sp>
        <p:sp>
          <p:nvSpPr>
            <p:cNvPr id="10" name="Rectangle 8"/>
            <p:cNvSpPr>
              <a:spLocks noChangeArrowheads="1"/>
            </p:cNvSpPr>
            <p:nvPr/>
          </p:nvSpPr>
          <p:spPr bwMode="auto">
            <a:xfrm>
              <a:off x="839" y="1940"/>
              <a:ext cx="1008" cy="291"/>
            </a:xfrm>
            <a:prstGeom prst="rect">
              <a:avLst/>
            </a:prstGeom>
            <a:solidFill>
              <a:srgbClr val="FFC00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MX" sz="1200" b="1">
                  <a:latin typeface="Verdana" pitchFamily="34" charset="0"/>
                </a:rPr>
                <a:t>Evaluación del Desempeño</a:t>
              </a:r>
              <a:endParaRPr lang="es-ES" sz="1200" b="1">
                <a:latin typeface="Verdana" pitchFamily="34" charset="0"/>
              </a:endParaRPr>
            </a:p>
          </p:txBody>
        </p:sp>
        <p:sp>
          <p:nvSpPr>
            <p:cNvPr id="11" name="Rectangle 9"/>
            <p:cNvSpPr>
              <a:spLocks noChangeArrowheads="1"/>
            </p:cNvSpPr>
            <p:nvPr/>
          </p:nvSpPr>
          <p:spPr bwMode="auto">
            <a:xfrm>
              <a:off x="2484" y="1565"/>
              <a:ext cx="2176" cy="291"/>
            </a:xfrm>
            <a:prstGeom prst="rect">
              <a:avLst/>
            </a:prstGeom>
            <a:solidFill>
              <a:schemeClr val="accent1">
                <a:lumMod val="20000"/>
                <a:lumOff val="8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1200" b="1">
                  <a:latin typeface="Verdana" pitchFamily="34" charset="0"/>
                </a:rPr>
                <a:t>Estudios y Cursos de Formación Educacional y de Capacitación</a:t>
              </a:r>
            </a:p>
          </p:txBody>
        </p:sp>
        <p:sp>
          <p:nvSpPr>
            <p:cNvPr id="12" name="Rectangle 10"/>
            <p:cNvSpPr>
              <a:spLocks noChangeArrowheads="1"/>
            </p:cNvSpPr>
            <p:nvPr/>
          </p:nvSpPr>
          <p:spPr bwMode="auto">
            <a:xfrm>
              <a:off x="2509" y="2327"/>
              <a:ext cx="2134" cy="291"/>
            </a:xfrm>
            <a:prstGeom prst="rect">
              <a:avLst/>
            </a:prstGeom>
            <a:solidFill>
              <a:srgbClr val="0070C0"/>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1200" b="1">
                  <a:solidFill>
                    <a:schemeClr val="bg1"/>
                  </a:solidFill>
                  <a:latin typeface="Verdana" pitchFamily="34" charset="0"/>
                </a:rPr>
                <a:t>Experiencia laboral</a:t>
              </a:r>
            </a:p>
            <a:p>
              <a:pPr algn="ctr"/>
              <a:endParaRPr lang="es-ES" sz="1200" b="1">
                <a:solidFill>
                  <a:schemeClr val="bg1"/>
                </a:solidFill>
                <a:latin typeface="Verdana" pitchFamily="34" charset="0"/>
              </a:endParaRPr>
            </a:p>
          </p:txBody>
        </p:sp>
        <p:sp>
          <p:nvSpPr>
            <p:cNvPr id="13" name="Rectangle 11"/>
            <p:cNvSpPr>
              <a:spLocks noChangeArrowheads="1"/>
            </p:cNvSpPr>
            <p:nvPr/>
          </p:nvSpPr>
          <p:spPr bwMode="auto">
            <a:xfrm>
              <a:off x="2501" y="2739"/>
              <a:ext cx="2168" cy="291"/>
            </a:xfrm>
            <a:prstGeom prst="rect">
              <a:avLst/>
            </a:prstGeom>
            <a:solidFill>
              <a:schemeClr val="accent1">
                <a:lumMod val="60000"/>
                <a:lumOff val="40000"/>
              </a:scheme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ES" sz="1200" b="1">
                  <a:solidFill>
                    <a:schemeClr val="bg1"/>
                  </a:solidFill>
                  <a:latin typeface="Verdana" pitchFamily="34" charset="0"/>
                </a:rPr>
                <a:t>Aptitud para el Cargo</a:t>
              </a:r>
            </a:p>
            <a:p>
              <a:pPr algn="ctr"/>
              <a:endParaRPr lang="es-ES" sz="1200" b="1">
                <a:solidFill>
                  <a:schemeClr val="bg1"/>
                </a:solidFill>
                <a:latin typeface="Verdana" pitchFamily="34" charset="0"/>
              </a:endParaRPr>
            </a:p>
          </p:txBody>
        </p:sp>
        <p:sp>
          <p:nvSpPr>
            <p:cNvPr id="14" name="Rectangle 12"/>
            <p:cNvSpPr>
              <a:spLocks noChangeArrowheads="1"/>
            </p:cNvSpPr>
            <p:nvPr/>
          </p:nvSpPr>
          <p:spPr bwMode="auto">
            <a:xfrm>
              <a:off x="606" y="3394"/>
              <a:ext cx="1293" cy="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90000"/>
                </a:lnSpc>
                <a:spcBef>
                  <a:spcPct val="20000"/>
                </a:spcBef>
                <a:buClr>
                  <a:schemeClr val="tx1"/>
                </a:buClr>
                <a:buSzPct val="75000"/>
                <a:buFont typeface="Wingdings" pitchFamily="2" charset="2"/>
                <a:buNone/>
              </a:pPr>
              <a:r>
                <a:rPr lang="es-CL" sz="1200" dirty="0">
                  <a:latin typeface="Verdana" pitchFamily="34" charset="0"/>
                </a:rPr>
                <a:t>Dichos factores deberán tener una ponderación del 25% cada uno. </a:t>
              </a:r>
            </a:p>
          </p:txBody>
        </p:sp>
        <p:sp>
          <p:nvSpPr>
            <p:cNvPr id="15" name="AutoShape 13"/>
            <p:cNvSpPr>
              <a:spLocks/>
            </p:cNvSpPr>
            <p:nvPr/>
          </p:nvSpPr>
          <p:spPr bwMode="auto">
            <a:xfrm rot="5400000">
              <a:off x="1211" y="959"/>
              <a:ext cx="226" cy="752"/>
            </a:xfrm>
            <a:prstGeom prst="leftBrace">
              <a:avLst>
                <a:gd name="adj1" fmla="val 27729"/>
                <a:gd name="adj2" fmla="val 50000"/>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200">
                <a:latin typeface="Verdana" pitchFamily="34" charset="0"/>
              </a:endParaRPr>
            </a:p>
          </p:txBody>
        </p:sp>
        <p:sp>
          <p:nvSpPr>
            <p:cNvPr id="16" name="AutoShape 14"/>
            <p:cNvSpPr>
              <a:spLocks/>
            </p:cNvSpPr>
            <p:nvPr/>
          </p:nvSpPr>
          <p:spPr bwMode="auto">
            <a:xfrm rot="5400000">
              <a:off x="3434" y="252"/>
              <a:ext cx="226" cy="2154"/>
            </a:xfrm>
            <a:prstGeom prst="leftBrace">
              <a:avLst>
                <a:gd name="adj1" fmla="val 79425"/>
                <a:gd name="adj2" fmla="val 50000"/>
              </a:avLst>
            </a:prstGeom>
            <a:noFill/>
            <a:ln w="38100">
              <a:solidFill>
                <a:srgbClr val="FFCC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s-ES" sz="1200">
                <a:latin typeface="Verdana" pitchFamily="34" charset="0"/>
              </a:endParaRPr>
            </a:p>
          </p:txBody>
        </p:sp>
        <p:sp>
          <p:nvSpPr>
            <p:cNvPr id="17" name="Rectangle 15"/>
            <p:cNvSpPr>
              <a:spLocks noChangeArrowheads="1"/>
            </p:cNvSpPr>
            <p:nvPr/>
          </p:nvSpPr>
          <p:spPr bwMode="auto">
            <a:xfrm>
              <a:off x="946" y="845"/>
              <a:ext cx="807" cy="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s-CL" sz="1200" b="1" dirty="0">
                  <a:latin typeface="Verdana" pitchFamily="34" charset="0"/>
                </a:rPr>
                <a:t>PROMOCION</a:t>
              </a:r>
              <a:endParaRPr lang="es-ES" sz="1200" b="1" dirty="0">
                <a:latin typeface="Verdana" pitchFamily="34" charset="0"/>
              </a:endParaRPr>
            </a:p>
          </p:txBody>
        </p:sp>
        <p:sp>
          <p:nvSpPr>
            <p:cNvPr id="18" name="Rectangle 16"/>
            <p:cNvSpPr>
              <a:spLocks noChangeArrowheads="1"/>
            </p:cNvSpPr>
            <p:nvPr/>
          </p:nvSpPr>
          <p:spPr bwMode="auto">
            <a:xfrm>
              <a:off x="2183" y="845"/>
              <a:ext cx="2774"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s-CL" sz="1200" b="1" dirty="0">
                  <a:latin typeface="Verdana" pitchFamily="34" charset="0"/>
                </a:rPr>
                <a:t>INGRESO, ENCASILLAMIENTO  Y  CARGOS DE 3° NIVEL</a:t>
              </a:r>
              <a:endParaRPr lang="es-ES" sz="1200" b="1" dirty="0">
                <a:latin typeface="Verdana" pitchFamily="34" charset="0"/>
              </a:endParaRPr>
            </a:p>
          </p:txBody>
        </p:sp>
      </p:grpSp>
    </p:spTree>
    <p:extLst>
      <p:ext uri="{BB962C8B-B14F-4D97-AF65-F5344CB8AC3E}">
        <p14:creationId xmlns:p14="http://schemas.microsoft.com/office/powerpoint/2010/main" val="1236390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sz="1600" dirty="0">
                <a:solidFill>
                  <a:srgbClr val="FFCC00"/>
                </a:solidFill>
              </a:rPr>
              <a:t>Este material fue elaborado por la Subdirección de Desarrollo de las Personas de la Dirección Nacional del Servicio Civil</a:t>
            </a:r>
            <a:br>
              <a:rPr lang="es-ES" sz="1600" dirty="0">
                <a:solidFill>
                  <a:srgbClr val="FFCC00"/>
                </a:solidFill>
              </a:rPr>
            </a:br>
            <a:r>
              <a:rPr lang="es-ES" sz="800" dirty="0">
                <a:solidFill>
                  <a:srgbClr val="FFCC00"/>
                </a:solidFill>
              </a:rPr>
              <a:t> </a:t>
            </a:r>
            <a:r>
              <a:rPr lang="es-CL" dirty="0">
                <a:solidFill>
                  <a:prstClr val="white"/>
                </a:solidFill>
              </a:rPr>
              <a:t/>
            </a:r>
            <a:br>
              <a:rPr lang="es-CL" dirty="0">
                <a:solidFill>
                  <a:prstClr val="white"/>
                </a:solidFill>
              </a:rPr>
            </a:br>
            <a:r>
              <a:rPr lang="es-CL" dirty="0">
                <a:solidFill>
                  <a:prstClr val="white"/>
                </a:solidFill>
              </a:rPr>
              <a:t>Muchas Gracias</a:t>
            </a:r>
            <a:endParaRPr lang="es-CL" dirty="0"/>
          </a:p>
        </p:txBody>
      </p:sp>
    </p:spTree>
    <p:extLst>
      <p:ext uri="{BB962C8B-B14F-4D97-AF65-F5344CB8AC3E}">
        <p14:creationId xmlns:p14="http://schemas.microsoft.com/office/powerpoint/2010/main" val="261468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arcador de contenido 11"/>
          <p:cNvSpPr>
            <a:spLocks noGrp="1"/>
          </p:cNvSpPr>
          <p:nvPr>
            <p:ph idx="1"/>
          </p:nvPr>
        </p:nvSpPr>
        <p:spPr/>
        <p:txBody>
          <a:bodyPr>
            <a:normAutofit/>
          </a:bodyPr>
          <a:lstStyle/>
          <a:p>
            <a:pPr marL="342900" indent="-342900" algn="just">
              <a:lnSpc>
                <a:spcPct val="250000"/>
              </a:lnSpc>
              <a:buFont typeface="+mj-lt"/>
              <a:buAutoNum type="arabicPeriod"/>
            </a:pPr>
            <a:r>
              <a:rPr lang="es-ES" dirty="0"/>
              <a:t>Ingreso a la Planta</a:t>
            </a:r>
          </a:p>
          <a:p>
            <a:pPr marL="342900" indent="-342900" algn="just">
              <a:lnSpc>
                <a:spcPct val="250000"/>
              </a:lnSpc>
              <a:buFont typeface="+mj-lt"/>
              <a:buAutoNum type="arabicPeriod"/>
            </a:pPr>
            <a:r>
              <a:rPr lang="es-ES" dirty="0" smtClean="0"/>
              <a:t>Promoción</a:t>
            </a:r>
            <a:endParaRPr lang="es-ES" dirty="0"/>
          </a:p>
          <a:p>
            <a:pPr marL="342900" indent="-342900" algn="just">
              <a:lnSpc>
                <a:spcPct val="250000"/>
              </a:lnSpc>
              <a:buFont typeface="+mj-lt"/>
              <a:buAutoNum type="arabicPeriod"/>
            </a:pPr>
            <a:r>
              <a:rPr lang="es-ES" dirty="0" smtClean="0"/>
              <a:t>Jefe </a:t>
            </a:r>
            <a:r>
              <a:rPr lang="es-ES" dirty="0"/>
              <a:t>de Departamento (o equivalentes)</a:t>
            </a:r>
          </a:p>
          <a:p>
            <a:pPr marL="342900" indent="-342900" algn="just">
              <a:lnSpc>
                <a:spcPct val="250000"/>
              </a:lnSpc>
              <a:buFont typeface="+mj-lt"/>
              <a:buAutoNum type="arabicPeriod"/>
            </a:pPr>
            <a:r>
              <a:rPr lang="es-ES" dirty="0" smtClean="0"/>
              <a:t>Encasillamiento</a:t>
            </a:r>
            <a:endParaRPr lang="es-ES" dirty="0"/>
          </a:p>
        </p:txBody>
      </p:sp>
      <p:sp>
        <p:nvSpPr>
          <p:cNvPr id="13" name="Marcador de contenido 12"/>
          <p:cNvSpPr>
            <a:spLocks noGrp="1"/>
          </p:cNvSpPr>
          <p:nvPr>
            <p:ph sz="quarter" idx="12"/>
          </p:nvPr>
        </p:nvSpPr>
        <p:spPr/>
        <p:txBody>
          <a:bodyPr/>
          <a:lstStyle/>
          <a:p>
            <a:r>
              <a:rPr lang="es-ES" dirty="0" smtClean="0"/>
              <a:t>TIPOS DE CONCURSO</a:t>
            </a:r>
            <a:endParaRPr lang="es-ES" dirty="0"/>
          </a:p>
        </p:txBody>
      </p:sp>
    </p:spTree>
    <p:extLst>
      <p:ext uri="{BB962C8B-B14F-4D97-AF65-F5344CB8AC3E}">
        <p14:creationId xmlns:p14="http://schemas.microsoft.com/office/powerpoint/2010/main" val="320723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nSpc>
                <a:spcPct val="150000"/>
              </a:lnSpc>
              <a:buFont typeface="Arial" pitchFamily="34" charset="0"/>
              <a:buChar char="•"/>
            </a:pPr>
            <a:r>
              <a:rPr lang="es-ES" dirty="0"/>
              <a:t>Jefe Superior del Servicio</a:t>
            </a:r>
          </a:p>
          <a:p>
            <a:pPr marL="285750" indent="-285750">
              <a:lnSpc>
                <a:spcPct val="150000"/>
              </a:lnSpc>
              <a:buFont typeface="Arial" pitchFamily="34" charset="0"/>
              <a:buChar char="•"/>
            </a:pPr>
            <a:endParaRPr lang="es-ES" dirty="0"/>
          </a:p>
          <a:p>
            <a:pPr marL="285750" indent="-285750">
              <a:lnSpc>
                <a:spcPct val="150000"/>
              </a:lnSpc>
              <a:buFont typeface="Arial" pitchFamily="34" charset="0"/>
              <a:buChar char="•"/>
            </a:pPr>
            <a:r>
              <a:rPr lang="es-ES" dirty="0"/>
              <a:t>Comité de Selección </a:t>
            </a:r>
          </a:p>
          <a:p>
            <a:pPr marL="285750" indent="-285750">
              <a:lnSpc>
                <a:spcPct val="150000"/>
              </a:lnSpc>
              <a:buFont typeface="Arial" pitchFamily="34" charset="0"/>
              <a:buChar char="•"/>
            </a:pPr>
            <a:endParaRPr lang="es-ES" dirty="0"/>
          </a:p>
          <a:p>
            <a:pPr marL="285750" indent="-285750">
              <a:lnSpc>
                <a:spcPct val="150000"/>
              </a:lnSpc>
              <a:buFont typeface="Arial" pitchFamily="34" charset="0"/>
              <a:buChar char="•"/>
            </a:pPr>
            <a:r>
              <a:rPr lang="es-ES" dirty="0"/>
              <a:t>Jefatura de Recursos Humanos</a:t>
            </a:r>
          </a:p>
          <a:p>
            <a:pPr marL="285750" indent="-285750">
              <a:lnSpc>
                <a:spcPct val="150000"/>
              </a:lnSpc>
              <a:buFont typeface="Arial" pitchFamily="34" charset="0"/>
              <a:buChar char="•"/>
            </a:pPr>
            <a:endParaRPr lang="es-ES" dirty="0"/>
          </a:p>
          <a:p>
            <a:pPr marL="285750" indent="-285750">
              <a:lnSpc>
                <a:spcPct val="150000"/>
              </a:lnSpc>
              <a:buFont typeface="Arial" pitchFamily="34" charset="0"/>
              <a:buChar char="•"/>
            </a:pPr>
            <a:r>
              <a:rPr lang="es-ES" dirty="0"/>
              <a:t>Profesionales Unidad de Recursos Humanos</a:t>
            </a:r>
          </a:p>
          <a:p>
            <a:pPr marL="285750" indent="-285750">
              <a:lnSpc>
                <a:spcPct val="150000"/>
              </a:lnSpc>
              <a:buFont typeface="Arial" pitchFamily="34" charset="0"/>
              <a:buChar char="•"/>
            </a:pPr>
            <a:endParaRPr lang="es-ES" dirty="0"/>
          </a:p>
          <a:p>
            <a:pPr marL="285750" indent="-285750">
              <a:lnSpc>
                <a:spcPct val="150000"/>
              </a:lnSpc>
              <a:buFont typeface="Arial" pitchFamily="34" charset="0"/>
              <a:buChar char="•"/>
            </a:pPr>
            <a:r>
              <a:rPr lang="es-ES" dirty="0"/>
              <a:t>Postulantes</a:t>
            </a:r>
          </a:p>
          <a:p>
            <a:endParaRPr lang="es-ES" dirty="0"/>
          </a:p>
        </p:txBody>
      </p:sp>
      <p:sp>
        <p:nvSpPr>
          <p:cNvPr id="3" name="2 Marcador de contenido"/>
          <p:cNvSpPr>
            <a:spLocks noGrp="1"/>
          </p:cNvSpPr>
          <p:nvPr>
            <p:ph sz="quarter" idx="12"/>
          </p:nvPr>
        </p:nvSpPr>
        <p:spPr/>
        <p:txBody>
          <a:bodyPr/>
          <a:lstStyle/>
          <a:p>
            <a:r>
              <a:rPr lang="es-ES" dirty="0" smtClean="0"/>
              <a:t>ACTORES INVOLUCRADOS</a:t>
            </a:r>
            <a:endParaRPr lang="es-ES" dirty="0"/>
          </a:p>
        </p:txBody>
      </p:sp>
    </p:spTree>
    <p:extLst>
      <p:ext uri="{BB962C8B-B14F-4D97-AF65-F5344CB8AC3E}">
        <p14:creationId xmlns:p14="http://schemas.microsoft.com/office/powerpoint/2010/main" val="2735672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algn="just">
              <a:lnSpc>
                <a:spcPct val="250000"/>
              </a:lnSpc>
            </a:pPr>
            <a:r>
              <a:rPr lang="es-ES" i="1" dirty="0"/>
              <a:t>Diseñar, ejecutar y supervisar todos los pasos y procedimientos que correspondan para el buen desarrollo de los concursos del servicio, sobre la base de la normativa vigente y tomando en cuenta los desafíos estratégicos institucionales.</a:t>
            </a:r>
          </a:p>
        </p:txBody>
      </p:sp>
      <p:sp>
        <p:nvSpPr>
          <p:cNvPr id="3" name="2 Marcador de contenido"/>
          <p:cNvSpPr>
            <a:spLocks noGrp="1"/>
          </p:cNvSpPr>
          <p:nvPr>
            <p:ph sz="quarter" idx="12"/>
          </p:nvPr>
        </p:nvSpPr>
        <p:spPr/>
        <p:txBody>
          <a:bodyPr/>
          <a:lstStyle/>
          <a:p>
            <a:r>
              <a:rPr lang="es-ES" dirty="0" smtClean="0"/>
              <a:t>COMITÉ DE SELECCIÓN</a:t>
            </a:r>
            <a:endParaRPr lang="es-ES" dirty="0"/>
          </a:p>
        </p:txBody>
      </p:sp>
      <p:sp>
        <p:nvSpPr>
          <p:cNvPr id="4" name="3 Marcador de contenido"/>
          <p:cNvSpPr>
            <a:spLocks noGrp="1"/>
          </p:cNvSpPr>
          <p:nvPr>
            <p:ph sz="quarter" idx="13"/>
          </p:nvPr>
        </p:nvSpPr>
        <p:spPr/>
        <p:txBody>
          <a:bodyPr/>
          <a:lstStyle/>
          <a:p>
            <a:r>
              <a:rPr lang="es-ES" dirty="0" smtClean="0"/>
              <a:t>MISIÓN</a:t>
            </a:r>
            <a:endParaRPr lang="es-ES" dirty="0"/>
          </a:p>
        </p:txBody>
      </p:sp>
    </p:spTree>
    <p:extLst>
      <p:ext uri="{BB962C8B-B14F-4D97-AF65-F5344CB8AC3E}">
        <p14:creationId xmlns:p14="http://schemas.microsoft.com/office/powerpoint/2010/main" val="1586513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2"/>
          </p:nvPr>
        </p:nvSpPr>
        <p:spPr/>
        <p:txBody>
          <a:bodyPr/>
          <a:lstStyle/>
          <a:p>
            <a:r>
              <a:rPr lang="es-ES" dirty="0" smtClean="0"/>
              <a:t>COMITÉ DE SELECCIÓN</a:t>
            </a:r>
            <a:endParaRPr lang="es-ES" dirty="0"/>
          </a:p>
        </p:txBody>
      </p:sp>
      <p:graphicFrame>
        <p:nvGraphicFramePr>
          <p:cNvPr id="5" name="Group 78"/>
          <p:cNvGraphicFramePr>
            <a:graphicFrameLocks noGrp="1"/>
          </p:cNvGraphicFramePr>
          <p:nvPr>
            <p:ph idx="1"/>
            <p:extLst>
              <p:ext uri="{D42A27DB-BD31-4B8C-83A1-F6EECF244321}">
                <p14:modId xmlns:p14="http://schemas.microsoft.com/office/powerpoint/2010/main" val="4070869499"/>
              </p:ext>
            </p:extLst>
          </p:nvPr>
        </p:nvGraphicFramePr>
        <p:xfrm>
          <a:off x="611560" y="1399246"/>
          <a:ext cx="7985125" cy="4586606"/>
        </p:xfrm>
        <a:graphic>
          <a:graphicData uri="http://schemas.openxmlformats.org/drawingml/2006/table">
            <a:tbl>
              <a:tblPr firstRow="1" firstCol="1">
                <a:tableStyleId>{5C22544A-7EE6-4342-B048-85BDC9FD1C3A}</a:tableStyleId>
              </a:tblPr>
              <a:tblGrid>
                <a:gridCol w="2974975"/>
                <a:gridCol w="5010150"/>
              </a:tblGrid>
              <a:tr h="609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latin typeface="Verdana" pitchFamily="34" charset="0"/>
                        </a:rPr>
                        <a:t>TIPO DE CONCURSO</a:t>
                      </a: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latin typeface="Verdana" pitchFamily="34" charset="0"/>
                        </a:rPr>
                        <a:t>CONFORMACION COMITE</a:t>
                      </a:r>
                      <a:endParaRPr kumimoji="0" lang="es-ES" sz="1200" b="1" i="0" u="none" strike="noStrike" cap="none" normalizeH="0" baseline="0" dirty="0" smtClean="0">
                        <a:ln>
                          <a:noFill/>
                        </a:ln>
                        <a:solidFill>
                          <a:schemeClr val="tx1"/>
                        </a:solidFill>
                        <a:effectLst/>
                        <a:latin typeface="Verdana" pitchFamily="34" charset="0"/>
                        <a:ea typeface="Times New Roman" pitchFamily="18" charset="0"/>
                        <a:cs typeface="Tahoma" charset="0"/>
                      </a:endParaRPr>
                    </a:p>
                  </a:txBody>
                  <a:tcPr anchor="ctr" horzOverflow="overflow"/>
                </a:tc>
              </a:tr>
              <a:tr h="4714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u="none" strike="noStrike" cap="none" normalizeH="0" baseline="0" dirty="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dirty="0" smtClean="0">
                          <a:ln>
                            <a:noFill/>
                          </a:ln>
                          <a:effectLst/>
                          <a:latin typeface="Verdana" pitchFamily="34" charset="0"/>
                        </a:rPr>
                        <a:t>INGRESO</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dirty="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JEFE O ENCARGADO DE PERSONAL</a:t>
                      </a:r>
                      <a:endParaRPr kumimoji="0" lang="es-ES" sz="1100" b="1" i="0" u="none" strike="noStrike" cap="none" normalizeH="0" baseline="0" dirty="0" smtClean="0">
                        <a:ln>
                          <a:noFill/>
                        </a:ln>
                        <a:solidFill>
                          <a:schemeClr val="bg1"/>
                        </a:solidFill>
                        <a:effectLst/>
                        <a:latin typeface="Verdana" pitchFamily="34" charset="0"/>
                        <a:ea typeface="Times New Roman" pitchFamily="18" charset="0"/>
                        <a:cs typeface="Tahoma" charset="0"/>
                      </a:endParaRPr>
                    </a:p>
                  </a:txBody>
                  <a:tcPr anchor="ctr" horzOverflow="overflow"/>
                </a:tc>
              </a:tr>
              <a:tr h="8667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latin typeface="Verdana" pitchFamily="34" charset="0"/>
                        </a:rPr>
                        <a:t>PROMOCION</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2 REPRESENTANTES DEL PERSONAL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JEFE O ENCARGADO DE PERSONAL</a:t>
                      </a:r>
                      <a:endParaRPr kumimoji="0" lang="es-ES" sz="1100" b="1" i="0" u="none" strike="noStrike" cap="none" normalizeH="0" baseline="0" dirty="0" smtClean="0">
                        <a:ln>
                          <a:noFill/>
                        </a:ln>
                        <a:solidFill>
                          <a:schemeClr val="bg1"/>
                        </a:solidFill>
                        <a:effectLst/>
                        <a:latin typeface="Verdana" pitchFamily="34" charset="0"/>
                        <a:ea typeface="Times New Roman" pitchFamily="18" charset="0"/>
                        <a:cs typeface="Tahoma" charset="0"/>
                      </a:endParaRPr>
                    </a:p>
                  </a:txBody>
                  <a:tcPr anchor="ctr" horzOverflow="overflow"/>
                </a:tc>
              </a:tr>
              <a:tr h="957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2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200" u="none" strike="noStrike" cap="none" normalizeH="0" baseline="0" smtClean="0">
                          <a:ln>
                            <a:noFill/>
                          </a:ln>
                          <a:effectLst/>
                          <a:latin typeface="Verdana" pitchFamily="34" charset="0"/>
                        </a:rPr>
                        <a:t>3º NIVEL DIRECTIVO O EQUIVALENTE</a:t>
                      </a:r>
                      <a:endParaRPr kumimoji="0" lang="es-ES" sz="12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JEFE O ENCARGADO DE PERSONAL</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MX" sz="1100" u="none" strike="noStrike" cap="none" normalizeH="0" baseline="0" dirty="0" smtClean="0">
                          <a:ln>
                            <a:noFill/>
                          </a:ln>
                          <a:effectLst/>
                          <a:latin typeface="Verdana" pitchFamily="34" charset="0"/>
                        </a:rPr>
                        <a:t>(NIVEL JERARQUICO SUPERIOR A LA VACANTE)</a:t>
                      </a:r>
                      <a:endParaRPr kumimoji="0" lang="es-ES" sz="1100" b="1" i="0" u="none" strike="noStrike" cap="none" normalizeH="0" baseline="0" dirty="0" smtClean="0">
                        <a:ln>
                          <a:noFill/>
                        </a:ln>
                        <a:solidFill>
                          <a:schemeClr val="bg1"/>
                        </a:solidFill>
                        <a:effectLst/>
                        <a:latin typeface="Verdana" pitchFamily="34" charset="0"/>
                        <a:ea typeface="Times New Roman" pitchFamily="18" charset="0"/>
                        <a:cs typeface="Tahoma" charset="0"/>
                      </a:endParaRPr>
                    </a:p>
                  </a:txBody>
                  <a:tcPr anchor="ctr" horzOverflow="overflow"/>
                </a:tc>
              </a:tr>
              <a:tr h="5715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MX" sz="12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MX" sz="1200" u="none" strike="noStrike" cap="none" normalizeH="0" baseline="0" smtClean="0">
                          <a:ln>
                            <a:noFill/>
                          </a:ln>
                          <a:effectLst/>
                          <a:latin typeface="Verdana" pitchFamily="34" charset="0"/>
                        </a:rPr>
                        <a:t>ENCASILLAMIENTO</a:t>
                      </a:r>
                      <a:endParaRPr kumimoji="0" lang="es-ES" sz="12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5 PRINCIPALES JERARQUIAS DEL SERVICIO</a:t>
                      </a:r>
                    </a:p>
                    <a:p>
                      <a:pPr marL="0" marR="0" lvl="0" indent="0" algn="ctr" defTabSz="914400" rtl="0" eaLnBrk="0" fontAlgn="base" latinLnBrk="0" hangingPunct="0">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JEFE O ENCARGADO DE PERSONAL</a:t>
                      </a:r>
                    </a:p>
                  </a:txBody>
                  <a:tcPr anchor="ctr" horzOverflow="overflow"/>
                </a:tc>
              </a:tr>
              <a:tr h="94138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_tradnl" sz="1200" u="none" strike="noStrike" cap="none" normalizeH="0" baseline="0" smtClean="0">
                        <a:ln>
                          <a:noFill/>
                        </a:ln>
                        <a:effectLst/>
                        <a:latin typeface="Verdana"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200" u="none" strike="noStrike" cap="none" normalizeH="0" baseline="0" smtClean="0">
                          <a:ln>
                            <a:noFill/>
                          </a:ln>
                          <a:effectLst/>
                          <a:latin typeface="Verdana" pitchFamily="34" charset="0"/>
                        </a:rPr>
                        <a:t>EN PLANTAS REGIONALES</a:t>
                      </a:r>
                      <a:endParaRPr kumimoji="0" lang="es-ES" sz="1200" b="1" i="0" u="none" strike="noStrike" cap="none" normalizeH="0" baseline="0" smtClean="0">
                        <a:ln>
                          <a:noFill/>
                        </a:ln>
                        <a:solidFill>
                          <a:schemeClr val="bg1"/>
                        </a:solidFill>
                        <a:effectLst/>
                        <a:latin typeface="Verdana" pitchFamily="34" charset="0"/>
                        <a:ea typeface="Times New Roman" pitchFamily="18" charset="0"/>
                        <a:cs typeface="Tahoma" charset="0"/>
                      </a:endParaRPr>
                    </a:p>
                  </a:txBody>
                  <a:tcPr anchor="ctr" horzOverflow="overflow"/>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3 FUNCIONARIOS DE MAYOR NIVEL JERÁRQUICO REGIONAL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100" u="none" strike="noStrike" cap="none" normalizeH="0" baseline="0" dirty="0" smtClean="0">
                          <a:ln>
                            <a:noFill/>
                          </a:ln>
                          <a:effectLst/>
                          <a:latin typeface="Verdana" pitchFamily="34" charset="0"/>
                        </a:rPr>
                        <a:t> JEFE O ENCARGADO DE PERSONAL</a:t>
                      </a:r>
                      <a:endParaRPr kumimoji="0" lang="es-ES" sz="1100" b="1" i="0" u="none" strike="noStrike" cap="none" normalizeH="0" baseline="0" dirty="0" smtClean="0">
                        <a:ln>
                          <a:noFill/>
                        </a:ln>
                        <a:solidFill>
                          <a:schemeClr val="bg1"/>
                        </a:solidFill>
                        <a:effectLst/>
                        <a:latin typeface="Verdana" pitchFamily="34" charset="0"/>
                        <a:cs typeface="Tahoma" charset="0"/>
                      </a:endParaRPr>
                    </a:p>
                  </a:txBody>
                  <a:tcPr anchor="ctr" horzOverflow="overflow"/>
                </a:tc>
              </a:tr>
            </a:tbl>
          </a:graphicData>
        </a:graphic>
      </p:graphicFrame>
    </p:spTree>
    <p:extLst>
      <p:ext uri="{BB962C8B-B14F-4D97-AF65-F5344CB8AC3E}">
        <p14:creationId xmlns:p14="http://schemas.microsoft.com/office/powerpoint/2010/main" val="2605612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gn="just">
              <a:lnSpc>
                <a:spcPct val="200000"/>
              </a:lnSpc>
              <a:buFont typeface="Arial" pitchFamily="34" charset="0"/>
              <a:buChar char="•"/>
            </a:pPr>
            <a:r>
              <a:rPr lang="es-ES" dirty="0">
                <a:hlinkClick r:id="rId2" action="ppaction://hlinksldjump"/>
              </a:rPr>
              <a:t>Garantías</a:t>
            </a:r>
            <a:endParaRPr lang="es-ES" dirty="0"/>
          </a:p>
          <a:p>
            <a:pPr marL="285750" indent="-285750" algn="just">
              <a:lnSpc>
                <a:spcPct val="200000"/>
              </a:lnSpc>
              <a:buFont typeface="Arial" pitchFamily="34" charset="0"/>
              <a:buChar char="•"/>
            </a:pPr>
            <a:endParaRPr lang="es-ES" dirty="0"/>
          </a:p>
          <a:p>
            <a:pPr marL="285750" indent="-285750" algn="just">
              <a:lnSpc>
                <a:spcPct val="200000"/>
              </a:lnSpc>
              <a:buFont typeface="Arial" pitchFamily="34" charset="0"/>
              <a:buChar char="•"/>
            </a:pPr>
            <a:r>
              <a:rPr lang="es-ES" dirty="0">
                <a:hlinkClick r:id="rId3" action="ppaction://hlinksldjump"/>
              </a:rPr>
              <a:t>Formas y método de evaluación</a:t>
            </a:r>
            <a:endParaRPr lang="es-ES" dirty="0"/>
          </a:p>
          <a:p>
            <a:pPr marL="285750" indent="-285750" algn="just">
              <a:lnSpc>
                <a:spcPct val="200000"/>
              </a:lnSpc>
              <a:buFont typeface="Arial" pitchFamily="34" charset="0"/>
              <a:buChar char="•"/>
            </a:pPr>
            <a:endParaRPr lang="es-ES" dirty="0"/>
          </a:p>
          <a:p>
            <a:pPr marL="285750" indent="-285750" algn="just">
              <a:lnSpc>
                <a:spcPct val="200000"/>
              </a:lnSpc>
              <a:buFont typeface="Arial" pitchFamily="34" charset="0"/>
              <a:buChar char="•"/>
            </a:pPr>
            <a:r>
              <a:rPr lang="es-ES" dirty="0">
                <a:hlinkClick r:id="rId4" action="ppaction://hlinksldjump"/>
              </a:rPr>
              <a:t>Asesorías externas</a:t>
            </a:r>
            <a:endParaRPr lang="es-ES" dirty="0"/>
          </a:p>
          <a:p>
            <a:endParaRPr lang="es-ES" dirty="0"/>
          </a:p>
        </p:txBody>
      </p:sp>
      <p:sp>
        <p:nvSpPr>
          <p:cNvPr id="3" name="2 Marcador de contenido"/>
          <p:cNvSpPr>
            <a:spLocks noGrp="1"/>
          </p:cNvSpPr>
          <p:nvPr>
            <p:ph sz="quarter" idx="12"/>
          </p:nvPr>
        </p:nvSpPr>
        <p:spPr/>
        <p:txBody>
          <a:bodyPr/>
          <a:lstStyle/>
          <a:p>
            <a:r>
              <a:rPr lang="es-ES" dirty="0" smtClean="0"/>
              <a:t>NORMAS COMUNES A CONCURSOS</a:t>
            </a:r>
            <a:endParaRPr lang="es-ES" dirty="0"/>
          </a:p>
        </p:txBody>
      </p:sp>
      <p:sp>
        <p:nvSpPr>
          <p:cNvPr id="5" name="4 Flecha derecha">
            <a:hlinkClick r:id="rId5" action="ppaction://hlinksldjump"/>
          </p:cNvPr>
          <p:cNvSpPr/>
          <p:nvPr/>
        </p:nvSpPr>
        <p:spPr>
          <a:xfrm>
            <a:off x="7380311" y="5589240"/>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4086003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gn="just">
              <a:lnSpc>
                <a:spcPct val="150000"/>
              </a:lnSpc>
              <a:buFont typeface="Arial" pitchFamily="34" charset="0"/>
              <a:buChar char="•"/>
            </a:pPr>
            <a:r>
              <a:rPr lang="es-ES" dirty="0"/>
              <a:t>No discriminación.</a:t>
            </a:r>
          </a:p>
          <a:p>
            <a:pPr marL="285750" indent="-285750" algn="just">
              <a:lnSpc>
                <a:spcPct val="150000"/>
              </a:lnSpc>
              <a:buFont typeface="Arial" pitchFamily="34" charset="0"/>
              <a:buChar char="•"/>
            </a:pPr>
            <a:endParaRPr lang="es-ES" dirty="0"/>
          </a:p>
          <a:p>
            <a:pPr marL="285750" indent="-285750" algn="just">
              <a:lnSpc>
                <a:spcPct val="150000"/>
              </a:lnSpc>
              <a:buFont typeface="Arial" pitchFamily="34" charset="0"/>
              <a:buChar char="•"/>
            </a:pPr>
            <a:r>
              <a:rPr lang="es-ES" dirty="0"/>
              <a:t>Secreto de la identidad.</a:t>
            </a:r>
          </a:p>
          <a:p>
            <a:pPr marL="285750" indent="-285750" algn="just">
              <a:lnSpc>
                <a:spcPct val="150000"/>
              </a:lnSpc>
              <a:buFont typeface="Arial" pitchFamily="34" charset="0"/>
              <a:buChar char="•"/>
            </a:pPr>
            <a:endParaRPr lang="es-ES" dirty="0"/>
          </a:p>
          <a:p>
            <a:pPr marL="285750" indent="-285750" algn="just">
              <a:lnSpc>
                <a:spcPct val="150000"/>
              </a:lnSpc>
              <a:buFont typeface="Arial" pitchFamily="34" charset="0"/>
              <a:buChar char="•"/>
            </a:pPr>
            <a:r>
              <a:rPr lang="es-ES" dirty="0"/>
              <a:t>Transparencia.</a:t>
            </a:r>
          </a:p>
          <a:p>
            <a:pPr marL="285750" indent="-285750" algn="just">
              <a:lnSpc>
                <a:spcPct val="150000"/>
              </a:lnSpc>
              <a:buFont typeface="Arial" pitchFamily="34" charset="0"/>
              <a:buChar char="•"/>
            </a:pPr>
            <a:endParaRPr lang="es-ES" dirty="0"/>
          </a:p>
          <a:p>
            <a:pPr marL="285750" indent="-285750" algn="just">
              <a:lnSpc>
                <a:spcPct val="150000"/>
              </a:lnSpc>
              <a:buFont typeface="Arial" pitchFamily="34" charset="0"/>
              <a:buChar char="•"/>
            </a:pPr>
            <a:r>
              <a:rPr lang="es-ES" dirty="0"/>
              <a:t>Adecuación de instrumentos de selección para las personas que presenten algún tipo de Discapacidad.</a:t>
            </a:r>
          </a:p>
          <a:p>
            <a:endParaRPr lang="es-ES" dirty="0"/>
          </a:p>
        </p:txBody>
      </p:sp>
      <p:sp>
        <p:nvSpPr>
          <p:cNvPr id="3" name="2 Marcador de contenido"/>
          <p:cNvSpPr>
            <a:spLocks noGrp="1"/>
          </p:cNvSpPr>
          <p:nvPr>
            <p:ph sz="quarter" idx="12"/>
          </p:nvPr>
        </p:nvSpPr>
        <p:spPr/>
        <p:txBody>
          <a:bodyPr/>
          <a:lstStyle/>
          <a:p>
            <a:r>
              <a:rPr lang="es-ES" dirty="0" smtClean="0"/>
              <a:t>GARANTÍAS DE LOS CONCURSOS</a:t>
            </a:r>
            <a:endParaRPr lang="es-ES" dirty="0"/>
          </a:p>
        </p:txBody>
      </p:sp>
      <p:sp>
        <p:nvSpPr>
          <p:cNvPr id="5" name="4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2474307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contenido"/>
          <p:cNvSpPr>
            <a:spLocks noGrp="1"/>
          </p:cNvSpPr>
          <p:nvPr>
            <p:ph idx="1"/>
          </p:nvPr>
        </p:nvSpPr>
        <p:spPr/>
        <p:txBody>
          <a:bodyPr/>
          <a:lstStyle/>
          <a:p>
            <a:pPr marL="285750" indent="-285750" algn="just">
              <a:lnSpc>
                <a:spcPct val="200000"/>
              </a:lnSpc>
              <a:buFont typeface="Arial" pitchFamily="34" charset="0"/>
              <a:buChar char="•"/>
            </a:pPr>
            <a:r>
              <a:rPr lang="es-ES" dirty="0"/>
              <a:t>	</a:t>
            </a:r>
            <a:r>
              <a:rPr lang="es-ES" b="1" dirty="0"/>
              <a:t>Evaluación sucesiva: </a:t>
            </a:r>
            <a:r>
              <a:rPr lang="es-ES" dirty="0"/>
              <a:t>medición de factores se aplica según prioridad definida en las bases, el postulante necesita ir superando las etapas del proceso. </a:t>
            </a:r>
          </a:p>
          <a:p>
            <a:pPr algn="just">
              <a:lnSpc>
                <a:spcPct val="200000"/>
              </a:lnSpc>
            </a:pPr>
            <a:r>
              <a:rPr lang="es-ES" dirty="0"/>
              <a:t>	Bases deberán indicar el orden de aplicación de cada  factor, y el puntaje mínimo que habilita para pasar a etapas sucesivas.</a:t>
            </a:r>
          </a:p>
          <a:p>
            <a:pPr marL="285750" indent="-285750" algn="just">
              <a:lnSpc>
                <a:spcPct val="200000"/>
              </a:lnSpc>
              <a:buFont typeface="Arial" pitchFamily="34" charset="0"/>
              <a:buChar char="•"/>
            </a:pPr>
            <a:endParaRPr lang="es-ES" dirty="0"/>
          </a:p>
          <a:p>
            <a:pPr marL="285750" indent="-285750" algn="just">
              <a:lnSpc>
                <a:spcPct val="200000"/>
              </a:lnSpc>
              <a:buFont typeface="Arial" pitchFamily="34" charset="0"/>
              <a:buChar char="•"/>
            </a:pPr>
            <a:r>
              <a:rPr lang="es-ES" dirty="0"/>
              <a:t>	</a:t>
            </a:r>
            <a:r>
              <a:rPr lang="es-ES" b="1" dirty="0"/>
              <a:t>Evaluación simultánea: </a:t>
            </a:r>
            <a:r>
              <a:rPr lang="es-ES" dirty="0"/>
              <a:t>medición de los puntajes se aplica a todos los postulantes obteniéndose un ordenamiento final de ellos. </a:t>
            </a:r>
          </a:p>
          <a:p>
            <a:endParaRPr lang="es-ES" dirty="0"/>
          </a:p>
        </p:txBody>
      </p:sp>
      <p:sp>
        <p:nvSpPr>
          <p:cNvPr id="3" name="2 Marcador de contenido"/>
          <p:cNvSpPr>
            <a:spLocks noGrp="1"/>
          </p:cNvSpPr>
          <p:nvPr>
            <p:ph sz="quarter" idx="12"/>
          </p:nvPr>
        </p:nvSpPr>
        <p:spPr/>
        <p:txBody>
          <a:bodyPr/>
          <a:lstStyle/>
          <a:p>
            <a:r>
              <a:rPr lang="es-ES" dirty="0" smtClean="0"/>
              <a:t>FORMAS Y MÉTODOS DE EVALUACIÓN</a:t>
            </a:r>
            <a:endParaRPr lang="es-ES" dirty="0"/>
          </a:p>
        </p:txBody>
      </p:sp>
      <p:sp>
        <p:nvSpPr>
          <p:cNvPr id="6" name="5 Flecha derecha">
            <a:hlinkClick r:id="rId2" action="ppaction://hlinksldjump"/>
          </p:cNvPr>
          <p:cNvSpPr/>
          <p:nvPr/>
        </p:nvSpPr>
        <p:spPr>
          <a:xfrm rot="10800000">
            <a:off x="7380312" y="5805264"/>
            <a:ext cx="1162997" cy="576064"/>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4000" b="1" dirty="0" smtClean="0">
              <a:latin typeface="Calibri" panose="020F0502020204030204" pitchFamily="34" charset="0"/>
            </a:endParaRPr>
          </a:p>
        </p:txBody>
      </p:sp>
    </p:spTree>
    <p:extLst>
      <p:ext uri="{BB962C8B-B14F-4D97-AF65-F5344CB8AC3E}">
        <p14:creationId xmlns:p14="http://schemas.microsoft.com/office/powerpoint/2010/main" val="9953884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adrícula">
  <a:themeElements>
    <a:clrScheme name="Personalizado 7">
      <a:dk1>
        <a:sysClr val="windowText" lastClr="000000"/>
      </a:dk1>
      <a:lt1>
        <a:sysClr val="window" lastClr="FFFFFF"/>
      </a:lt1>
      <a:dk2>
        <a:srgbClr val="4F81BD"/>
      </a:dk2>
      <a:lt2>
        <a:srgbClr val="FFFFFF"/>
      </a:lt2>
      <a:accent1>
        <a:srgbClr val="1F497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adrícula">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Cuadrícula">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spDef>
      <a:spPr>
        <a:solidFill>
          <a:schemeClr val="tx2">
            <a:lumMod val="75000"/>
          </a:schemeClr>
        </a:solidFill>
        <a:ln>
          <a:solidFill>
            <a:schemeClr val="tx2"/>
          </a:solidFill>
        </a:ln>
      </a:spPr>
      <a:bodyPr rtlCol="0" anchor="ctr"/>
      <a:lstStyle>
        <a:defPPr algn="ctr">
          <a:defRPr sz="4000" b="1" dirty="0" smtClean="0">
            <a:latin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bodyPr/>
      <a:lstStyle>
        <a:defPPr>
          <a:defRPr dirty="0" smtClean="0"/>
        </a:defPPr>
      </a:lst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TC103457452[[fn=Celestial]]</Template>
  <TotalTime>1211</TotalTime>
  <Words>1084</Words>
  <Application>Microsoft Office PowerPoint</Application>
  <PresentationFormat>Presentación en pantalla (4:3)</PresentationFormat>
  <Paragraphs>236</Paragraphs>
  <Slides>27</Slides>
  <Notes>0</Notes>
  <HiddenSlides>0</HiddenSlides>
  <MMClips>0</MMClips>
  <ScaleCrop>false</ScaleCrop>
  <HeadingPairs>
    <vt:vector size="4" baseType="variant">
      <vt:variant>
        <vt:lpstr>Tema</vt:lpstr>
      </vt:variant>
      <vt:variant>
        <vt:i4>1</vt:i4>
      </vt:variant>
      <vt:variant>
        <vt:lpstr>Títulos de diapositiva</vt:lpstr>
      </vt:variant>
      <vt:variant>
        <vt:i4>27</vt:i4>
      </vt:variant>
    </vt:vector>
  </HeadingPairs>
  <TitlesOfParts>
    <vt:vector size="28" baseType="lpstr">
      <vt:lpstr>Cuadrícula</vt:lpstr>
      <vt:lpstr>Sistema de concursos: marco legal y normativo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Este material fue elaborado por la Subdirección de Desarrollo de las Personas de la Dirección Nacional del Servicio Civil   Muchas Gracias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Fernando Faúndez</dc:creator>
  <cp:lastModifiedBy>Cristóbal Valdivieso</cp:lastModifiedBy>
  <cp:revision>60</cp:revision>
  <dcterms:created xsi:type="dcterms:W3CDTF">2013-06-12T14:14:11Z</dcterms:created>
  <dcterms:modified xsi:type="dcterms:W3CDTF">2014-10-20T16:36:22Z</dcterms:modified>
</cp:coreProperties>
</file>