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76"/>
  </p:notesMasterIdLst>
  <p:sldIdLst>
    <p:sldId id="320" r:id="rId2"/>
    <p:sldId id="321" r:id="rId3"/>
    <p:sldId id="322" r:id="rId4"/>
    <p:sldId id="323" r:id="rId5"/>
    <p:sldId id="394" r:id="rId6"/>
    <p:sldId id="324" r:id="rId7"/>
    <p:sldId id="390" r:id="rId8"/>
    <p:sldId id="391" r:id="rId9"/>
    <p:sldId id="392" r:id="rId10"/>
    <p:sldId id="393" r:id="rId11"/>
    <p:sldId id="395" r:id="rId12"/>
    <p:sldId id="414" r:id="rId13"/>
    <p:sldId id="397" r:id="rId14"/>
    <p:sldId id="331" r:id="rId15"/>
    <p:sldId id="398" r:id="rId16"/>
    <p:sldId id="399" r:id="rId17"/>
    <p:sldId id="400" r:id="rId18"/>
    <p:sldId id="401" r:id="rId19"/>
    <p:sldId id="336" r:id="rId20"/>
    <p:sldId id="402" r:id="rId21"/>
    <p:sldId id="403" r:id="rId22"/>
    <p:sldId id="404" r:id="rId23"/>
    <p:sldId id="405" r:id="rId24"/>
    <p:sldId id="406" r:id="rId25"/>
    <p:sldId id="407" r:id="rId26"/>
    <p:sldId id="408" r:id="rId27"/>
    <p:sldId id="344" r:id="rId28"/>
    <p:sldId id="409" r:id="rId29"/>
    <p:sldId id="346" r:id="rId30"/>
    <p:sldId id="347" r:id="rId31"/>
    <p:sldId id="348" r:id="rId32"/>
    <p:sldId id="349" r:id="rId33"/>
    <p:sldId id="410" r:id="rId34"/>
    <p:sldId id="351" r:id="rId35"/>
    <p:sldId id="352" r:id="rId36"/>
    <p:sldId id="353" r:id="rId37"/>
    <p:sldId id="411" r:id="rId38"/>
    <p:sldId id="355" r:id="rId39"/>
    <p:sldId id="356" r:id="rId40"/>
    <p:sldId id="357" r:id="rId41"/>
    <p:sldId id="358" r:id="rId42"/>
    <p:sldId id="359" r:id="rId43"/>
    <p:sldId id="360" r:id="rId44"/>
    <p:sldId id="361" r:id="rId45"/>
    <p:sldId id="415" r:id="rId46"/>
    <p:sldId id="416" r:id="rId47"/>
    <p:sldId id="362" r:id="rId48"/>
    <p:sldId id="363" r:id="rId49"/>
    <p:sldId id="364" r:id="rId50"/>
    <p:sldId id="365" r:id="rId51"/>
    <p:sldId id="366" r:id="rId52"/>
    <p:sldId id="367" r:id="rId53"/>
    <p:sldId id="368" r:id="rId54"/>
    <p:sldId id="413" r:id="rId55"/>
    <p:sldId id="370" r:id="rId56"/>
    <p:sldId id="371" r:id="rId57"/>
    <p:sldId id="372" r:id="rId58"/>
    <p:sldId id="412"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417" r:id="rId74"/>
    <p:sldId id="389" r:id="rId7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go Marchant"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70" d="100"/>
          <a:sy n="70" d="100"/>
        </p:scale>
        <p:origin x="-11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CBE04-49C4-4959-A8BA-88076B557E8F}" type="datetimeFigureOut">
              <a:rPr lang="es-CL" smtClean="0"/>
              <a:t>15-04-2015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97934-FB5C-42CB-BFF8-91FD2D846D36}" type="slidenum">
              <a:rPr lang="es-CL" smtClean="0"/>
              <a:t>‹Nº›</a:t>
            </a:fld>
            <a:endParaRPr lang="es-CL"/>
          </a:p>
        </p:txBody>
      </p:sp>
    </p:spTree>
    <p:extLst>
      <p:ext uri="{BB962C8B-B14F-4D97-AF65-F5344CB8AC3E}">
        <p14:creationId xmlns:p14="http://schemas.microsoft.com/office/powerpoint/2010/main" val="220873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768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D9CA27-1503-429D-902D-3C4445DF8DEF}" type="slidenum">
              <a:rPr lang="en-US" altLang="es-CL" smtClean="0">
                <a:latin typeface="Arial" charset="0"/>
              </a:rPr>
              <a:pPr eaLnBrk="1" hangingPunct="1">
                <a:spcBef>
                  <a:spcPct val="0"/>
                </a:spcBef>
              </a:pPr>
              <a:t>1</a:t>
            </a:fld>
            <a:endParaRPr lang="en-US" altLang="es-CL"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10</a:t>
            </a:fld>
            <a:endParaRPr lang="en-US" altLang="es-CL"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Respecto a la primera viñeta:  cabe mencionar que a capacitación ejecutada que está focalizada a solucionar problemas detectados en el desempeño de los funcionarios, puede influir, en alguna medida, en el mejoramiento del mismo.</a:t>
            </a:r>
          </a:p>
          <a:p>
            <a:endParaRPr lang="es-CL" altLang="es-CL" smtClean="0"/>
          </a:p>
          <a:p>
            <a:r>
              <a:rPr lang="es-CL" altLang="es-CL" smtClean="0"/>
              <a:t>Respecto a la segunda viñeta:  a través del PMG como instrumento de gestión se logró establecer un piso en la gestión de la capacitación, identificado procesos claves y formas de trabajo permanentes. Ahora el desafío es mejorar la calidad de la capacitación, reforzando elementos tanto en la detección de necesidades, planificación de la capacitación y en los procesos evaluativos de la misma.</a:t>
            </a:r>
          </a:p>
          <a:p>
            <a:endParaRPr lang="es-MX" altLang="es-CL" smtClean="0"/>
          </a:p>
          <a:p>
            <a:r>
              <a:rPr lang="es-MX" altLang="es-CL" smtClean="0"/>
              <a:t>Finalmente lo que se espera es que la capacitación sea un aliado estratégico para mejorar los resultados organizacionales.</a:t>
            </a:r>
            <a:endParaRPr lang="es-CL" altLang="es-CL"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C1FBFB-9DF9-4FAE-960E-0273F497A4C0}" type="slidenum">
              <a:rPr lang="en-US" altLang="es-CL" smtClean="0">
                <a:latin typeface="Arial" charset="0"/>
              </a:rPr>
              <a:pPr eaLnBrk="1" hangingPunct="1">
                <a:spcBef>
                  <a:spcPct val="0"/>
                </a:spcBef>
              </a:pPr>
              <a:t>11</a:t>
            </a:fld>
            <a:endParaRPr lang="en-US" altLang="es-CL"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13</a:t>
            </a:fld>
            <a:endParaRPr lang="en-US" altLang="es-CL"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18</a:t>
            </a:fld>
            <a:endParaRPr lang="en-US" altLang="es-CL"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CL" smtClean="0"/>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947C36-EF95-4F3F-B157-80B55F415040}" type="slidenum">
              <a:rPr lang="en-US" altLang="es-CL" smtClean="0">
                <a:latin typeface="Arial" charset="0"/>
              </a:rPr>
              <a:pPr eaLnBrk="1" hangingPunct="1">
                <a:spcBef>
                  <a:spcPct val="0"/>
                </a:spcBef>
              </a:pPr>
              <a:t>19</a:t>
            </a:fld>
            <a:endParaRPr lang="en-US" altLang="es-CL"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CL" smtClean="0"/>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947C36-EF95-4F3F-B157-80B55F415040}" type="slidenum">
              <a:rPr lang="en-US" altLang="es-CL" smtClean="0">
                <a:latin typeface="Arial" charset="0"/>
              </a:rPr>
              <a:pPr eaLnBrk="1" hangingPunct="1">
                <a:spcBef>
                  <a:spcPct val="0"/>
                </a:spcBef>
              </a:pPr>
              <a:t>20</a:t>
            </a:fld>
            <a:endParaRPr lang="en-US" altLang="es-CL"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21</a:t>
            </a:fld>
            <a:endParaRPr lang="en-US" altLang="es-CL"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CL" smtClean="0"/>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947C36-EF95-4F3F-B157-80B55F415040}" type="slidenum">
              <a:rPr lang="en-US" altLang="es-CL" smtClean="0">
                <a:latin typeface="Arial" charset="0"/>
              </a:rPr>
              <a:pPr eaLnBrk="1" hangingPunct="1">
                <a:spcBef>
                  <a:spcPct val="0"/>
                </a:spcBef>
              </a:pPr>
              <a:t>22</a:t>
            </a:fld>
            <a:endParaRPr lang="en-US" altLang="es-CL"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23</a:t>
            </a:fld>
            <a:endParaRPr lang="en-US" altLang="es-CL"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Respecto a la primera viñeta:  cabe mencionar que a capacitación ejecutada que está focalizada a solucionar problemas detectados en el desempeño de los funcionarios, puede influir, en alguna medida, en el mejoramiento del mismo.</a:t>
            </a:r>
          </a:p>
          <a:p>
            <a:endParaRPr lang="es-CL" altLang="es-CL" smtClean="0"/>
          </a:p>
          <a:p>
            <a:r>
              <a:rPr lang="es-CL" altLang="es-CL" smtClean="0"/>
              <a:t>Respecto a la segunda viñeta:  a través del PMG como instrumento de gestión se logró establecer un piso en la gestión de la capacitación, identificado procesos claves y formas de trabajo permanentes. Ahora el desafío es mejorar la calidad de la capacitación, reforzando elementos tanto en la detección de necesidades, planificación de la capacitación y en los procesos evaluativos de la misma.</a:t>
            </a:r>
          </a:p>
          <a:p>
            <a:endParaRPr lang="es-MX" altLang="es-CL" smtClean="0"/>
          </a:p>
          <a:p>
            <a:r>
              <a:rPr lang="es-MX" altLang="es-CL" smtClean="0"/>
              <a:t>Finalmente lo que se espera es que la capacitación sea un aliado estratégico para mejorar los resultados organizacionales.</a:t>
            </a:r>
            <a:endParaRPr lang="es-CL" altLang="es-CL"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C1FBFB-9DF9-4FAE-960E-0273F497A4C0}" type="slidenum">
              <a:rPr lang="en-US" altLang="es-CL" smtClean="0">
                <a:latin typeface="Arial" charset="0"/>
              </a:rPr>
              <a:pPr eaLnBrk="1" hangingPunct="1">
                <a:spcBef>
                  <a:spcPct val="0"/>
                </a:spcBef>
              </a:pPr>
              <a:t>24</a:t>
            </a:fld>
            <a:endParaRPr lang="en-US" altLang="es-CL"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778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F5879C-0EE5-40A8-98C6-084A8E495224}" type="slidenum">
              <a:rPr lang="en-US" altLang="es-CL" smtClean="0">
                <a:latin typeface="Arial" charset="0"/>
              </a:rPr>
              <a:pPr eaLnBrk="1" hangingPunct="1">
                <a:spcBef>
                  <a:spcPct val="0"/>
                </a:spcBef>
              </a:pPr>
              <a:t>2</a:t>
            </a:fld>
            <a:endParaRPr lang="en-US" altLang="es-CL"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788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E9E6AC-DF2A-485F-B390-DABF616128BA}" type="slidenum">
              <a:rPr lang="en-US" altLang="es-CL" smtClean="0">
                <a:latin typeface="Arial" charset="0"/>
              </a:rPr>
              <a:pPr eaLnBrk="1" hangingPunct="1">
                <a:spcBef>
                  <a:spcPct val="0"/>
                </a:spcBef>
              </a:pPr>
              <a:t>25</a:t>
            </a:fld>
            <a:endParaRPr lang="en-US" altLang="es-CL"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26</a:t>
            </a:fld>
            <a:endParaRPr lang="en-US" altLang="es-CL"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993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E4992F-F2A9-46FA-BEF1-30E16918FA3E}" type="slidenum">
              <a:rPr lang="en-US" altLang="es-CL" smtClean="0">
                <a:latin typeface="Arial" charset="0"/>
              </a:rPr>
              <a:pPr eaLnBrk="1" hangingPunct="1">
                <a:spcBef>
                  <a:spcPct val="0"/>
                </a:spcBef>
              </a:pPr>
              <a:t>27</a:t>
            </a:fld>
            <a:endParaRPr lang="en-US" altLang="es-CL"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28</a:t>
            </a:fld>
            <a:endParaRPr lang="en-US" altLang="es-CL"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013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29061F-6A37-44B6-AFB7-CD31C343C46E}" type="slidenum">
              <a:rPr lang="en-US" altLang="es-CL" smtClean="0">
                <a:latin typeface="Arial" charset="0"/>
              </a:rPr>
              <a:pPr eaLnBrk="1" hangingPunct="1">
                <a:spcBef>
                  <a:spcPct val="0"/>
                </a:spcBef>
              </a:pPr>
              <a:t>29</a:t>
            </a:fld>
            <a:endParaRPr lang="en-US" altLang="es-CL"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0240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027CF8C-B3F2-4019-A92E-F06F48850C23}" type="slidenum">
              <a:rPr lang="en-US" altLang="es-CL">
                <a:latin typeface="Arial" charset="0"/>
              </a:rPr>
              <a:pPr algn="r" eaLnBrk="1" hangingPunct="1">
                <a:spcBef>
                  <a:spcPct val="0"/>
                </a:spcBef>
              </a:pPr>
              <a:t>30</a:t>
            </a:fld>
            <a:endParaRPr lang="en-US" altLang="es-C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0342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3E30AB9-7491-4006-BB40-4D52C16700CD}" type="slidenum">
              <a:rPr lang="en-US" altLang="es-CL">
                <a:latin typeface="Arial" charset="0"/>
              </a:rPr>
              <a:pPr algn="r" eaLnBrk="1" hangingPunct="1">
                <a:spcBef>
                  <a:spcPct val="0"/>
                </a:spcBef>
              </a:pPr>
              <a:t>31</a:t>
            </a:fld>
            <a:endParaRPr lang="en-US" altLang="es-C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04452"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604E0DA-0CD8-4A31-A2EB-64489A352BF8}" type="slidenum">
              <a:rPr lang="en-US" altLang="es-CL">
                <a:latin typeface="Arial" charset="0"/>
              </a:rPr>
              <a:pPr algn="r" eaLnBrk="1" hangingPunct="1">
                <a:spcBef>
                  <a:spcPct val="0"/>
                </a:spcBef>
              </a:pPr>
              <a:t>32</a:t>
            </a:fld>
            <a:endParaRPr lang="en-US" altLang="es-C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33</a:t>
            </a:fld>
            <a:endParaRPr lang="en-US" altLang="es-CL"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0650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B8177F6-8E13-4F94-8C47-2DEBB0387A54}" type="slidenum">
              <a:rPr lang="en-US" altLang="es-CL">
                <a:latin typeface="Arial" charset="0"/>
              </a:rPr>
              <a:pPr algn="r" eaLnBrk="1" hangingPunct="1">
                <a:spcBef>
                  <a:spcPct val="0"/>
                </a:spcBef>
              </a:pPr>
              <a:t>34</a:t>
            </a:fld>
            <a:endParaRPr lang="en-US" altLang="es-C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788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E9E6AC-DF2A-485F-B390-DABF616128BA}" type="slidenum">
              <a:rPr lang="en-US" altLang="es-CL" smtClean="0">
                <a:latin typeface="Arial" charset="0"/>
              </a:rPr>
              <a:pPr eaLnBrk="1" hangingPunct="1">
                <a:spcBef>
                  <a:spcPct val="0"/>
                </a:spcBef>
              </a:pPr>
              <a:t>3</a:t>
            </a:fld>
            <a:endParaRPr lang="en-US" altLang="es-CL"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0752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4AD9F86-481E-45CE-BC08-DA414DEC1E6F}" type="slidenum">
              <a:rPr lang="en-US" altLang="es-CL">
                <a:latin typeface="Arial" charset="0"/>
              </a:rPr>
              <a:pPr algn="r" eaLnBrk="1" hangingPunct="1">
                <a:spcBef>
                  <a:spcPct val="0"/>
                </a:spcBef>
              </a:pPr>
              <a:t>35</a:t>
            </a:fld>
            <a:endParaRPr lang="en-US" altLang="es-C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0854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5CEE844-3A44-4D78-B75D-0DC56600DB2A}" type="slidenum">
              <a:rPr lang="en-US" altLang="es-CL">
                <a:latin typeface="Arial" charset="0"/>
              </a:rPr>
              <a:pPr algn="r" eaLnBrk="1" hangingPunct="1">
                <a:spcBef>
                  <a:spcPct val="0"/>
                </a:spcBef>
              </a:pPr>
              <a:t>36</a:t>
            </a:fld>
            <a:endParaRPr lang="en-US" altLang="es-C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37</a:t>
            </a:fld>
            <a:endParaRPr lang="en-US" altLang="es-CL"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0596"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E739E40-0947-4CA5-8B14-99E50E1CA42A}" type="slidenum">
              <a:rPr lang="en-US" altLang="es-CL">
                <a:latin typeface="Arial" charset="0"/>
              </a:rPr>
              <a:pPr algn="r" eaLnBrk="1" hangingPunct="1">
                <a:spcBef>
                  <a:spcPct val="0"/>
                </a:spcBef>
              </a:pPr>
              <a:t>38</a:t>
            </a:fld>
            <a:endParaRPr lang="en-US" altLang="es-C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162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8DAADBB-8719-4AF1-A94C-F420831DD85F}" type="slidenum">
              <a:rPr lang="en-US" altLang="es-CL">
                <a:latin typeface="Arial" charset="0"/>
              </a:rPr>
              <a:pPr algn="r" eaLnBrk="1" hangingPunct="1">
                <a:spcBef>
                  <a:spcPct val="0"/>
                </a:spcBef>
              </a:pPr>
              <a:t>39</a:t>
            </a:fld>
            <a:endParaRPr lang="en-US" altLang="es-C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264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89B32AA-C8F5-4AF5-AB0E-9ED994A9CA3D}" type="slidenum">
              <a:rPr lang="en-US" altLang="es-CL">
                <a:latin typeface="Arial" charset="0"/>
              </a:rPr>
              <a:pPr algn="r" eaLnBrk="1" hangingPunct="1">
                <a:spcBef>
                  <a:spcPct val="0"/>
                </a:spcBef>
              </a:pPr>
              <a:t>40</a:t>
            </a:fld>
            <a:endParaRPr lang="en-US" altLang="es-C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366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EEDB0D6-D382-4677-B74E-3C59BD2B28F4}" type="slidenum">
              <a:rPr lang="en-US" altLang="es-CL">
                <a:latin typeface="Arial" charset="0"/>
              </a:rPr>
              <a:pPr algn="r" eaLnBrk="1" hangingPunct="1">
                <a:spcBef>
                  <a:spcPct val="0"/>
                </a:spcBef>
              </a:pPr>
              <a:t>41</a:t>
            </a:fld>
            <a:endParaRPr lang="en-US" altLang="es-C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4692"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69E11E8-6512-47D3-B21C-53476B851D18}" type="slidenum">
              <a:rPr lang="en-US" altLang="es-CL">
                <a:latin typeface="Arial" charset="0"/>
              </a:rPr>
              <a:pPr algn="r" eaLnBrk="1" hangingPunct="1">
                <a:spcBef>
                  <a:spcPct val="0"/>
                </a:spcBef>
              </a:pPr>
              <a:t>42</a:t>
            </a:fld>
            <a:endParaRPr lang="en-US" altLang="es-C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5716"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6AB989E-4956-4D35-9009-E3569551BBBE}" type="slidenum">
              <a:rPr lang="en-US" altLang="es-CL">
                <a:latin typeface="Arial" charset="0"/>
              </a:rPr>
              <a:pPr algn="r" eaLnBrk="1" hangingPunct="1">
                <a:spcBef>
                  <a:spcPct val="0"/>
                </a:spcBef>
              </a:pPr>
              <a:t>43</a:t>
            </a:fld>
            <a:endParaRPr lang="en-US" altLang="es-C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674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5C1F346-90A7-49EF-9E4C-49D79AFC4185}" type="slidenum">
              <a:rPr lang="en-US" altLang="es-CL">
                <a:latin typeface="Arial" charset="0"/>
              </a:rPr>
              <a:pPr algn="r" eaLnBrk="1" hangingPunct="1">
                <a:spcBef>
                  <a:spcPct val="0"/>
                </a:spcBef>
              </a:pPr>
              <a:t>44</a:t>
            </a:fld>
            <a:endParaRPr lang="en-US" altLang="es-C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4</a:t>
            </a:fld>
            <a:endParaRPr lang="en-US" altLang="es-CL"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776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24DD176-0875-433D-9C1C-0B3D32B7D5D4}" type="slidenum">
              <a:rPr lang="en-US" altLang="es-CL">
                <a:latin typeface="Arial" charset="0"/>
              </a:rPr>
              <a:pPr algn="r" eaLnBrk="1" hangingPunct="1">
                <a:spcBef>
                  <a:spcPct val="0"/>
                </a:spcBef>
              </a:pPr>
              <a:t>45</a:t>
            </a:fld>
            <a:endParaRPr lang="en-US" altLang="es-C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776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24DD176-0875-433D-9C1C-0B3D32B7D5D4}" type="slidenum">
              <a:rPr lang="en-US" altLang="es-CL">
                <a:latin typeface="Arial" charset="0"/>
              </a:rPr>
              <a:pPr algn="r" eaLnBrk="1" hangingPunct="1">
                <a:spcBef>
                  <a:spcPct val="0"/>
                </a:spcBef>
              </a:pPr>
              <a:t>46</a:t>
            </a:fld>
            <a:endParaRPr lang="en-US" altLang="es-CL">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776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24DD176-0875-433D-9C1C-0B3D32B7D5D4}" type="slidenum">
              <a:rPr lang="en-US" altLang="es-CL">
                <a:latin typeface="Arial" charset="0"/>
              </a:rPr>
              <a:pPr algn="r" eaLnBrk="1" hangingPunct="1">
                <a:spcBef>
                  <a:spcPct val="0"/>
                </a:spcBef>
              </a:pPr>
              <a:t>47</a:t>
            </a:fld>
            <a:endParaRPr lang="en-US" altLang="es-CL">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878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6B47BD8-C6E8-43FE-BEB9-032EBF01E089}" type="slidenum">
              <a:rPr lang="en-US" altLang="es-CL">
                <a:latin typeface="Arial" charset="0"/>
              </a:rPr>
              <a:pPr algn="r" eaLnBrk="1" hangingPunct="1">
                <a:spcBef>
                  <a:spcPct val="0"/>
                </a:spcBef>
              </a:pPr>
              <a:t>48</a:t>
            </a:fld>
            <a:endParaRPr lang="en-US" altLang="es-CL">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19812"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286EE99-43E1-435C-B9B4-D4A91E3CAD86}" type="slidenum">
              <a:rPr lang="en-US" altLang="es-CL">
                <a:latin typeface="Arial" charset="0"/>
              </a:rPr>
              <a:pPr algn="r" eaLnBrk="1" hangingPunct="1">
                <a:spcBef>
                  <a:spcPct val="0"/>
                </a:spcBef>
              </a:pPr>
              <a:t>49</a:t>
            </a:fld>
            <a:endParaRPr lang="en-US" altLang="es-CL">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20836"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EB47D04-F727-416E-B7FD-5043D25A8BAD}" type="slidenum">
              <a:rPr lang="en-US" altLang="es-CL">
                <a:latin typeface="Arial" charset="0"/>
              </a:rPr>
              <a:pPr algn="r" eaLnBrk="1" hangingPunct="1">
                <a:spcBef>
                  <a:spcPct val="0"/>
                </a:spcBef>
              </a:pPr>
              <a:t>50</a:t>
            </a:fld>
            <a:endParaRPr lang="en-US" altLang="es-CL">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2186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D83D548-92AA-4C7A-BCDB-09635BED402E}" type="slidenum">
              <a:rPr lang="en-US" altLang="es-CL">
                <a:latin typeface="Arial" charset="0"/>
              </a:rPr>
              <a:pPr algn="r" eaLnBrk="1" hangingPunct="1">
                <a:spcBef>
                  <a:spcPct val="0"/>
                </a:spcBef>
              </a:pPr>
              <a:t>51</a:t>
            </a:fld>
            <a:endParaRPr lang="en-US" altLang="es-CL">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2288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2091D2B-38D2-42CE-BDD5-8A97D3B9F2F2}" type="slidenum">
              <a:rPr lang="en-US" altLang="es-CL">
                <a:latin typeface="Arial" charset="0"/>
              </a:rPr>
              <a:pPr algn="r" eaLnBrk="1" hangingPunct="1">
                <a:spcBef>
                  <a:spcPct val="0"/>
                </a:spcBef>
              </a:pPr>
              <a:t>52</a:t>
            </a:fld>
            <a:endParaRPr lang="en-US" altLang="es-CL">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2390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45FE0FE-C4E5-4D7C-BDE2-9B45A130F25B}" type="slidenum">
              <a:rPr lang="en-US" altLang="es-CL">
                <a:latin typeface="Arial" charset="0"/>
              </a:rPr>
              <a:pPr algn="r" eaLnBrk="1" hangingPunct="1">
                <a:spcBef>
                  <a:spcPct val="0"/>
                </a:spcBef>
              </a:pPr>
              <a:t>53</a:t>
            </a:fld>
            <a:endParaRPr lang="en-US" altLang="es-CL">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54</a:t>
            </a:fld>
            <a:endParaRPr lang="en-US" altLang="es-CL"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5</a:t>
            </a:fld>
            <a:endParaRPr lang="en-US" altLang="es-CL"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25956"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470D59F-7C52-44EF-983D-D7AC3495EB7A}" type="slidenum">
              <a:rPr lang="en-US" altLang="es-CL">
                <a:latin typeface="Arial" charset="0"/>
              </a:rPr>
              <a:pPr algn="r" eaLnBrk="1" hangingPunct="1">
                <a:spcBef>
                  <a:spcPct val="0"/>
                </a:spcBef>
              </a:pPr>
              <a:t>55</a:t>
            </a:fld>
            <a:endParaRPr lang="en-US" altLang="es-CL">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2698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1427A16-2CEB-451E-9334-D1F58835E353}" type="slidenum">
              <a:rPr lang="en-US" altLang="es-CL">
                <a:latin typeface="Arial" charset="0"/>
              </a:rPr>
              <a:pPr algn="r" eaLnBrk="1" hangingPunct="1">
                <a:spcBef>
                  <a:spcPct val="0"/>
                </a:spcBef>
              </a:pPr>
              <a:t>56</a:t>
            </a:fld>
            <a:endParaRPr lang="en-US" altLang="es-CL">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2800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019A8A4-9FDC-4AE3-BBBC-5ACB7627B8CF}" type="slidenum">
              <a:rPr lang="en-US" altLang="es-CL">
                <a:latin typeface="Arial" charset="0"/>
              </a:rPr>
              <a:pPr algn="r" eaLnBrk="1" hangingPunct="1">
                <a:spcBef>
                  <a:spcPct val="0"/>
                </a:spcBef>
              </a:pPr>
              <a:t>57</a:t>
            </a:fld>
            <a:endParaRPr lang="en-US" altLang="es-CL">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El Temario de esta presentación es el siguiente:</a:t>
            </a:r>
          </a:p>
          <a:p>
            <a:r>
              <a:rPr lang="es-CL" altLang="es-CL" smtClean="0"/>
              <a:t>En la </a:t>
            </a:r>
            <a:r>
              <a:rPr lang="es-CL" altLang="es-CL" u="sng" smtClean="0"/>
              <a:t>presentación del proyecto </a:t>
            </a:r>
            <a:r>
              <a:rPr lang="es-CL" altLang="es-CL" smtClean="0"/>
              <a:t>les informaremos los objetivos del mismo y sus alcances.</a:t>
            </a:r>
          </a:p>
          <a:p>
            <a:r>
              <a:rPr lang="es-CL" altLang="es-CL" smtClean="0"/>
              <a:t>En los </a:t>
            </a:r>
            <a:r>
              <a:rPr lang="es-CL" altLang="es-CL" u="sng" smtClean="0"/>
              <a:t>servicios participantes </a:t>
            </a:r>
            <a:r>
              <a:rPr lang="es-CL" altLang="es-CL" smtClean="0"/>
              <a:t>haremos mención a las instituciones que hoy están presentes acá, para que puedan identificarse.</a:t>
            </a:r>
          </a:p>
          <a:p>
            <a:r>
              <a:rPr lang="es-CL" altLang="es-CL" smtClean="0"/>
              <a:t>En </a:t>
            </a:r>
            <a:r>
              <a:rPr lang="es-CL" altLang="es-CL" u="sng" smtClean="0"/>
              <a:t>Modelo de Gestión y de evaluación de la capacitación </a:t>
            </a:r>
            <a:r>
              <a:rPr lang="es-CL" altLang="es-CL" smtClean="0"/>
              <a:t>nos referiremos a los elementos teóricos que sustentan nuestro proyecto de gestión y evaluación de la capacitación.</a:t>
            </a:r>
          </a:p>
          <a:p>
            <a:r>
              <a:rPr lang="es-CL" altLang="es-CL" smtClean="0"/>
              <a:t>Luego, en </a:t>
            </a:r>
            <a:r>
              <a:rPr lang="es-CL" altLang="es-CL" u="sng" smtClean="0"/>
              <a:t>Roles de los servicios públicos y de la DNSC</a:t>
            </a:r>
            <a:r>
              <a:rPr lang="es-CL" altLang="es-CL" smtClean="0"/>
              <a:t>, pretendemos determinar claramente los ámbitos de acción y responsabilidades de ustedes y de nosotros para el éxito del proyecto.</a:t>
            </a:r>
          </a:p>
          <a:p>
            <a:r>
              <a:rPr lang="es-CL" altLang="es-CL" smtClean="0"/>
              <a:t>En el </a:t>
            </a:r>
            <a:r>
              <a:rPr lang="es-CL" altLang="es-CL" u="sng" smtClean="0"/>
              <a:t>modelo de implementación</a:t>
            </a:r>
            <a:r>
              <a:rPr lang="es-CL" altLang="es-CL" smtClean="0"/>
              <a:t>, deseamos exponerles, en términos generales, las acciones que se ejecutarán durante el desarrollo del proyecto.</a:t>
            </a:r>
          </a:p>
          <a:p>
            <a:r>
              <a:rPr lang="es-CL" altLang="es-CL" smtClean="0"/>
              <a:t>Y finalmente, les informaremos los </a:t>
            </a:r>
            <a:r>
              <a:rPr lang="es-CL" altLang="es-CL" u="sng" smtClean="0"/>
              <a:t>compromisos</a:t>
            </a:r>
            <a:r>
              <a:rPr lang="es-CL" altLang="es-CL" smtClean="0"/>
              <a:t> a corto plazo, es decir, las primeras acciones con las que comenzaremos el proyecto.</a:t>
            </a:r>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CF1216-A16C-45CD-BFBA-8D9919731DF5}" type="slidenum">
              <a:rPr lang="en-US" altLang="es-CL" smtClean="0">
                <a:latin typeface="Arial" charset="0"/>
              </a:rPr>
              <a:pPr eaLnBrk="1" hangingPunct="1">
                <a:spcBef>
                  <a:spcPct val="0"/>
                </a:spcBef>
              </a:pPr>
              <a:t>58</a:t>
            </a:fld>
            <a:endParaRPr lang="en-US" altLang="es-CL"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00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809A1E-290D-4D14-BB5B-07BCDACA86C3}" type="slidenum">
              <a:rPr lang="en-US" altLang="es-CL" smtClean="0">
                <a:latin typeface="Arial" charset="0"/>
              </a:rPr>
              <a:pPr eaLnBrk="1" hangingPunct="1">
                <a:spcBef>
                  <a:spcPct val="0"/>
                </a:spcBef>
              </a:pPr>
              <a:t>59</a:t>
            </a:fld>
            <a:endParaRPr lang="en-US" altLang="es-CL"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1076"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E715175-6D7A-48EF-9FEB-FBC88E84B880}" type="slidenum">
              <a:rPr lang="en-US" altLang="es-CL">
                <a:latin typeface="Arial" charset="0"/>
              </a:rPr>
              <a:pPr algn="r" eaLnBrk="1" hangingPunct="1">
                <a:spcBef>
                  <a:spcPct val="0"/>
                </a:spcBef>
              </a:pPr>
              <a:t>60</a:t>
            </a:fld>
            <a:endParaRPr lang="en-US" altLang="es-CL">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210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15BAD7C-6725-4E8C-9A90-315BE2EB98E9}" type="slidenum">
              <a:rPr lang="en-US" altLang="es-CL">
                <a:latin typeface="Arial" charset="0"/>
              </a:rPr>
              <a:pPr algn="r" eaLnBrk="1" hangingPunct="1">
                <a:spcBef>
                  <a:spcPct val="0"/>
                </a:spcBef>
              </a:pPr>
              <a:t>61</a:t>
            </a:fld>
            <a:endParaRPr lang="en-US" altLang="es-CL">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312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5366BA6-6252-4765-AE11-8FCCA4C83CFC}" type="slidenum">
              <a:rPr lang="en-US" altLang="es-CL">
                <a:latin typeface="Arial" charset="0"/>
              </a:rPr>
              <a:pPr algn="r" eaLnBrk="1" hangingPunct="1">
                <a:spcBef>
                  <a:spcPct val="0"/>
                </a:spcBef>
              </a:pPr>
              <a:t>62</a:t>
            </a:fld>
            <a:endParaRPr lang="en-US" altLang="es-CL">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414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62F24BF-6008-4BCF-B20D-5B8F74065D95}" type="slidenum">
              <a:rPr lang="en-US" altLang="es-CL">
                <a:latin typeface="Arial" charset="0"/>
              </a:rPr>
              <a:pPr algn="r" eaLnBrk="1" hangingPunct="1">
                <a:spcBef>
                  <a:spcPct val="0"/>
                </a:spcBef>
              </a:pPr>
              <a:t>63</a:t>
            </a:fld>
            <a:endParaRPr lang="en-US" altLang="es-CL">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5172"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394CD96-1D26-4B49-B6F1-ED1D5C820B4C}" type="slidenum">
              <a:rPr lang="en-US" altLang="es-CL">
                <a:latin typeface="Arial" charset="0"/>
              </a:rPr>
              <a:pPr algn="r" eaLnBrk="1" hangingPunct="1">
                <a:spcBef>
                  <a:spcPct val="0"/>
                </a:spcBef>
              </a:pPr>
              <a:t>64</a:t>
            </a:fld>
            <a:endParaRPr lang="en-US" altLang="es-C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Respecto a la primera viñeta:  cabe mencionar que a capacitación ejecutada que está focalizada a solucionar problemas detectados en el desempeño de los funcionarios, puede influir, en alguna medida, en el mejoramiento del mismo.</a:t>
            </a:r>
          </a:p>
          <a:p>
            <a:endParaRPr lang="es-CL" altLang="es-CL" smtClean="0"/>
          </a:p>
          <a:p>
            <a:r>
              <a:rPr lang="es-CL" altLang="es-CL" smtClean="0"/>
              <a:t>Respecto a la segunda viñeta:  a través del PMG como instrumento de gestión se logró establecer un piso en la gestión de la capacitación, identificado procesos claves y formas de trabajo permanentes. Ahora el desafío es mejorar la calidad de la capacitación, reforzando elementos tanto en la detección de necesidades, planificación de la capacitación y en los procesos evaluativos de la misma.</a:t>
            </a:r>
          </a:p>
          <a:p>
            <a:endParaRPr lang="es-MX" altLang="es-CL" smtClean="0"/>
          </a:p>
          <a:p>
            <a:r>
              <a:rPr lang="es-MX" altLang="es-CL" smtClean="0"/>
              <a:t>Finalmente lo que se espera es que la capacitación sea un aliado estratégico para mejorar los resultados organizacionales.</a:t>
            </a:r>
            <a:endParaRPr lang="es-CL" altLang="es-CL"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C1FBFB-9DF9-4FAE-960E-0273F497A4C0}" type="slidenum">
              <a:rPr lang="en-US" altLang="es-CL" smtClean="0">
                <a:latin typeface="Arial" charset="0"/>
              </a:rPr>
              <a:pPr eaLnBrk="1" hangingPunct="1">
                <a:spcBef>
                  <a:spcPct val="0"/>
                </a:spcBef>
              </a:pPr>
              <a:t>6</a:t>
            </a:fld>
            <a:endParaRPr lang="en-US" altLang="es-CL"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6196"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856F425-3281-4A92-8014-E4AF353D43A1}" type="slidenum">
              <a:rPr lang="en-US" altLang="es-CL">
                <a:latin typeface="Arial" charset="0"/>
              </a:rPr>
              <a:pPr algn="r" eaLnBrk="1" hangingPunct="1">
                <a:spcBef>
                  <a:spcPct val="0"/>
                </a:spcBef>
              </a:pPr>
              <a:t>65</a:t>
            </a:fld>
            <a:endParaRPr lang="en-US" altLang="es-CL">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722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A1F82A2-B291-4DB2-B1DB-B61828383B97}" type="slidenum">
              <a:rPr lang="en-US" altLang="es-CL">
                <a:latin typeface="Arial" charset="0"/>
              </a:rPr>
              <a:pPr algn="r" eaLnBrk="1" hangingPunct="1">
                <a:spcBef>
                  <a:spcPct val="0"/>
                </a:spcBef>
              </a:pPr>
              <a:t>66</a:t>
            </a:fld>
            <a:endParaRPr lang="en-US" altLang="es-CL">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824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748CCC7-5BB2-4DA5-8887-C5D79F47EE39}" type="slidenum">
              <a:rPr lang="en-US" altLang="es-CL">
                <a:latin typeface="Arial" charset="0"/>
              </a:rPr>
              <a:pPr algn="r" eaLnBrk="1" hangingPunct="1">
                <a:spcBef>
                  <a:spcPct val="0"/>
                </a:spcBef>
              </a:pPr>
              <a:t>67</a:t>
            </a:fld>
            <a:endParaRPr lang="en-US" altLang="es-CL">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3926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17023B1-C9E2-4F1A-9ADF-74720065C2D4}" type="slidenum">
              <a:rPr lang="en-US" altLang="es-CL">
                <a:latin typeface="Arial" charset="0"/>
              </a:rPr>
              <a:pPr algn="r" eaLnBrk="1" hangingPunct="1">
                <a:spcBef>
                  <a:spcPct val="0"/>
                </a:spcBef>
              </a:pPr>
              <a:t>68</a:t>
            </a:fld>
            <a:endParaRPr lang="en-US" altLang="es-CL">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40292"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A632BFE-8B1B-46BA-8A94-7F95D133E893}" type="slidenum">
              <a:rPr lang="en-US" altLang="es-CL">
                <a:latin typeface="Arial" charset="0"/>
              </a:rPr>
              <a:pPr algn="r" eaLnBrk="1" hangingPunct="1">
                <a:spcBef>
                  <a:spcPct val="0"/>
                </a:spcBef>
              </a:pPr>
              <a:t>69</a:t>
            </a:fld>
            <a:endParaRPr lang="en-US" altLang="es-CL">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41316"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CFA53C3-8155-48F5-8E04-673C79090A63}" type="slidenum">
              <a:rPr lang="en-US" altLang="es-CL">
                <a:latin typeface="Arial" charset="0"/>
              </a:rPr>
              <a:pPr algn="r" eaLnBrk="1" hangingPunct="1">
                <a:spcBef>
                  <a:spcPct val="0"/>
                </a:spcBef>
              </a:pPr>
              <a:t>70</a:t>
            </a:fld>
            <a:endParaRPr lang="en-US" altLang="es-CL">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42340"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DC8BDAD-6847-4DD8-83AB-1375B4D4E4C3}" type="slidenum">
              <a:rPr lang="en-US" altLang="es-CL">
                <a:latin typeface="Arial" charset="0"/>
              </a:rPr>
              <a:pPr algn="r" eaLnBrk="1" hangingPunct="1">
                <a:spcBef>
                  <a:spcPct val="0"/>
                </a:spcBef>
              </a:pPr>
              <a:t>71</a:t>
            </a:fld>
            <a:endParaRPr lang="en-US" altLang="es-CL">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43364"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45BD596-B0CA-4BF6-AB6C-8B12A725B362}" type="slidenum">
              <a:rPr lang="en-US" altLang="es-CL">
                <a:latin typeface="Arial" charset="0"/>
              </a:rPr>
              <a:pPr algn="r" eaLnBrk="1" hangingPunct="1">
                <a:spcBef>
                  <a:spcPct val="0"/>
                </a:spcBef>
              </a:pPr>
              <a:t>72</a:t>
            </a:fld>
            <a:endParaRPr lang="en-US" altLang="es-CL">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44388" name="3 Marcador de número de diapositiva"/>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8ABB3A2-1123-4BAF-A900-988A09A69798}" type="slidenum">
              <a:rPr lang="en-US" altLang="es-CL">
                <a:latin typeface="Arial" charset="0"/>
              </a:rPr>
              <a:pPr algn="r" eaLnBrk="1" hangingPunct="1">
                <a:spcBef>
                  <a:spcPct val="0"/>
                </a:spcBef>
              </a:pPr>
              <a:t>73</a:t>
            </a:fld>
            <a:endParaRPr lang="en-US" altLang="es-CL">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45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652C85-8714-41E8-BC16-72E0EF785F6A}" type="slidenum">
              <a:rPr lang="en-US" altLang="es-CL" smtClean="0">
                <a:latin typeface="Arial" charset="0"/>
              </a:rPr>
              <a:pPr eaLnBrk="1" hangingPunct="1">
                <a:spcBef>
                  <a:spcPct val="0"/>
                </a:spcBef>
              </a:pPr>
              <a:t>74</a:t>
            </a:fld>
            <a:endParaRPr lang="en-US" altLang="es-CL"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Respecto a la primera viñeta:  cabe mencionar que a capacitación ejecutada que está focalizada a solucionar problemas detectados en el desempeño de los funcionarios, puede influir, en alguna medida, en el mejoramiento del mismo.</a:t>
            </a:r>
          </a:p>
          <a:p>
            <a:endParaRPr lang="es-CL" altLang="es-CL" smtClean="0"/>
          </a:p>
          <a:p>
            <a:r>
              <a:rPr lang="es-CL" altLang="es-CL" smtClean="0"/>
              <a:t>Respecto a la segunda viñeta:  a través del PMG como instrumento de gestión se logró establecer un piso en la gestión de la capacitación, identificado procesos claves y formas de trabajo permanentes. Ahora el desafío es mejorar la calidad de la capacitación, reforzando elementos tanto en la detección de necesidades, planificación de la capacitación y en los procesos evaluativos de la misma.</a:t>
            </a:r>
          </a:p>
          <a:p>
            <a:endParaRPr lang="es-MX" altLang="es-CL" smtClean="0"/>
          </a:p>
          <a:p>
            <a:r>
              <a:rPr lang="es-MX" altLang="es-CL" smtClean="0"/>
              <a:t>Finalmente lo que se espera es que la capacitación sea un aliado estratégico para mejorar los resultados organizacionales.</a:t>
            </a:r>
            <a:endParaRPr lang="es-CL" altLang="es-CL"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C1FBFB-9DF9-4FAE-960E-0273F497A4C0}" type="slidenum">
              <a:rPr lang="en-US" altLang="es-CL" smtClean="0">
                <a:latin typeface="Arial" charset="0"/>
              </a:rPr>
              <a:pPr eaLnBrk="1" hangingPunct="1">
                <a:spcBef>
                  <a:spcPct val="0"/>
                </a:spcBef>
              </a:pPr>
              <a:t>7</a:t>
            </a:fld>
            <a:endParaRPr lang="en-US" altLang="es-CL"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Respecto a la primera viñeta:  cabe mencionar que a capacitación ejecutada que está focalizada a solucionar problemas detectados en el desempeño de los funcionarios, puede influir, en alguna medida, en el mejoramiento del mismo.</a:t>
            </a:r>
          </a:p>
          <a:p>
            <a:endParaRPr lang="es-CL" altLang="es-CL" smtClean="0"/>
          </a:p>
          <a:p>
            <a:r>
              <a:rPr lang="es-CL" altLang="es-CL" smtClean="0"/>
              <a:t>Respecto a la segunda viñeta:  a través del PMG como instrumento de gestión se logró establecer un piso en la gestión de la capacitación, identificado procesos claves y formas de trabajo permanentes. Ahora el desafío es mejorar la calidad de la capacitación, reforzando elementos tanto en la detección de necesidades, planificación de la capacitación y en los procesos evaluativos de la misma.</a:t>
            </a:r>
          </a:p>
          <a:p>
            <a:endParaRPr lang="es-MX" altLang="es-CL" smtClean="0"/>
          </a:p>
          <a:p>
            <a:r>
              <a:rPr lang="es-MX" altLang="es-CL" smtClean="0"/>
              <a:t>Finalmente lo que se espera es que la capacitación sea un aliado estratégico para mejorar los resultados organizacionales.</a:t>
            </a:r>
            <a:endParaRPr lang="es-CL" altLang="es-CL"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C1FBFB-9DF9-4FAE-960E-0273F497A4C0}" type="slidenum">
              <a:rPr lang="en-US" altLang="es-CL" smtClean="0">
                <a:latin typeface="Arial" charset="0"/>
              </a:rPr>
              <a:pPr eaLnBrk="1" hangingPunct="1">
                <a:spcBef>
                  <a:spcPct val="0"/>
                </a:spcBef>
              </a:pPr>
              <a:t>8</a:t>
            </a:fld>
            <a:endParaRPr lang="en-US" altLang="es-CL"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smtClean="0"/>
              <a:t>Respecto a la primera viñeta:  cabe mencionar que a capacitación ejecutada que está focalizada a solucionar problemas detectados en el desempeño de los funcionarios, puede influir, en alguna medida, en el mejoramiento del mismo.</a:t>
            </a:r>
          </a:p>
          <a:p>
            <a:endParaRPr lang="es-CL" altLang="es-CL" smtClean="0"/>
          </a:p>
          <a:p>
            <a:r>
              <a:rPr lang="es-CL" altLang="es-CL" smtClean="0"/>
              <a:t>Respecto a la segunda viñeta:  a través del PMG como instrumento de gestión se logró establecer un piso en la gestión de la capacitación, identificado procesos claves y formas de trabajo permanentes. Ahora el desafío es mejorar la calidad de la capacitación, reforzando elementos tanto en la detección de necesidades, planificación de la capacitación y en los procesos evaluativos de la misma.</a:t>
            </a:r>
          </a:p>
          <a:p>
            <a:endParaRPr lang="es-MX" altLang="es-CL" smtClean="0"/>
          </a:p>
          <a:p>
            <a:r>
              <a:rPr lang="es-MX" altLang="es-CL" smtClean="0"/>
              <a:t>Finalmente lo que se espera es que la capacitación sea un aliado estratégico para mejorar los resultados organizacionales.</a:t>
            </a:r>
            <a:endParaRPr lang="es-CL" altLang="es-CL"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C1FBFB-9DF9-4FAE-960E-0273F497A4C0}" type="slidenum">
              <a:rPr lang="en-US" altLang="es-CL" smtClean="0">
                <a:latin typeface="Arial" charset="0"/>
              </a:rPr>
              <a:pPr eaLnBrk="1" hangingPunct="1">
                <a:spcBef>
                  <a:spcPct val="0"/>
                </a:spcBef>
              </a:pPr>
              <a:t>9</a:t>
            </a:fld>
            <a:endParaRPr lang="en-US" altLang="es-C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extLst>
      <p:ext uri="{BB962C8B-B14F-4D97-AF65-F5344CB8AC3E}">
        <p14:creationId xmlns:p14="http://schemas.microsoft.com/office/powerpoint/2010/main" val="39745629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solidFill>
                  <a:prstClr val="white">
                    <a:lumMod val="50000"/>
                  </a:prstClr>
                </a:solidFill>
              </a:rPr>
              <a:pPr/>
              <a:t>15-04-2015</a:t>
            </a:fld>
            <a:endParaRPr lang="es-CL" dirty="0">
              <a:solidFill>
                <a:prstClr val="white">
                  <a:lumMod val="50000"/>
                </a:prstClr>
              </a:solidFill>
            </a:endParaRPr>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solidFill>
                <a:prstClr val="white">
                  <a:lumMod val="50000"/>
                </a:prstClr>
              </a:solidFill>
            </a:endParaRPr>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solidFill>
                <a:prstClr val="white"/>
              </a:solidFill>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extLst>
      <p:ext uri="{BB962C8B-B14F-4D97-AF65-F5344CB8AC3E}">
        <p14:creationId xmlns:p14="http://schemas.microsoft.com/office/powerpoint/2010/main" val="14574082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dirty="0"/>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7997784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41140935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dirty="0">
                  <a:solidFill>
                    <a:prstClr val="white"/>
                  </a:solidFill>
                  <a:latin typeface="Calibri" panose="020F0502020204030204" pitchFamily="34" charset="0"/>
                </a:rPr>
                <a:t>@ADP_Chile</a:t>
              </a: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dirty="0">
                  <a:solidFill>
                    <a:prstClr val="white"/>
                  </a:solidFill>
                  <a:latin typeface="Calibri" panose="020F0502020204030204" pitchFamily="34" charset="0"/>
                </a:rPr>
                <a:t>@empleospublicos</a:t>
              </a: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dirty="0">
                  <a:solidFill>
                    <a:prstClr val="white"/>
                  </a:solidFill>
                  <a:latin typeface="Calibri" panose="020F0502020204030204" pitchFamily="34" charset="0"/>
                </a:rPr>
                <a:t>@directoreschile</a:t>
              </a: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dirty="0">
                <a:solidFill>
                  <a:prstClr val="white"/>
                </a:solidFill>
                <a:latin typeface="Calibri" panose="020F0502020204030204" pitchFamily="34" charset="0"/>
              </a:rPr>
              <a:t>www.serviciocivil.cl</a:t>
            </a:r>
            <a:endParaRPr lang="es-CL" sz="1600" dirty="0">
              <a:solidFill>
                <a:prstClr val="white"/>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8362411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5" name="7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7825" y="6453188"/>
            <a:ext cx="7508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Rectángulo"/>
          <p:cNvSpPr/>
          <p:nvPr userDrawn="1"/>
        </p:nvSpPr>
        <p:spPr>
          <a:xfrm>
            <a:off x="0" y="0"/>
            <a:ext cx="9144000" cy="110966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4000" b="1" dirty="0">
              <a:solidFill>
                <a:prstClr val="white"/>
              </a:solidFill>
            </a:endParaRPr>
          </a:p>
        </p:txBody>
      </p:sp>
      <p:sp>
        <p:nvSpPr>
          <p:cNvPr id="20" name="Marcador de texto 2"/>
          <p:cNvSpPr>
            <a:spLocks noGrp="1"/>
          </p:cNvSpPr>
          <p:nvPr>
            <p:ph idx="1"/>
          </p:nvPr>
        </p:nvSpPr>
        <p:spPr>
          <a:xfrm>
            <a:off x="406400" y="1905551"/>
            <a:ext cx="8331200" cy="4243290"/>
          </a:xfrm>
          <a:prstGeom prst="rect">
            <a:avLst/>
          </a:prstGeo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21" name="Marcador de contenido 12"/>
          <p:cNvSpPr>
            <a:spLocks noGrp="1"/>
          </p:cNvSpPr>
          <p:nvPr>
            <p:ph sz="quarter" idx="12"/>
          </p:nvPr>
        </p:nvSpPr>
        <p:spPr>
          <a:xfrm>
            <a:off x="406400" y="286651"/>
            <a:ext cx="8331200" cy="747580"/>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smtClean="0"/>
              <a:t>Haga clic para modificar el estilo de texto del patrón</a:t>
            </a:r>
          </a:p>
          <a:p>
            <a:pPr lvl="1"/>
            <a:r>
              <a:rPr lang="es-ES" smtClean="0"/>
              <a:t>Segundo nivel</a:t>
            </a:r>
          </a:p>
        </p:txBody>
      </p:sp>
      <p:sp>
        <p:nvSpPr>
          <p:cNvPr id="22" name="Marcador de contenido 12"/>
          <p:cNvSpPr>
            <a:spLocks noGrp="1"/>
          </p:cNvSpPr>
          <p:nvPr>
            <p:ph sz="quarter" idx="13"/>
          </p:nvPr>
        </p:nvSpPr>
        <p:spPr>
          <a:xfrm>
            <a:off x="429794" y="1317862"/>
            <a:ext cx="8331200" cy="380178"/>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smtClean="0"/>
              <a:t>Haga clic para modificar el estilo de texto del patrón</a:t>
            </a:r>
          </a:p>
          <a:p>
            <a:pPr lvl="1"/>
            <a:r>
              <a:rPr lang="es-ES" smtClean="0"/>
              <a:t>Segundo nivel</a:t>
            </a:r>
          </a:p>
        </p:txBody>
      </p:sp>
      <p:sp>
        <p:nvSpPr>
          <p:cNvPr id="7" name="Date Placeholder 3"/>
          <p:cNvSpPr>
            <a:spLocks noGrp="1"/>
          </p:cNvSpPr>
          <p:nvPr>
            <p:ph type="dt" sz="half" idx="14"/>
          </p:nvPr>
        </p:nvSpPr>
        <p:spPr>
          <a:xfrm>
            <a:off x="304800" y="6383338"/>
            <a:ext cx="2133600" cy="273050"/>
          </a:xfrm>
          <a:prstGeom prst="rect">
            <a:avLst/>
          </a:prstGeom>
        </p:spPr>
        <p:txBody>
          <a:bodyPr/>
          <a:lstStyle>
            <a:lvl1pPr>
              <a:defRPr sz="1600">
                <a:solidFill>
                  <a:schemeClr val="bg1">
                    <a:lumMod val="50000"/>
                  </a:schemeClr>
                </a:solidFill>
                <a:latin typeface="Calibri" panose="020F0502020204030204" pitchFamily="34" charset="0"/>
              </a:defRPr>
            </a:lvl1pPr>
          </a:lstStyle>
          <a:p>
            <a:pPr>
              <a:defRPr/>
            </a:pPr>
            <a:fld id="{084575D3-0050-40B0-B418-61E60D2083AC}" type="datetimeFigureOut">
              <a:rPr lang="es-CL">
                <a:solidFill>
                  <a:prstClr val="white">
                    <a:lumMod val="50000"/>
                  </a:prstClr>
                </a:solidFill>
              </a:rPr>
              <a:pPr>
                <a:defRPr/>
              </a:pPr>
              <a:t>15-04-2015</a:t>
            </a:fld>
            <a:endParaRPr lang="es-CL" dirty="0">
              <a:solidFill>
                <a:prstClr val="white">
                  <a:lumMod val="50000"/>
                </a:prstClr>
              </a:solidFill>
            </a:endParaRPr>
          </a:p>
        </p:txBody>
      </p:sp>
      <p:sp>
        <p:nvSpPr>
          <p:cNvPr id="8" name="Footer Placeholder 4"/>
          <p:cNvSpPr>
            <a:spLocks noGrp="1"/>
          </p:cNvSpPr>
          <p:nvPr>
            <p:ph type="ftr" sz="quarter" idx="15"/>
          </p:nvPr>
        </p:nvSpPr>
        <p:spPr>
          <a:xfrm>
            <a:off x="3348038" y="6356350"/>
            <a:ext cx="3352800" cy="274638"/>
          </a:xfrm>
          <a:prstGeom prst="rect">
            <a:avLst/>
          </a:prstGeom>
        </p:spPr>
        <p:txBody>
          <a:bodyPr/>
          <a:lstStyle>
            <a:lvl1pPr>
              <a:defRPr sz="1600">
                <a:solidFill>
                  <a:schemeClr val="bg1">
                    <a:lumMod val="50000"/>
                  </a:schemeClr>
                </a:solidFill>
                <a:latin typeface="Calibri" panose="020F0502020204030204" pitchFamily="34" charset="0"/>
              </a:defRPr>
            </a:lvl1pPr>
          </a:lstStyle>
          <a:p>
            <a:pPr>
              <a:defRPr/>
            </a:pPr>
            <a:endParaRPr lang="es-CL" dirty="0">
              <a:solidFill>
                <a:prstClr val="white">
                  <a:lumMod val="50000"/>
                </a:prstClr>
              </a:solidFill>
            </a:endParaRPr>
          </a:p>
        </p:txBody>
      </p:sp>
    </p:spTree>
    <p:extLst>
      <p:ext uri="{BB962C8B-B14F-4D97-AF65-F5344CB8AC3E}">
        <p14:creationId xmlns:p14="http://schemas.microsoft.com/office/powerpoint/2010/main" val="144650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solidFill>
                  <a:prstClr val="white">
                    <a:lumMod val="50000"/>
                  </a:prstClr>
                </a:solidFill>
              </a:rPr>
              <a:pPr/>
              <a:t>15-04-2015</a:t>
            </a:fld>
            <a:endParaRPr lang="es-CL" dirty="0">
              <a:solidFill>
                <a:prstClr val="white">
                  <a:lumMod val="50000"/>
                </a:prstClr>
              </a:solidFill>
            </a:endParaRPr>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solidFill>
                <a:prstClr val="white">
                  <a:lumMod val="50000"/>
                </a:prstClr>
              </a:solidFill>
            </a:endParaRPr>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solidFill>
                <a:prstClr val="white"/>
              </a:solidFill>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extLst>
      <p:ext uri="{BB962C8B-B14F-4D97-AF65-F5344CB8AC3E}">
        <p14:creationId xmlns:p14="http://schemas.microsoft.com/office/powerpoint/2010/main" val="15631495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ítulo y objetos">
    <p:spTree>
      <p:nvGrpSpPr>
        <p:cNvPr id="1" name=""/>
        <p:cNvGrpSpPr/>
        <p:nvPr/>
      </p:nvGrpSpPr>
      <p:grpSpPr>
        <a:xfrm>
          <a:off x="0" y="0"/>
          <a:ext cx="0" cy="0"/>
          <a:chOff x="0" y="0"/>
          <a:chExt cx="0" cy="0"/>
        </a:xfrm>
      </p:grpSpPr>
      <p:pic>
        <p:nvPicPr>
          <p:cNvPr id="4" name="6 Imagen" descr="SERVICIO CIVIL CHI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12207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userDrawn="1"/>
        </p:nvSpPr>
        <p:spPr>
          <a:xfrm>
            <a:off x="0" y="0"/>
            <a:ext cx="755650" cy="6858000"/>
          </a:xfrm>
          <a:prstGeom prst="rect">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 name="5 Conector recto"/>
          <p:cNvCxnSpPr/>
          <p:nvPr userDrawn="1"/>
        </p:nvCxnSpPr>
        <p:spPr>
          <a:xfrm>
            <a:off x="5508625" y="6742113"/>
            <a:ext cx="3635375" cy="0"/>
          </a:xfrm>
          <a:prstGeom prst="line">
            <a:avLst/>
          </a:prstGeom>
          <a:ln w="241300">
            <a:solidFill>
              <a:srgbClr val="006CB7"/>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971600" y="274638"/>
            <a:ext cx="8085584" cy="1143000"/>
          </a:xfrm>
          <a:prstGeom prst="rect">
            <a:avLst/>
          </a:prstGeo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971600" y="1600200"/>
            <a:ext cx="8064896"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1DF961E4-5F2A-4BD5-A041-636D1394AA1C}" type="datetime1">
              <a:rPr lang="es-ES"/>
              <a:pPr>
                <a:defRPr/>
              </a:pPr>
              <a:t>15/04/2015</a:t>
            </a:fld>
            <a:endParaRPr lang="es-ES"/>
          </a:p>
        </p:txBody>
      </p:sp>
      <p:sp>
        <p:nvSpPr>
          <p:cNvPr id="8"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7FA048-8C55-4F70-B278-7892E644270A}" type="slidenum">
              <a:rPr lang="es-ES"/>
              <a:pPr>
                <a:defRPr/>
              </a:pPr>
              <a:t>‹Nº›</a:t>
            </a:fld>
            <a:endParaRPr lang="es-ES"/>
          </a:p>
        </p:txBody>
      </p:sp>
    </p:spTree>
    <p:extLst>
      <p:ext uri="{BB962C8B-B14F-4D97-AF65-F5344CB8AC3E}">
        <p14:creationId xmlns:p14="http://schemas.microsoft.com/office/powerpoint/2010/main" val="18238639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905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713" r:id="rId8"/>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9.xml"/><Relationship Id="rId7" Type="http://schemas.openxmlformats.org/officeDocument/2006/relationships/slide" Target="slide4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43.xml"/><Relationship Id="rId10" Type="http://schemas.openxmlformats.org/officeDocument/2006/relationships/slide" Target="slide54.xml"/><Relationship Id="rId4" Type="http://schemas.openxmlformats.org/officeDocument/2006/relationships/slide" Target="slide40.xml"/><Relationship Id="rId9" Type="http://schemas.openxmlformats.org/officeDocument/2006/relationships/slide" Target="slide51.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62.xml"/><Relationship Id="rId7" Type="http://schemas.openxmlformats.org/officeDocument/2006/relationships/slide" Target="slide70.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slide" Target="slide69.xml"/><Relationship Id="rId5" Type="http://schemas.openxmlformats.org/officeDocument/2006/relationships/slide" Target="slide68.xml"/><Relationship Id="rId4" Type="http://schemas.openxmlformats.org/officeDocument/2006/relationships/slide" Target="slide63.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395536" y="260648"/>
            <a:ext cx="8424936" cy="3528392"/>
          </a:xfrm>
        </p:spPr>
        <p:txBody>
          <a:bodyPr/>
          <a:lstStyle/>
          <a:p>
            <a:pPr eaLnBrk="1" hangingPunct="1"/>
            <a:r>
              <a:rPr lang="es-CL" altLang="es-CL" sz="3600" b="1" i="1" dirty="0" smtClean="0"/>
              <a:t/>
            </a:r>
            <a:br>
              <a:rPr lang="es-CL" altLang="es-CL" sz="3600" b="1" i="1" dirty="0" smtClean="0"/>
            </a:br>
            <a:r>
              <a:rPr lang="es-CL" altLang="es-CL" sz="3600" b="1" i="1" dirty="0" smtClean="0"/>
              <a:t/>
            </a:r>
            <a:br>
              <a:rPr lang="es-CL" altLang="es-CL" sz="3600" b="1" i="1" dirty="0" smtClean="0"/>
            </a:br>
            <a:r>
              <a:rPr lang="es-CL" altLang="es-CL" sz="3600" b="1" i="1" dirty="0" smtClean="0"/>
              <a:t/>
            </a:r>
            <a:br>
              <a:rPr lang="es-CL" altLang="es-CL" sz="3600" b="1" i="1" dirty="0" smtClean="0"/>
            </a:br>
            <a:r>
              <a:rPr lang="es-CL" altLang="es-CL" sz="3600" b="1" i="1" dirty="0" smtClean="0"/>
              <a:t/>
            </a:r>
            <a:br>
              <a:rPr lang="es-CL" altLang="es-CL" sz="3600" b="1" i="1" dirty="0" smtClean="0"/>
            </a:br>
            <a:r>
              <a:rPr lang="es-CL" altLang="es-CL" sz="2800" b="1" dirty="0" smtClean="0">
                <a:latin typeface="Verdana" panose="020B0604030504040204" pitchFamily="34" charset="0"/>
                <a:ea typeface="Verdana" panose="020B0604030504040204" pitchFamily="34" charset="0"/>
                <a:cs typeface="Verdana" panose="020B0604030504040204" pitchFamily="34" charset="0"/>
              </a:rPr>
              <a:t>EVALUACIÓN DE LA CAPACITACIÓN:</a:t>
            </a:r>
            <a:br>
              <a:rPr lang="es-CL" altLang="es-CL" sz="2800" b="1" dirty="0" smtClean="0">
                <a:latin typeface="Verdana" panose="020B0604030504040204" pitchFamily="34" charset="0"/>
                <a:ea typeface="Verdana" panose="020B0604030504040204" pitchFamily="34" charset="0"/>
                <a:cs typeface="Verdana" panose="020B0604030504040204" pitchFamily="34" charset="0"/>
              </a:rPr>
            </a:br>
            <a:r>
              <a:rPr lang="es-CL" altLang="es-CL" sz="2800" b="1" dirty="0" smtClean="0">
                <a:latin typeface="Verdana" panose="020B0604030504040204" pitchFamily="34" charset="0"/>
                <a:ea typeface="Verdana" panose="020B0604030504040204" pitchFamily="34" charset="0"/>
                <a:cs typeface="Verdana" panose="020B0604030504040204" pitchFamily="34" charset="0"/>
              </a:rPr>
              <a:t>LA TRANSFERENCIA COMO EVIDENCIA DE VALOR</a:t>
            </a:r>
            <a:br>
              <a:rPr lang="es-CL" altLang="es-CL" sz="2800" b="1" dirty="0" smtClean="0">
                <a:latin typeface="Verdana" panose="020B0604030504040204" pitchFamily="34" charset="0"/>
                <a:ea typeface="Verdana" panose="020B0604030504040204" pitchFamily="34" charset="0"/>
                <a:cs typeface="Verdana" panose="020B0604030504040204" pitchFamily="34" charset="0"/>
              </a:rPr>
            </a:br>
            <a:r>
              <a:rPr lang="es-CL" altLang="es-CL" sz="2800" b="1" i="1" dirty="0" smtClean="0">
                <a:latin typeface="Verdana" panose="020B0604030504040204" pitchFamily="34" charset="0"/>
                <a:ea typeface="Verdana" panose="020B0604030504040204" pitchFamily="34" charset="0"/>
                <a:cs typeface="Verdana" panose="020B0604030504040204" pitchFamily="34" charset="0"/>
              </a:rPr>
              <a:t/>
            </a:r>
            <a:br>
              <a:rPr lang="es-CL" altLang="es-CL" sz="2800" b="1" i="1" dirty="0" smtClean="0">
                <a:latin typeface="Verdana" panose="020B0604030504040204" pitchFamily="34" charset="0"/>
                <a:ea typeface="Verdana" panose="020B0604030504040204" pitchFamily="34" charset="0"/>
                <a:cs typeface="Verdana" panose="020B0604030504040204" pitchFamily="34" charset="0"/>
              </a:rPr>
            </a:br>
            <a:endParaRPr lang="es-ES" altLang="es-CL" sz="2800" b="1"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099" name="Text Box 5"/>
          <p:cNvSpPr txBox="1">
            <a:spLocks noChangeArrowheads="1"/>
          </p:cNvSpPr>
          <p:nvPr/>
        </p:nvSpPr>
        <p:spPr bwMode="auto">
          <a:xfrm>
            <a:off x="2700856" y="4509120"/>
            <a:ext cx="47005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CL" sz="1800" dirty="0">
                <a:solidFill>
                  <a:schemeClr val="bg2"/>
                </a:solidFill>
                <a:latin typeface="Arial" charset="0"/>
              </a:rPr>
              <a:t>Subdirección de Desarrollo de las Personas</a:t>
            </a:r>
          </a:p>
          <a:p>
            <a:pPr eaLnBrk="1" hangingPunct="1">
              <a:spcBef>
                <a:spcPct val="0"/>
              </a:spcBef>
              <a:buFontTx/>
              <a:buNone/>
            </a:pPr>
            <a:r>
              <a:rPr lang="es-MX" altLang="es-CL" sz="1800" dirty="0">
                <a:solidFill>
                  <a:schemeClr val="bg2"/>
                </a:solidFill>
                <a:latin typeface="Arial" charset="0"/>
              </a:rPr>
              <a:t>		</a:t>
            </a:r>
            <a:r>
              <a:rPr lang="es-MX" altLang="es-CL" sz="1800" dirty="0" smtClean="0">
                <a:solidFill>
                  <a:schemeClr val="bg2"/>
                </a:solidFill>
                <a:latin typeface="Arial" charset="0"/>
              </a:rPr>
              <a:t>2015</a:t>
            </a:r>
            <a:endParaRPr lang="es-MX" altLang="es-CL" sz="1800" dirty="0">
              <a:solidFill>
                <a:schemeClr val="bg2"/>
              </a:solidFill>
              <a:latin typeface="Arial" charset="0"/>
            </a:endParaRPr>
          </a:p>
          <a:p>
            <a:pPr eaLnBrk="1" hangingPunct="1">
              <a:spcBef>
                <a:spcPct val="0"/>
              </a:spcBef>
              <a:buFontTx/>
              <a:buNone/>
            </a:pPr>
            <a:r>
              <a:rPr lang="es-MX" altLang="es-CL" sz="1800" dirty="0">
                <a:latin typeface="Arial" charset="0"/>
              </a:rPr>
              <a:t> </a:t>
            </a:r>
            <a:endParaRPr lang="es-ES" altLang="es-CL" sz="1800" dirty="0">
              <a:latin typeface="Arial" charset="0"/>
            </a:endParaRPr>
          </a:p>
        </p:txBody>
      </p:sp>
    </p:spTree>
    <p:extLst>
      <p:ext uri="{BB962C8B-B14F-4D97-AF65-F5344CB8AC3E}">
        <p14:creationId xmlns:p14="http://schemas.microsoft.com/office/powerpoint/2010/main" val="371027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55679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Presentación del Modelo</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I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899592" y="2204864"/>
            <a:ext cx="7776864" cy="432048"/>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2.- Servicios participantes</a:t>
            </a:r>
            <a:endParaRPr lang="es-CL" sz="20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redondeado"/>
          <p:cNvSpPr/>
          <p:nvPr/>
        </p:nvSpPr>
        <p:spPr>
          <a:xfrm>
            <a:off x="899592" y="2836168"/>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Modelo de Gestión y de Evaluación de la Capacitación</a:t>
            </a:r>
          </a:p>
        </p:txBody>
      </p:sp>
      <p:sp>
        <p:nvSpPr>
          <p:cNvPr id="7" name="6 Rectángulo redondeado"/>
          <p:cNvSpPr/>
          <p:nvPr/>
        </p:nvSpPr>
        <p:spPr>
          <a:xfrm>
            <a:off x="899592" y="349262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Roles Servicios Públicos y de la DNSC</a:t>
            </a:r>
          </a:p>
        </p:txBody>
      </p:sp>
      <p:sp>
        <p:nvSpPr>
          <p:cNvPr id="8" name="7 Rectángulo redondeado"/>
          <p:cNvSpPr/>
          <p:nvPr/>
        </p:nvSpPr>
        <p:spPr>
          <a:xfrm>
            <a:off x="899592" y="4140696"/>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Implementación del Modelo</a:t>
            </a:r>
          </a:p>
        </p:txBody>
      </p:sp>
      <p:sp>
        <p:nvSpPr>
          <p:cNvPr id="9" name="8 Rectángulo redondeado"/>
          <p:cNvSpPr/>
          <p:nvPr/>
        </p:nvSpPr>
        <p:spPr>
          <a:xfrm>
            <a:off x="899592" y="479715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 Compromisos Servicios Públicos</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906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2"/>
          </p:nvPr>
        </p:nvSpPr>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2.- Servicios participantes</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dirty="0"/>
          </a:p>
        </p:txBody>
      </p:sp>
      <p:sp>
        <p:nvSpPr>
          <p:cNvPr id="9" name="8 Rectángulo"/>
          <p:cNvSpPr/>
          <p:nvPr/>
        </p:nvSpPr>
        <p:spPr>
          <a:xfrm>
            <a:off x="251520" y="1268760"/>
            <a:ext cx="8208912" cy="4524315"/>
          </a:xfrm>
          <a:prstGeom prst="rect">
            <a:avLst/>
          </a:prstGeom>
        </p:spPr>
        <p:txBody>
          <a:bodyPr wrap="square">
            <a:spAutoFit/>
          </a:bodyPr>
          <a:lstStyle/>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CAJA DE PREVISIÓN DE LA DEFENSA NACIONAL</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COMITÉ DE INVERSIONES EXTRANJERAS                                               </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CONSEJO NACIONAL DE TELEVISIÓN</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DIRECCIÓN ADMINISTRATIVA PRESIDENCIA DE LA REPÚBLICA</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DIRECCIÓN DE AEROPUERTOS</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DIRECCIÓN DE COMPRAS Y CONTRATACIÓN PÚBLICA</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DIRECCIÓN DE PLANEAMIENTO</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DIRECCIÓN DE PRESUPUESTOS</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FISCALÍA DE OBRAS PÚBLICAS</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FISCALÍA NACIONAL ECONÓMICA </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INSTITUTO NACIONAL DE HIDRÁULICA</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PARQUE METROPOLITANO</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SECRETARÍA GENERAL DE LA PRESIDENCIA DE LA REPÚBLICA</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SECRETARÍA Y ADMINISTRACIÓN GENERAL Ministerio de Justicia</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SERVICIO NACIONAL DE PESCA                                                      </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SERVICIO NACIONAL DE TURISMO                                                    </a:t>
            </a:r>
          </a:p>
        </p:txBody>
      </p:sp>
    </p:spTree>
    <p:extLst>
      <p:ext uri="{BB962C8B-B14F-4D97-AF65-F5344CB8AC3E}">
        <p14:creationId xmlns:p14="http://schemas.microsoft.com/office/powerpoint/2010/main" val="204412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268760"/>
            <a:ext cx="7704856" cy="5078313"/>
          </a:xfrm>
          <a:prstGeom prst="rect">
            <a:avLst/>
          </a:prstGeom>
        </p:spPr>
        <p:txBody>
          <a:bodyPr wrap="square">
            <a:spAutoFit/>
          </a:bodyPr>
          <a:lstStyle/>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I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II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III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SERVICIO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IV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IX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VI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VII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X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XII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XIV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SERVICIO REGIONAL DE VIVIENDA Y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URBANIZACIÓN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XV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REGIÓN</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SUBSECRETARÍA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DE BIENES NACIONALES</a:t>
            </a: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SUBSECRETARÍA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DE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ECONOMÍA                                                       </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SUBSECRETARÍA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DE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ENERGÍA</a:t>
            </a:r>
            <a:endPar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SUPERINTENDENCIA DE BANCO E INSTITUCIONES FINANCIERAS</a:t>
            </a: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SUPERINTENDENCIA DE CASINOS DE JUEGO</a:t>
            </a: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SUPERINTENDENCIA DE INSOLVENCIA Y REEMPRENDIMIENTO</a:t>
            </a:r>
          </a:p>
          <a:p>
            <a:pPr>
              <a:lnSpc>
                <a:spcPct val="150000"/>
              </a:lnSpc>
            </a:pP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UNIDAD DE </a:t>
            </a:r>
            <a:r>
              <a:rPr lang="es-CL" sz="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ANÁLISIS </a:t>
            </a:r>
            <a:r>
              <a:rPr lang="es-CL" sz="1200" dirty="0">
                <a:solidFill>
                  <a:schemeClr val="accent1"/>
                </a:solidFill>
                <a:latin typeface="Verdana" panose="020B0604030504040204" pitchFamily="34" charset="0"/>
                <a:ea typeface="Verdana" panose="020B0604030504040204" pitchFamily="34" charset="0"/>
                <a:cs typeface="Verdana" panose="020B0604030504040204" pitchFamily="34" charset="0"/>
              </a:rPr>
              <a:t>FINANCIERO</a:t>
            </a:r>
          </a:p>
        </p:txBody>
      </p:sp>
      <p:sp>
        <p:nvSpPr>
          <p:cNvPr id="6" name="1 Marcador de contenido"/>
          <p:cNvSpPr>
            <a:spLocks noGrp="1"/>
          </p:cNvSpPr>
          <p:nvPr>
            <p:ph sz="quarter" idx="12"/>
          </p:nvPr>
        </p:nvSpPr>
        <p:spPr>
          <a:xfrm>
            <a:off x="406400" y="286651"/>
            <a:ext cx="8331200"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2.- Servicios participantes</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dirty="0"/>
          </a:p>
        </p:txBody>
      </p:sp>
    </p:spTree>
    <p:extLst>
      <p:ext uri="{BB962C8B-B14F-4D97-AF65-F5344CB8AC3E}">
        <p14:creationId xmlns:p14="http://schemas.microsoft.com/office/powerpoint/2010/main" val="1259586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55679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Presentación del Modelo</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I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899592" y="220486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Servicios participantes</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redondeado"/>
          <p:cNvSpPr/>
          <p:nvPr/>
        </p:nvSpPr>
        <p:spPr>
          <a:xfrm>
            <a:off x="899592" y="2836168"/>
            <a:ext cx="7776864" cy="432048"/>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3.- Modelo de Gestión y de Evaluación de la Capacitación</a:t>
            </a:r>
          </a:p>
        </p:txBody>
      </p:sp>
      <p:sp>
        <p:nvSpPr>
          <p:cNvPr id="7" name="6 Rectángulo redondeado"/>
          <p:cNvSpPr/>
          <p:nvPr/>
        </p:nvSpPr>
        <p:spPr>
          <a:xfrm>
            <a:off x="899592" y="349262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Roles Servicios Públicos y de la DNSC</a:t>
            </a:r>
          </a:p>
        </p:txBody>
      </p:sp>
      <p:sp>
        <p:nvSpPr>
          <p:cNvPr id="8" name="7 Rectángulo redondeado"/>
          <p:cNvSpPr/>
          <p:nvPr/>
        </p:nvSpPr>
        <p:spPr>
          <a:xfrm>
            <a:off x="899592" y="4140696"/>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Implementación del Modelo</a:t>
            </a:r>
          </a:p>
        </p:txBody>
      </p:sp>
      <p:sp>
        <p:nvSpPr>
          <p:cNvPr id="9" name="8 Rectángulo redondeado"/>
          <p:cNvSpPr/>
          <p:nvPr/>
        </p:nvSpPr>
        <p:spPr>
          <a:xfrm>
            <a:off x="899592" y="479715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 Compromisos Servicios Públicos</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113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539552" y="0"/>
            <a:ext cx="8136904" cy="747580"/>
          </a:xfrm>
        </p:spPr>
        <p:txBody>
          <a:bodyPr/>
          <a:lstStyle/>
          <a:p>
            <a:pPr algn="just"/>
            <a:r>
              <a:rPr lang="es-CL" sz="2800" dirty="0" smtClean="0">
                <a:latin typeface="Verdana" panose="020B0604030504040204" pitchFamily="34" charset="0"/>
                <a:ea typeface="Verdana" panose="020B0604030504040204" pitchFamily="34" charset="0"/>
                <a:cs typeface="Verdana" panose="020B0604030504040204" pitchFamily="34" charset="0"/>
              </a:rPr>
              <a:t>3.- Modelo de Gestión y Evaluación de la Capacitación</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descr="C:\Users\mmeneses\Desktop\modelo.png"/>
          <p:cNvPicPr/>
          <p:nvPr/>
        </p:nvPicPr>
        <p:blipFill>
          <a:blip r:embed="rId2">
            <a:extLst>
              <a:ext uri="{28A0092B-C50C-407E-A947-70E740481C1C}">
                <a14:useLocalDpi xmlns:a14="http://schemas.microsoft.com/office/drawing/2010/main" val="0"/>
              </a:ext>
            </a:extLst>
          </a:blip>
          <a:srcRect/>
          <a:stretch>
            <a:fillRect/>
          </a:stretch>
        </p:blipFill>
        <p:spPr bwMode="auto">
          <a:xfrm>
            <a:off x="395536" y="957880"/>
            <a:ext cx="8352928" cy="5877272"/>
          </a:xfrm>
          <a:prstGeom prst="rect">
            <a:avLst/>
          </a:prstGeom>
          <a:noFill/>
          <a:ln>
            <a:noFill/>
          </a:ln>
        </p:spPr>
      </p:pic>
    </p:spTree>
    <p:extLst>
      <p:ext uri="{BB962C8B-B14F-4D97-AF65-F5344CB8AC3E}">
        <p14:creationId xmlns:p14="http://schemas.microsoft.com/office/powerpoint/2010/main" val="196071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539552" y="0"/>
            <a:ext cx="8136904" cy="747580"/>
          </a:xfrm>
        </p:spPr>
        <p:txBody>
          <a:bodyPr/>
          <a:lstStyle/>
          <a:p>
            <a:pPr algn="just"/>
            <a:r>
              <a:rPr lang="es-CL" sz="2800" dirty="0" smtClean="0">
                <a:latin typeface="Verdana" panose="020B0604030504040204" pitchFamily="34" charset="0"/>
                <a:ea typeface="Verdana" panose="020B0604030504040204" pitchFamily="34" charset="0"/>
                <a:cs typeface="Verdana" panose="020B0604030504040204" pitchFamily="34" charset="0"/>
              </a:rPr>
              <a:t>3.- Modelo de Gestión y Evaluación de la Capacitación</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91774"/>
            <a:ext cx="53435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Margarita\Pictures\Image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15" y="1685499"/>
            <a:ext cx="54006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sers\Margarita\Pictures\Imagen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077" y="2256999"/>
            <a:ext cx="54578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20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539552" y="0"/>
            <a:ext cx="8136904" cy="747580"/>
          </a:xfrm>
        </p:spPr>
        <p:txBody>
          <a:bodyPr/>
          <a:lstStyle/>
          <a:p>
            <a:pPr algn="just"/>
            <a:r>
              <a:rPr lang="es-CL" sz="2800" dirty="0" smtClean="0">
                <a:latin typeface="Verdana" panose="020B0604030504040204" pitchFamily="34" charset="0"/>
                <a:ea typeface="Verdana" panose="020B0604030504040204" pitchFamily="34" charset="0"/>
                <a:cs typeface="Verdana" panose="020B0604030504040204" pitchFamily="34" charset="0"/>
              </a:rPr>
              <a:t>3.- Modelo de Gestión y Evaluación de la Capacitación</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446198606"/>
              </p:ext>
            </p:extLst>
          </p:nvPr>
        </p:nvGraphicFramePr>
        <p:xfrm>
          <a:off x="584821" y="2348880"/>
          <a:ext cx="7632700" cy="3935589"/>
        </p:xfrm>
        <a:graphic>
          <a:graphicData uri="http://schemas.openxmlformats.org/drawingml/2006/table">
            <a:tbl>
              <a:tblPr/>
              <a:tblGrid>
                <a:gridCol w="2186979"/>
                <a:gridCol w="5445721"/>
              </a:tblGrid>
              <a:tr h="490464">
                <a:tc>
                  <a:txBody>
                    <a:bodyPr/>
                    <a:lstStyle/>
                    <a:p>
                      <a:pPr algn="l">
                        <a:spcAft>
                          <a:spcPts val="0"/>
                        </a:spcAft>
                      </a:pPr>
                      <a:r>
                        <a:rPr lang="es-MX" sz="1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Nivel</a:t>
                      </a:r>
                      <a:endParaRPr lang="es-CL" sz="16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79" marR="68579" marT="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4F81BD"/>
                    </a:solidFill>
                  </a:tcPr>
                </a:tc>
                <a:tc>
                  <a:txBody>
                    <a:bodyPr/>
                    <a:lstStyle/>
                    <a:p>
                      <a:pPr algn="l">
                        <a:spcAft>
                          <a:spcPts val="0"/>
                        </a:spcAft>
                      </a:pPr>
                      <a:r>
                        <a:rPr lang="es-MX" sz="16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Medición</a:t>
                      </a:r>
                      <a:endParaRPr lang="es-CL" sz="16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79" marR="68579" marT="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4F81BD"/>
                    </a:solidFill>
                  </a:tcPr>
                </a:tc>
              </a:tr>
              <a:tr h="658831">
                <a:tc>
                  <a:txBody>
                    <a:bodyPr/>
                    <a:lstStyle/>
                    <a:p>
                      <a:pPr algn="l">
                        <a:spcAft>
                          <a:spcPts val="0"/>
                        </a:spcAft>
                      </a:pPr>
                      <a:endParaRPr lang="es-MX" sz="1400" b="1"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b="1" dirty="0" smtClean="0">
                          <a:latin typeface="Verdana" panose="020B0604030504040204" pitchFamily="34" charset="0"/>
                          <a:ea typeface="Verdana" panose="020B0604030504040204" pitchFamily="34" charset="0"/>
                          <a:cs typeface="Verdana" panose="020B0604030504040204" pitchFamily="34" charset="0"/>
                        </a:rPr>
                        <a:t>1</a:t>
                      </a:r>
                      <a:r>
                        <a:rPr lang="es-MX" sz="1400" b="1" dirty="0">
                          <a:latin typeface="Verdana" panose="020B0604030504040204" pitchFamily="34" charset="0"/>
                          <a:ea typeface="Verdana" panose="020B0604030504040204" pitchFamily="34" charset="0"/>
                          <a:cs typeface="Verdana" panose="020B0604030504040204" pitchFamily="34" charset="0"/>
                        </a:rPr>
                        <a:t>. REACCIÓN</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Aft>
                          <a:spcPts val="0"/>
                        </a:spcAft>
                      </a:pPr>
                      <a:endParaRPr lang="es-MX" sz="1400"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dirty="0" smtClean="0">
                          <a:latin typeface="Verdana" panose="020B0604030504040204" pitchFamily="34" charset="0"/>
                          <a:ea typeface="Verdana" panose="020B0604030504040204" pitchFamily="34" charset="0"/>
                          <a:cs typeface="Verdana" panose="020B0604030504040204" pitchFamily="34" charset="0"/>
                        </a:rPr>
                        <a:t>Mide </a:t>
                      </a:r>
                      <a:r>
                        <a:rPr lang="es-MX" sz="1400" dirty="0">
                          <a:latin typeface="Verdana" panose="020B0604030504040204" pitchFamily="34" charset="0"/>
                          <a:ea typeface="Verdana" panose="020B0604030504040204" pitchFamily="34" charset="0"/>
                          <a:cs typeface="Verdana" panose="020B0604030504040204" pitchFamily="34" charset="0"/>
                        </a:rPr>
                        <a:t>la </a:t>
                      </a:r>
                      <a:r>
                        <a:rPr lang="es-MX" sz="1400" b="1" dirty="0">
                          <a:latin typeface="Verdana" panose="020B0604030504040204" pitchFamily="34" charset="0"/>
                          <a:ea typeface="Verdana" panose="020B0604030504040204" pitchFamily="34" charset="0"/>
                          <a:cs typeface="Verdana" panose="020B0604030504040204" pitchFamily="34" charset="0"/>
                        </a:rPr>
                        <a:t>satisfacción</a:t>
                      </a:r>
                      <a:r>
                        <a:rPr lang="es-MX" sz="1400" dirty="0">
                          <a:latin typeface="Verdana" panose="020B0604030504040204" pitchFamily="34" charset="0"/>
                          <a:ea typeface="Verdana" panose="020B0604030504040204" pitchFamily="34" charset="0"/>
                          <a:cs typeface="Verdana" panose="020B0604030504040204" pitchFamily="34" charset="0"/>
                        </a:rPr>
                        <a:t> de los participantes ante una actividad de capacitación</a:t>
                      </a:r>
                      <a:r>
                        <a:rPr lang="es-MX" sz="1400" dirty="0" smtClean="0">
                          <a:latin typeface="Verdana" panose="020B0604030504040204" pitchFamily="34" charset="0"/>
                          <a:ea typeface="Verdana" panose="020B0604030504040204" pitchFamily="34" charset="0"/>
                          <a:cs typeface="Verdana" panose="020B0604030504040204" pitchFamily="34" charset="0"/>
                        </a:rPr>
                        <a:t>.</a:t>
                      </a:r>
                    </a:p>
                    <a:p>
                      <a:pPr algn="l">
                        <a:spcAft>
                          <a:spcPts val="0"/>
                        </a:spcAft>
                      </a:pPr>
                      <a:endParaRPr lang="es-CL" sz="1400"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r>
              <a:tr h="590037">
                <a:tc>
                  <a:txBody>
                    <a:bodyPr/>
                    <a:lstStyle/>
                    <a:p>
                      <a:pPr algn="l">
                        <a:spcAft>
                          <a:spcPts val="0"/>
                        </a:spcAft>
                      </a:pPr>
                      <a:endParaRPr lang="es-MX" sz="1400" b="1"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b="1" dirty="0" smtClean="0">
                          <a:latin typeface="Verdana" panose="020B0604030504040204" pitchFamily="34" charset="0"/>
                          <a:ea typeface="Verdana" panose="020B0604030504040204" pitchFamily="34" charset="0"/>
                          <a:cs typeface="Verdana" panose="020B0604030504040204" pitchFamily="34" charset="0"/>
                        </a:rPr>
                        <a:t>2</a:t>
                      </a:r>
                      <a:r>
                        <a:rPr lang="es-MX" sz="1400" b="1" dirty="0">
                          <a:latin typeface="Verdana" panose="020B0604030504040204" pitchFamily="34" charset="0"/>
                          <a:ea typeface="Verdana" panose="020B0604030504040204" pitchFamily="34" charset="0"/>
                          <a:cs typeface="Verdana" panose="020B0604030504040204" pitchFamily="34" charset="0"/>
                        </a:rPr>
                        <a:t>. APRENDIZAJE</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Aft>
                          <a:spcPts val="0"/>
                        </a:spcAft>
                      </a:pPr>
                      <a:endParaRPr lang="es-MX" sz="1400"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dirty="0" smtClean="0">
                          <a:latin typeface="Verdana" panose="020B0604030504040204" pitchFamily="34" charset="0"/>
                          <a:ea typeface="Verdana" panose="020B0604030504040204" pitchFamily="34" charset="0"/>
                          <a:cs typeface="Verdana" panose="020B0604030504040204" pitchFamily="34" charset="0"/>
                        </a:rPr>
                        <a:t>Mide </a:t>
                      </a:r>
                      <a:r>
                        <a:rPr lang="es-MX" sz="1400" dirty="0">
                          <a:latin typeface="Verdana" panose="020B0604030504040204" pitchFamily="34" charset="0"/>
                          <a:ea typeface="Verdana" panose="020B0604030504040204" pitchFamily="34" charset="0"/>
                          <a:cs typeface="Verdana" panose="020B0604030504040204" pitchFamily="34" charset="0"/>
                        </a:rPr>
                        <a:t>los</a:t>
                      </a:r>
                      <a:r>
                        <a:rPr lang="es-MX" sz="1400" b="1" dirty="0">
                          <a:latin typeface="Verdana" panose="020B0604030504040204" pitchFamily="34" charset="0"/>
                          <a:ea typeface="Verdana" panose="020B0604030504040204" pitchFamily="34" charset="0"/>
                          <a:cs typeface="Verdana" panose="020B0604030504040204" pitchFamily="34" charset="0"/>
                        </a:rPr>
                        <a:t> cambios en los conocimientos</a:t>
                      </a:r>
                      <a:r>
                        <a:rPr lang="es-MX" sz="1400" dirty="0">
                          <a:latin typeface="Verdana" panose="020B0604030504040204" pitchFamily="34" charset="0"/>
                          <a:ea typeface="Verdana" panose="020B0604030504040204" pitchFamily="34" charset="0"/>
                          <a:cs typeface="Verdana" panose="020B0604030504040204" pitchFamily="34" charset="0"/>
                        </a:rPr>
                        <a:t>, habilidades y actitudes.</a:t>
                      </a:r>
                      <a:endParaRPr lang="es-CL" sz="1400"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r>
              <a:tr h="853555">
                <a:tc>
                  <a:txBody>
                    <a:bodyPr/>
                    <a:lstStyle/>
                    <a:p>
                      <a:pPr algn="l">
                        <a:spcAft>
                          <a:spcPts val="0"/>
                        </a:spcAft>
                      </a:pPr>
                      <a:endParaRPr lang="es-MX" sz="1400" b="1"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b="1" dirty="0" smtClean="0">
                          <a:latin typeface="Verdana" panose="020B0604030504040204" pitchFamily="34" charset="0"/>
                          <a:ea typeface="Verdana" panose="020B0604030504040204" pitchFamily="34" charset="0"/>
                          <a:cs typeface="Verdana" panose="020B0604030504040204" pitchFamily="34" charset="0"/>
                        </a:rPr>
                        <a:t>3</a:t>
                      </a:r>
                      <a:r>
                        <a:rPr lang="es-MX" sz="1400" b="1" dirty="0">
                          <a:latin typeface="Verdana" panose="020B0604030504040204" pitchFamily="34" charset="0"/>
                          <a:ea typeface="Verdana" panose="020B0604030504040204" pitchFamily="34" charset="0"/>
                          <a:cs typeface="Verdana" panose="020B0604030504040204" pitchFamily="34" charset="0"/>
                        </a:rPr>
                        <a:t>.  </a:t>
                      </a:r>
                      <a:r>
                        <a:rPr lang="es-MX" sz="1400" b="1" dirty="0" smtClean="0">
                          <a:latin typeface="Verdana" panose="020B0604030504040204" pitchFamily="34" charset="0"/>
                          <a:ea typeface="Verdana" panose="020B0604030504040204" pitchFamily="34" charset="0"/>
                          <a:cs typeface="Verdana" panose="020B0604030504040204" pitchFamily="34" charset="0"/>
                        </a:rPr>
                        <a:t>TRANSFERENCIA </a:t>
                      </a:r>
                      <a:endParaRPr lang="es-CL" sz="1400" b="1" dirty="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b="1" dirty="0">
                          <a:latin typeface="Verdana" panose="020B0604030504040204" pitchFamily="34" charset="0"/>
                          <a:ea typeface="Verdana" panose="020B0604030504040204" pitchFamily="34" charset="0"/>
                          <a:cs typeface="Verdana" panose="020B0604030504040204" pitchFamily="34" charset="0"/>
                        </a:rPr>
                        <a:t>(Aplicabilidad)</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Aft>
                          <a:spcPts val="0"/>
                        </a:spcAft>
                      </a:pPr>
                      <a:endParaRPr lang="es-MX" sz="1400"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dirty="0" smtClean="0">
                          <a:latin typeface="Verdana" panose="020B0604030504040204" pitchFamily="34" charset="0"/>
                          <a:ea typeface="Verdana" panose="020B0604030504040204" pitchFamily="34" charset="0"/>
                          <a:cs typeface="Verdana" panose="020B0604030504040204" pitchFamily="34" charset="0"/>
                        </a:rPr>
                        <a:t>Mide los </a:t>
                      </a:r>
                      <a:r>
                        <a:rPr lang="es-MX" sz="1400" b="1" dirty="0">
                          <a:latin typeface="Verdana" panose="020B0604030504040204" pitchFamily="34" charset="0"/>
                          <a:ea typeface="Verdana" panose="020B0604030504040204" pitchFamily="34" charset="0"/>
                          <a:cs typeface="Verdana" panose="020B0604030504040204" pitchFamily="34" charset="0"/>
                        </a:rPr>
                        <a:t>cambios de comportamiento </a:t>
                      </a:r>
                      <a:r>
                        <a:rPr lang="es-MX" sz="1400" dirty="0">
                          <a:latin typeface="Verdana" panose="020B0604030504040204" pitchFamily="34" charset="0"/>
                          <a:ea typeface="Verdana" panose="020B0604030504040204" pitchFamily="34" charset="0"/>
                          <a:cs typeface="Verdana" panose="020B0604030504040204" pitchFamily="34" charset="0"/>
                        </a:rPr>
                        <a:t>en el puesto de trabajo</a:t>
                      </a:r>
                      <a:r>
                        <a:rPr lang="es-MX" sz="1400" dirty="0" smtClean="0">
                          <a:latin typeface="Verdana" panose="020B0604030504040204" pitchFamily="34" charset="0"/>
                          <a:ea typeface="Verdana" panose="020B0604030504040204" pitchFamily="34" charset="0"/>
                          <a:cs typeface="Verdana" panose="020B0604030504040204" pitchFamily="34" charset="0"/>
                        </a:rPr>
                        <a:t>.</a:t>
                      </a:r>
                    </a:p>
                    <a:p>
                      <a:pPr algn="l">
                        <a:spcAft>
                          <a:spcPts val="0"/>
                        </a:spcAft>
                      </a:pPr>
                      <a:endParaRPr lang="es-CL" sz="1400"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r>
              <a:tr h="1098050">
                <a:tc>
                  <a:txBody>
                    <a:bodyPr/>
                    <a:lstStyle/>
                    <a:p>
                      <a:pPr algn="l">
                        <a:spcAft>
                          <a:spcPts val="0"/>
                        </a:spcAft>
                      </a:pPr>
                      <a:endParaRPr lang="es-MX" sz="1400" b="1"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b="1" dirty="0" smtClean="0">
                          <a:latin typeface="Verdana" panose="020B0604030504040204" pitchFamily="34" charset="0"/>
                          <a:ea typeface="Verdana" panose="020B0604030504040204" pitchFamily="34" charset="0"/>
                          <a:cs typeface="Verdana" panose="020B0604030504040204" pitchFamily="34" charset="0"/>
                        </a:rPr>
                        <a:t>4</a:t>
                      </a:r>
                      <a:r>
                        <a:rPr lang="es-MX" sz="1400" b="1" dirty="0">
                          <a:latin typeface="Verdana" panose="020B0604030504040204" pitchFamily="34" charset="0"/>
                          <a:ea typeface="Verdana" panose="020B0604030504040204" pitchFamily="34" charset="0"/>
                          <a:cs typeface="Verdana" panose="020B0604030504040204" pitchFamily="34" charset="0"/>
                        </a:rPr>
                        <a:t>. RESULTADOS</a:t>
                      </a:r>
                      <a:endParaRPr lang="es-CL" sz="1400" b="1"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Aft>
                          <a:spcPts val="0"/>
                        </a:spcAft>
                      </a:pPr>
                      <a:endParaRPr lang="es-MX" sz="1400" dirty="0" smtClean="0">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MX" sz="1400" dirty="0" smtClean="0">
                          <a:latin typeface="Verdana" panose="020B0604030504040204" pitchFamily="34" charset="0"/>
                          <a:ea typeface="Verdana" panose="020B0604030504040204" pitchFamily="34" charset="0"/>
                          <a:cs typeface="Verdana" panose="020B0604030504040204" pitchFamily="34" charset="0"/>
                        </a:rPr>
                        <a:t>Mide </a:t>
                      </a:r>
                      <a:r>
                        <a:rPr lang="es-MX" sz="1400" dirty="0">
                          <a:latin typeface="Verdana" panose="020B0604030504040204" pitchFamily="34" charset="0"/>
                          <a:ea typeface="Verdana" panose="020B0604030504040204" pitchFamily="34" charset="0"/>
                          <a:cs typeface="Verdana" panose="020B0604030504040204" pitchFamily="34" charset="0"/>
                        </a:rPr>
                        <a:t>los </a:t>
                      </a:r>
                      <a:r>
                        <a:rPr lang="es-MX" sz="1400" b="1" dirty="0">
                          <a:latin typeface="Verdana" panose="020B0604030504040204" pitchFamily="34" charset="0"/>
                          <a:ea typeface="Verdana" panose="020B0604030504040204" pitchFamily="34" charset="0"/>
                          <a:cs typeface="Verdana" panose="020B0604030504040204" pitchFamily="34" charset="0"/>
                        </a:rPr>
                        <a:t>cambios en variables organizacionales </a:t>
                      </a:r>
                      <a:r>
                        <a:rPr lang="es-MX" sz="1400" dirty="0">
                          <a:latin typeface="Verdana" panose="020B0604030504040204" pitchFamily="34" charset="0"/>
                          <a:ea typeface="Verdana" panose="020B0604030504040204" pitchFamily="34" charset="0"/>
                          <a:cs typeface="Verdana" panose="020B0604030504040204" pitchFamily="34" charset="0"/>
                        </a:rPr>
                        <a:t>a nivel de producción y resultados, para determinar el impacto de las actividades de capacitación.</a:t>
                      </a:r>
                      <a:endParaRPr lang="es-CL" sz="1400" dirty="0">
                        <a:latin typeface="Verdana" panose="020B0604030504040204" pitchFamily="34" charset="0"/>
                        <a:ea typeface="Verdana" panose="020B0604030504040204" pitchFamily="34" charset="0"/>
                        <a:cs typeface="Verdana" panose="020B0604030504040204" pitchFamily="34" charset="0"/>
                      </a:endParaRPr>
                    </a:p>
                  </a:txBody>
                  <a:tcPr marL="68579" marR="68579"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r>
            </a:tbl>
          </a:graphicData>
        </a:graphic>
      </p:graphicFrame>
      <p:sp>
        <p:nvSpPr>
          <p:cNvPr id="8" name="1 Título"/>
          <p:cNvSpPr txBox="1">
            <a:spLocks/>
          </p:cNvSpPr>
          <p:nvPr/>
        </p:nvSpPr>
        <p:spPr>
          <a:xfrm>
            <a:off x="368921" y="1575444"/>
            <a:ext cx="8064500" cy="45085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r>
              <a:rPr lang="es-MX" sz="200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MODELO DE EVALUACIÓN DONALD KIRKPATRICK</a:t>
            </a:r>
            <a:endParaRPr lang="es-ES" sz="200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251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a:xfrm>
            <a:off x="539552" y="0"/>
            <a:ext cx="8136904" cy="747580"/>
          </a:xfrm>
        </p:spPr>
        <p:txBody>
          <a:bodyPr/>
          <a:lstStyle/>
          <a:p>
            <a:pPr algn="just"/>
            <a:r>
              <a:rPr lang="es-CL" sz="2800" dirty="0" smtClean="0">
                <a:latin typeface="Verdana" panose="020B0604030504040204" pitchFamily="34" charset="0"/>
                <a:ea typeface="Verdana" panose="020B0604030504040204" pitchFamily="34" charset="0"/>
                <a:cs typeface="Verdana" panose="020B0604030504040204" pitchFamily="34" charset="0"/>
              </a:rPr>
              <a:t>3.- Modelo de Gestión y Evaluación de la Capacitación</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771481376"/>
              </p:ext>
            </p:extLst>
          </p:nvPr>
        </p:nvGraphicFramePr>
        <p:xfrm>
          <a:off x="5076056" y="915107"/>
          <a:ext cx="3357563" cy="5376039"/>
        </p:xfrm>
        <a:graphic>
          <a:graphicData uri="http://schemas.openxmlformats.org/drawingml/2006/table">
            <a:tbl>
              <a:tblPr/>
              <a:tblGrid>
                <a:gridCol w="1718617"/>
                <a:gridCol w="1638946"/>
              </a:tblGrid>
              <a:tr h="571560">
                <a:tc>
                  <a:txBody>
                    <a:bodyPr/>
                    <a:lstStyle/>
                    <a:p>
                      <a:pPr algn="ctr">
                        <a:spcAft>
                          <a:spcPts val="0"/>
                        </a:spcAft>
                      </a:pPr>
                      <a:r>
                        <a:rPr lang="es-MX" sz="11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Resultado </a:t>
                      </a:r>
                      <a:r>
                        <a:rPr lang="es-MX" sz="1100" b="1" dirty="0">
                          <a:solidFill>
                            <a:srgbClr val="FFFFFF"/>
                          </a:solidFill>
                          <a:latin typeface="Verdana" panose="020B0604030504040204" pitchFamily="34" charset="0"/>
                          <a:ea typeface="Verdana" panose="020B0604030504040204" pitchFamily="34" charset="0"/>
                          <a:cs typeface="Verdana" panose="020B0604030504040204" pitchFamily="34" charset="0"/>
                        </a:rPr>
                        <a:t>de la capacitación en el participante</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s-MX" sz="1100" b="1" dirty="0">
                          <a:solidFill>
                            <a:srgbClr val="FFFFFF"/>
                          </a:solidFill>
                          <a:latin typeface="Verdana" panose="020B0604030504040204" pitchFamily="34" charset="0"/>
                          <a:ea typeface="Verdana" panose="020B0604030504040204" pitchFamily="34" charset="0"/>
                          <a:cs typeface="Verdana" panose="020B0604030504040204" pitchFamily="34" charset="0"/>
                        </a:rPr>
                        <a:t>Probabilidad de éxito</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281529">
                <a:tc>
                  <a:txBody>
                    <a:bodyPr/>
                    <a:lstStyle/>
                    <a:p>
                      <a:pPr algn="r">
                        <a:spcAft>
                          <a:spcPts val="0"/>
                        </a:spcAft>
                      </a:pPr>
                      <a:endParaRPr lang="es-MX" sz="1100" dirty="0">
                        <a:latin typeface="Verdana" panose="020B0604030504040204" pitchFamily="34" charset="0"/>
                        <a:ea typeface="Verdana" panose="020B0604030504040204" pitchFamily="34" charset="0"/>
                        <a:cs typeface="Verdana" panose="020B0604030504040204" pitchFamily="34" charset="0"/>
                      </a:endParaRPr>
                    </a:p>
                    <a:p>
                      <a:pPr algn="r">
                        <a:spcAft>
                          <a:spcPts val="0"/>
                        </a:spcAft>
                      </a:pPr>
                      <a:r>
                        <a:rPr lang="es-MX" sz="1100" b="1" dirty="0">
                          <a:latin typeface="Verdana" panose="020B0604030504040204" pitchFamily="34" charset="0"/>
                          <a:ea typeface="Verdana" panose="020B0604030504040204" pitchFamily="34" charset="0"/>
                          <a:cs typeface="Verdana" panose="020B0604030504040204" pitchFamily="34" charset="0"/>
                        </a:rPr>
                        <a:t>SI</a:t>
                      </a:r>
                      <a:endParaRPr lang="es-CL" sz="1100" dirty="0">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s-MX" sz="1100" dirty="0">
                          <a:latin typeface="Verdana" panose="020B0604030504040204" pitchFamily="34" charset="0"/>
                          <a:ea typeface="Verdana" panose="020B0604030504040204" pitchFamily="34" charset="0"/>
                          <a:cs typeface="Verdana" panose="020B0604030504040204" pitchFamily="34" charset="0"/>
                        </a:rPr>
                        <a:t>...…el participante tiene una reacción positiva frente a la actividad</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s-MX" sz="1100" dirty="0">
                          <a:latin typeface="Verdana" panose="020B0604030504040204" pitchFamily="34" charset="0"/>
                          <a:ea typeface="Verdana" panose="020B0604030504040204" pitchFamily="34" charset="0"/>
                          <a:cs typeface="Verdana" panose="020B0604030504040204" pitchFamily="34" charset="0"/>
                        </a:rPr>
                        <a:t>Entonces hay una mayor probabilidad de que…</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1067941">
                <a:tc>
                  <a:txBody>
                    <a:bodyPr/>
                    <a:lstStyle/>
                    <a:p>
                      <a:pPr algn="r">
                        <a:spcAft>
                          <a:spcPts val="0"/>
                        </a:spcAft>
                      </a:pPr>
                      <a:r>
                        <a:rPr lang="es-MX" sz="1100" b="1" dirty="0">
                          <a:latin typeface="Verdana" panose="020B0604030504040204" pitchFamily="34" charset="0"/>
                          <a:ea typeface="Verdana" panose="020B0604030504040204" pitchFamily="34" charset="0"/>
                          <a:cs typeface="Verdana" panose="020B0604030504040204" pitchFamily="34" charset="0"/>
                        </a:rPr>
                        <a:t>SI</a:t>
                      </a:r>
                      <a:endParaRPr lang="es-CL" sz="1100" dirty="0">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s-MX" sz="1100" dirty="0">
                          <a:latin typeface="Verdana" panose="020B0604030504040204" pitchFamily="34" charset="0"/>
                          <a:ea typeface="Verdana" panose="020B0604030504040204" pitchFamily="34" charset="0"/>
                          <a:cs typeface="Verdana" panose="020B0604030504040204" pitchFamily="34" charset="0"/>
                        </a:rPr>
                        <a:t>…..el participante adquiera conocimientos o desarrolla habilidades</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s-MX" sz="1100" dirty="0">
                          <a:latin typeface="Verdana" panose="020B0604030504040204" pitchFamily="34" charset="0"/>
                          <a:ea typeface="Verdana" panose="020B0604030504040204" pitchFamily="34" charset="0"/>
                          <a:cs typeface="Verdana" panose="020B0604030504040204" pitchFamily="34" charset="0"/>
                        </a:rPr>
                        <a:t>Entonces hay una mayor probabilidad de que…</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1067941">
                <a:tc>
                  <a:txBody>
                    <a:bodyPr/>
                    <a:lstStyle/>
                    <a:p>
                      <a:pPr algn="r">
                        <a:spcAft>
                          <a:spcPts val="0"/>
                        </a:spcAft>
                      </a:pPr>
                      <a:r>
                        <a:rPr lang="es-MX" sz="1100" b="1" dirty="0">
                          <a:latin typeface="Verdana" panose="020B0604030504040204" pitchFamily="34" charset="0"/>
                          <a:ea typeface="Verdana" panose="020B0604030504040204" pitchFamily="34" charset="0"/>
                          <a:cs typeface="Verdana" panose="020B0604030504040204" pitchFamily="34" charset="0"/>
                        </a:rPr>
                        <a:t>SI</a:t>
                      </a:r>
                      <a:endParaRPr lang="es-CL" sz="1100" dirty="0">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s-MX" sz="1100" dirty="0">
                          <a:latin typeface="Verdana" panose="020B0604030504040204" pitchFamily="34" charset="0"/>
                          <a:ea typeface="Verdana" panose="020B0604030504040204" pitchFamily="34" charset="0"/>
                          <a:cs typeface="Verdana" panose="020B0604030504040204" pitchFamily="34" charset="0"/>
                        </a:rPr>
                        <a:t>…..el participante use nuevos conocimientos, habilidades y actitudes en el trabajo.</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spcAft>
                          <a:spcPts val="0"/>
                        </a:spcAft>
                      </a:pP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s-MX" sz="1100" dirty="0">
                          <a:latin typeface="Verdana" panose="020B0604030504040204" pitchFamily="34" charset="0"/>
                          <a:ea typeface="Verdana" panose="020B0604030504040204" pitchFamily="34" charset="0"/>
                          <a:cs typeface="Verdana" panose="020B0604030504040204" pitchFamily="34" charset="0"/>
                        </a:rPr>
                        <a:t>Entonces hay una mayor probabilidad de que…</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281529">
                <a:tc>
                  <a:txBody>
                    <a:bodyPr/>
                    <a:lstStyle/>
                    <a:p>
                      <a:pPr algn="r">
                        <a:spcAft>
                          <a:spcPts val="0"/>
                        </a:spcAft>
                      </a:pP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s-MX" sz="1100" dirty="0">
                          <a:latin typeface="Verdana" panose="020B0604030504040204" pitchFamily="34" charset="0"/>
                          <a:ea typeface="Verdana" panose="020B0604030504040204" pitchFamily="34" charset="0"/>
                          <a:cs typeface="Verdana" panose="020B0604030504040204" pitchFamily="34" charset="0"/>
                        </a:rPr>
                        <a:t>El uso de nuevos conocimientos, habilidades y actitudes mejora el desempeño de la organización.</a:t>
                      </a:r>
                      <a:endParaRPr lang="es-CL"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es-MX" sz="1100" dirty="0">
                        <a:latin typeface="Verdana" panose="020B0604030504040204" pitchFamily="34" charset="0"/>
                        <a:ea typeface="Verdana" panose="020B0604030504040204" pitchFamily="34" charset="0"/>
                        <a:cs typeface="Verdana" panose="020B0604030504040204" pitchFamily="34" charset="0"/>
                      </a:endParaRPr>
                    </a:p>
                  </a:txBody>
                  <a:tcPr marL="63721" marR="637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 name="Text Box 37"/>
          <p:cNvSpPr txBox="1">
            <a:spLocks noChangeArrowheads="1"/>
          </p:cNvSpPr>
          <p:nvPr/>
        </p:nvSpPr>
        <p:spPr bwMode="auto">
          <a:xfrm>
            <a:off x="41275" y="3487715"/>
            <a:ext cx="2010445" cy="830997"/>
          </a:xfrm>
          <a:prstGeom prst="rect">
            <a:avLst/>
          </a:prstGeom>
          <a:noFill/>
          <a:ln w="9525">
            <a:noFill/>
            <a:miter lim="800000"/>
            <a:headEnd/>
            <a:tailEnd/>
          </a:ln>
          <a:effectLst/>
        </p:spPr>
        <p:txBody>
          <a:bodyPr wrap="square">
            <a:spAutoFit/>
          </a:bodyPr>
          <a:lstStyle/>
          <a:p>
            <a:pPr algn="just">
              <a:defRPr/>
            </a:pPr>
            <a:r>
              <a:rPr lang="es-MX" sz="1600" b="1" dirty="0">
                <a:solidFill>
                  <a:schemeClr val="tx2"/>
                </a:solidFill>
                <a:latin typeface="Verdana" panose="020B0604030504040204" pitchFamily="34" charset="0"/>
                <a:ea typeface="Verdana" panose="020B0604030504040204" pitchFamily="34" charset="0"/>
                <a:cs typeface="Verdana" panose="020B0604030504040204" pitchFamily="34" charset="0"/>
              </a:rPr>
              <a:t>CADENA DE VALOR DE LA </a:t>
            </a:r>
            <a:r>
              <a:rPr lang="es-MX"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EVALUACIÓN</a:t>
            </a:r>
            <a:endParaRPr lang="es-ES"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8 Grupo"/>
          <p:cNvGrpSpPr>
            <a:grpSpLocks/>
          </p:cNvGrpSpPr>
          <p:nvPr/>
        </p:nvGrpSpPr>
        <p:grpSpPr bwMode="auto">
          <a:xfrm>
            <a:off x="2432869" y="1132595"/>
            <a:ext cx="2373312" cy="5932487"/>
            <a:chOff x="1785938" y="1052736"/>
            <a:chExt cx="2373312" cy="5932488"/>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052736"/>
              <a:ext cx="2373312"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0"/>
            <p:cNvSpPr>
              <a:spLocks noChangeShapeType="1"/>
            </p:cNvSpPr>
            <p:nvPr/>
          </p:nvSpPr>
          <p:spPr bwMode="auto">
            <a:xfrm>
              <a:off x="2000250" y="2643188"/>
              <a:ext cx="19431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2" name="Line 31"/>
            <p:cNvSpPr>
              <a:spLocks noChangeShapeType="1"/>
            </p:cNvSpPr>
            <p:nvPr/>
          </p:nvSpPr>
          <p:spPr bwMode="auto">
            <a:xfrm>
              <a:off x="2000250" y="3714750"/>
              <a:ext cx="1943100" cy="0"/>
            </a:xfrm>
            <a:prstGeom prst="line">
              <a:avLst/>
            </a:prstGeom>
            <a:noFill/>
            <a:ln w="9525">
              <a:solidFill>
                <a:srgbClr val="339966"/>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3" name="Line 32"/>
            <p:cNvSpPr>
              <a:spLocks noChangeShapeType="1"/>
            </p:cNvSpPr>
            <p:nvPr/>
          </p:nvSpPr>
          <p:spPr bwMode="auto">
            <a:xfrm>
              <a:off x="2000250" y="4786313"/>
              <a:ext cx="1943100" cy="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s-CL"/>
            </a:p>
          </p:txBody>
        </p:sp>
      </p:grpSp>
    </p:spTree>
    <p:extLst>
      <p:ext uri="{BB962C8B-B14F-4D97-AF65-F5344CB8AC3E}">
        <p14:creationId xmlns:p14="http://schemas.microsoft.com/office/powerpoint/2010/main" val="8520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55679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Presentación del Modelo</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I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899592" y="220486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Servicios participantes</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redondeado"/>
          <p:cNvSpPr/>
          <p:nvPr/>
        </p:nvSpPr>
        <p:spPr>
          <a:xfrm>
            <a:off x="899592" y="2836168"/>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Modelo de Gestión y de Evaluación de la Capacitación</a:t>
            </a:r>
          </a:p>
        </p:txBody>
      </p:sp>
      <p:sp>
        <p:nvSpPr>
          <p:cNvPr id="7" name="6 Rectángulo redondeado"/>
          <p:cNvSpPr/>
          <p:nvPr/>
        </p:nvSpPr>
        <p:spPr>
          <a:xfrm>
            <a:off x="899592" y="3492624"/>
            <a:ext cx="7776864" cy="432048"/>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4.- Roles Servicios Públicos y de la DNSC</a:t>
            </a:r>
          </a:p>
        </p:txBody>
      </p:sp>
      <p:sp>
        <p:nvSpPr>
          <p:cNvPr id="8" name="7 Rectángulo redondeado"/>
          <p:cNvSpPr/>
          <p:nvPr/>
        </p:nvSpPr>
        <p:spPr>
          <a:xfrm>
            <a:off x="899592" y="4140696"/>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Implementación del Modelo</a:t>
            </a:r>
          </a:p>
        </p:txBody>
      </p:sp>
      <p:sp>
        <p:nvSpPr>
          <p:cNvPr id="9" name="8 Rectángulo redondeado"/>
          <p:cNvSpPr/>
          <p:nvPr/>
        </p:nvSpPr>
        <p:spPr>
          <a:xfrm>
            <a:off x="899592" y="479715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 Compromisos Servicios Públicos</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068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37"/>
          <p:cNvSpPr txBox="1">
            <a:spLocks noChangeArrowheads="1"/>
          </p:cNvSpPr>
          <p:nvPr/>
        </p:nvSpPr>
        <p:spPr bwMode="auto">
          <a:xfrm>
            <a:off x="755650" y="849313"/>
            <a:ext cx="7993063" cy="708025"/>
          </a:xfrm>
          <a:prstGeom prst="rect">
            <a:avLst/>
          </a:prstGeom>
          <a:noFill/>
          <a:ln w="9525">
            <a:noFill/>
            <a:miter lim="800000"/>
            <a:headEnd/>
            <a:tailEnd/>
          </a:ln>
        </p:spPr>
        <p:txBody>
          <a:bodyPr>
            <a:spAutoFit/>
          </a:bodyPr>
          <a:lstStyle/>
          <a:p>
            <a:pPr algn="ctr">
              <a:defRPr/>
            </a:pPr>
            <a:r>
              <a:rPr lang="es-MX" sz="4000" b="1" dirty="0">
                <a:solidFill>
                  <a:srgbClr val="006CB7"/>
                </a:solidFill>
                <a:latin typeface="+mj-lt"/>
              </a:rPr>
              <a:t>    </a:t>
            </a:r>
            <a:r>
              <a:rPr lang="es-MX" sz="2000" b="1" dirty="0">
                <a:solidFill>
                  <a:schemeClr val="tx2">
                    <a:lumMod val="75000"/>
                  </a:schemeClr>
                </a:solidFill>
                <a:effectLst>
                  <a:outerShdw blurRad="38100" dist="38100" dir="2700000" algn="tl">
                    <a:srgbClr val="000000">
                      <a:alpha val="43137"/>
                    </a:srgbClr>
                  </a:outerShdw>
                </a:effectLst>
                <a:latin typeface="+mn-lt"/>
              </a:rPr>
              <a:t>Rol de los Servicios Públicos </a:t>
            </a:r>
            <a:endParaRPr lang="es-ES" sz="2000" b="1" dirty="0">
              <a:solidFill>
                <a:schemeClr val="tx2">
                  <a:lumMod val="75000"/>
                </a:schemeClr>
              </a:solidFill>
              <a:effectLst>
                <a:outerShdw blurRad="38100" dist="38100" dir="2700000" algn="tl">
                  <a:srgbClr val="000000">
                    <a:alpha val="43137"/>
                  </a:srgbClr>
                </a:outerShdw>
              </a:effectLst>
              <a:latin typeface="+mn-lt"/>
            </a:endParaRPr>
          </a:p>
        </p:txBody>
      </p:sp>
      <p:sp>
        <p:nvSpPr>
          <p:cNvPr id="20484" name="Rectangle 54"/>
          <p:cNvSpPr>
            <a:spLocks noChangeArrowheads="1"/>
          </p:cNvSpPr>
          <p:nvPr/>
        </p:nvSpPr>
        <p:spPr bwMode="auto">
          <a:xfrm>
            <a:off x="-612775" y="1544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20485" name="Rectangle 55"/>
          <p:cNvSpPr>
            <a:spLocks noChangeArrowheads="1"/>
          </p:cNvSpPr>
          <p:nvPr/>
        </p:nvSpPr>
        <p:spPr bwMode="auto">
          <a:xfrm>
            <a:off x="-612775" y="1544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grpSp>
        <p:nvGrpSpPr>
          <p:cNvPr id="2" name="3 Grupo"/>
          <p:cNvGrpSpPr>
            <a:grpSpLocks/>
          </p:cNvGrpSpPr>
          <p:nvPr/>
        </p:nvGrpSpPr>
        <p:grpSpPr bwMode="auto">
          <a:xfrm>
            <a:off x="0" y="1374775"/>
            <a:ext cx="8748713" cy="5078413"/>
            <a:chOff x="0" y="1374775"/>
            <a:chExt cx="8748464" cy="5078561"/>
          </a:xfrm>
        </p:grpSpPr>
        <p:sp>
          <p:nvSpPr>
            <p:cNvPr id="20490" name="Rectangle 36"/>
            <p:cNvSpPr>
              <a:spLocks noChangeArrowheads="1"/>
            </p:cNvSpPr>
            <p:nvPr/>
          </p:nvSpPr>
          <p:spPr bwMode="auto">
            <a:xfrm>
              <a:off x="0" y="13747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20491" name="Text Box 48"/>
            <p:cNvSpPr txBox="1">
              <a:spLocks noChangeArrowheads="1"/>
            </p:cNvSpPr>
            <p:nvPr/>
          </p:nvSpPr>
          <p:spPr bwMode="auto">
            <a:xfrm>
              <a:off x="935011" y="1700222"/>
              <a:ext cx="4087696" cy="681057"/>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Compromiso formal de participaci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activa en la implementación del modelo</a:t>
              </a:r>
              <a:endParaRPr lang="es-CL" altLang="es-CL" sz="2800">
                <a:latin typeface="Arial" charset="0"/>
                <a:ea typeface="Times New Roman" pitchFamily="18" charset="0"/>
                <a:cs typeface="Arial" charset="0"/>
              </a:endParaRPr>
            </a:p>
          </p:txBody>
        </p:sp>
        <p:sp>
          <p:nvSpPr>
            <p:cNvPr id="20492" name="Text Box 47"/>
            <p:cNvSpPr txBox="1">
              <a:spLocks noChangeArrowheads="1"/>
            </p:cNvSpPr>
            <p:nvPr/>
          </p:nvSpPr>
          <p:spPr bwMode="auto">
            <a:xfrm>
              <a:off x="2127189" y="2913108"/>
              <a:ext cx="4214693" cy="660419"/>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Participaci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en reuniones de asesor</a:t>
              </a:r>
              <a:r>
                <a:rPr lang="es-CL" altLang="es-CL" sz="1600">
                  <a:solidFill>
                    <a:srgbClr val="FFFFFF"/>
                  </a:solidFill>
                  <a:latin typeface="Arial" charset="0"/>
                  <a:ea typeface="Times New Roman" pitchFamily="18" charset="0"/>
                  <a:cs typeface="Arial" charset="0"/>
                </a:rPr>
                <a:t>í</a:t>
              </a:r>
              <a:r>
                <a:rPr lang="es-CL" altLang="es-CL" sz="1600">
                  <a:solidFill>
                    <a:srgbClr val="FFFFFF"/>
                  </a:solidFill>
                  <a:ea typeface="Times New Roman" pitchFamily="18" charset="0"/>
                  <a:cs typeface="Arial" charset="0"/>
                </a:rPr>
                <a:t>a y acompa</a:t>
              </a:r>
              <a:r>
                <a:rPr lang="es-CL" altLang="es-CL" sz="1600">
                  <a:solidFill>
                    <a:srgbClr val="FFFFFF"/>
                  </a:solidFill>
                  <a:latin typeface="Arial" charset="0"/>
                  <a:ea typeface="Times New Roman" pitchFamily="18" charset="0"/>
                  <a:cs typeface="Arial" charset="0"/>
                </a:rPr>
                <a:t>ñ</a:t>
              </a:r>
              <a:r>
                <a:rPr lang="es-CL" altLang="es-CL" sz="1600">
                  <a:solidFill>
                    <a:srgbClr val="FFFFFF"/>
                  </a:solidFill>
                  <a:ea typeface="Times New Roman" pitchFamily="18" charset="0"/>
                  <a:cs typeface="Arial" charset="0"/>
                </a:rPr>
                <a:t>amiento </a:t>
              </a:r>
              <a:endParaRPr lang="es-CL" altLang="es-CL" sz="2800">
                <a:latin typeface="Arial" charset="0"/>
                <a:ea typeface="Times New Roman" pitchFamily="18" charset="0"/>
                <a:cs typeface="Arial" charset="0"/>
              </a:endParaRPr>
            </a:p>
          </p:txBody>
        </p:sp>
        <p:sp>
          <p:nvSpPr>
            <p:cNvPr id="20493" name="Text Box 46"/>
            <p:cNvSpPr txBox="1">
              <a:spLocks noChangeArrowheads="1"/>
            </p:cNvSpPr>
            <p:nvPr/>
          </p:nvSpPr>
          <p:spPr bwMode="auto">
            <a:xfrm>
              <a:off x="3144748" y="4130755"/>
              <a:ext cx="4343276" cy="738210"/>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Ejecuci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de las acciones definidas en el plan de trabajo, aplicando instrumentos de evaluaci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a:t>
              </a:r>
              <a:endParaRPr lang="es-CL" altLang="es-CL" sz="2800">
                <a:latin typeface="Arial" charset="0"/>
                <a:ea typeface="Times New Roman" pitchFamily="18" charset="0"/>
                <a:cs typeface="Arial" charset="0"/>
              </a:endParaRPr>
            </a:p>
          </p:txBody>
        </p:sp>
        <p:sp>
          <p:nvSpPr>
            <p:cNvPr id="20494" name="Text Box 45"/>
            <p:cNvSpPr txBox="1">
              <a:spLocks noChangeArrowheads="1"/>
            </p:cNvSpPr>
            <p:nvPr/>
          </p:nvSpPr>
          <p:spPr bwMode="auto">
            <a:xfrm>
              <a:off x="4355976" y="5484933"/>
              <a:ext cx="4214693" cy="681057"/>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Sistematizaci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y entrega de informaci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de la experiencia</a:t>
              </a:r>
              <a:endParaRPr lang="es-CL" altLang="es-CL" sz="2800">
                <a:latin typeface="Arial" charset="0"/>
                <a:ea typeface="Times New Roman" pitchFamily="18" charset="0"/>
                <a:cs typeface="Arial" charset="0"/>
              </a:endParaRPr>
            </a:p>
          </p:txBody>
        </p:sp>
        <p:sp>
          <p:nvSpPr>
            <p:cNvPr id="20495" name="AutoShape 44"/>
            <p:cNvSpPr>
              <a:spLocks noChangeArrowheads="1"/>
            </p:cNvSpPr>
            <p:nvPr/>
          </p:nvSpPr>
          <p:spPr bwMode="auto">
            <a:xfrm>
              <a:off x="2570090" y="2420968"/>
              <a:ext cx="1485858" cy="492139"/>
            </a:xfrm>
            <a:prstGeom prst="downArrow">
              <a:avLst>
                <a:gd name="adj1" fmla="val 50000"/>
                <a:gd name="adj2" fmla="val 25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20496" name="AutoShape 43"/>
            <p:cNvSpPr>
              <a:spLocks noChangeArrowheads="1"/>
            </p:cNvSpPr>
            <p:nvPr/>
          </p:nvSpPr>
          <p:spPr bwMode="auto">
            <a:xfrm>
              <a:off x="3373342" y="3619565"/>
              <a:ext cx="1487445" cy="457213"/>
            </a:xfrm>
            <a:prstGeom prst="downArrow">
              <a:avLst>
                <a:gd name="adj1" fmla="val 50000"/>
                <a:gd name="adj2" fmla="val 25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20497" name="AutoShape 42"/>
            <p:cNvSpPr>
              <a:spLocks noChangeArrowheads="1"/>
            </p:cNvSpPr>
            <p:nvPr/>
          </p:nvSpPr>
          <p:spPr bwMode="auto">
            <a:xfrm>
              <a:off x="4211518" y="4940404"/>
              <a:ext cx="1485858" cy="487377"/>
            </a:xfrm>
            <a:prstGeom prst="downArrow">
              <a:avLst>
                <a:gd name="adj1" fmla="val 50000"/>
                <a:gd name="adj2" fmla="val 25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3" name="2 Rectángulo"/>
            <p:cNvSpPr/>
            <p:nvPr/>
          </p:nvSpPr>
          <p:spPr>
            <a:xfrm>
              <a:off x="827064" y="1544643"/>
              <a:ext cx="7921400" cy="4908693"/>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CL"/>
            </a:p>
          </p:txBody>
        </p:sp>
      </p:grpSp>
      <p:sp>
        <p:nvSpPr>
          <p:cNvPr id="21" name="1 Marcador de contenido"/>
          <p:cNvSpPr>
            <a:spLocks noGrp="1"/>
          </p:cNvSpPr>
          <p:nvPr>
            <p:ph sz="quarter" idx="12"/>
          </p:nvPr>
        </p:nvSpPr>
        <p:spPr>
          <a:xfrm>
            <a:off x="755650" y="286651"/>
            <a:ext cx="7981950"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4.- Roles Servicios Públicos y DNSC</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dirty="0"/>
          </a:p>
        </p:txBody>
      </p:sp>
    </p:spTree>
    <p:extLst>
      <p:ext uri="{BB962C8B-B14F-4D97-AF65-F5344CB8AC3E}">
        <p14:creationId xmlns:p14="http://schemas.microsoft.com/office/powerpoint/2010/main" val="2580049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CL" dirty="0" smtClean="0">
                <a:solidFill>
                  <a:schemeClr val="bg2"/>
                </a:solidFill>
                <a:latin typeface="Verdana" panose="020B0604030504040204" pitchFamily="34" charset="0"/>
                <a:ea typeface="Verdana" panose="020B0604030504040204" pitchFamily="34" charset="0"/>
                <a:cs typeface="Verdana" panose="020B0604030504040204" pitchFamily="34" charset="0"/>
              </a:rPr>
              <a:t>EVALUACIÓN </a:t>
            </a:r>
            <a:r>
              <a:rPr lang="es-CL" dirty="0">
                <a:solidFill>
                  <a:schemeClr val="bg2"/>
                </a:solidFill>
                <a:latin typeface="Verdana" panose="020B0604030504040204" pitchFamily="34" charset="0"/>
                <a:ea typeface="Verdana" panose="020B0604030504040204" pitchFamily="34" charset="0"/>
                <a:cs typeface="Verdana" panose="020B0604030504040204" pitchFamily="34" charset="0"/>
              </a:rPr>
              <a:t>DE LA </a:t>
            </a:r>
            <a:r>
              <a:rPr lang="es-CL" dirty="0" smtClean="0">
                <a:solidFill>
                  <a:schemeClr val="bg2"/>
                </a:solidFill>
                <a:latin typeface="Verdana" panose="020B0604030504040204" pitchFamily="34" charset="0"/>
                <a:ea typeface="Verdana" panose="020B0604030504040204" pitchFamily="34" charset="0"/>
                <a:cs typeface="Verdana" panose="020B0604030504040204" pitchFamily="34" charset="0"/>
              </a:rPr>
              <a:t>CAPACITACIÓN</a:t>
            </a:r>
            <a:endParaRPr lang="es-CL"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5123" name="Text Box 5"/>
          <p:cNvSpPr txBox="1">
            <a:spLocks noChangeArrowheads="1"/>
          </p:cNvSpPr>
          <p:nvPr/>
        </p:nvSpPr>
        <p:spPr bwMode="auto">
          <a:xfrm>
            <a:off x="2700338" y="5033963"/>
            <a:ext cx="470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CL" sz="1800">
                <a:latin typeface="Arial" charset="0"/>
              </a:rPr>
              <a:t> </a:t>
            </a:r>
            <a:endParaRPr lang="es-ES" altLang="es-CL" sz="1800">
              <a:latin typeface="Arial" charset="0"/>
            </a:endParaRPr>
          </a:p>
        </p:txBody>
      </p:sp>
      <p:sp>
        <p:nvSpPr>
          <p:cNvPr id="5124" name="1 Rectángulo"/>
          <p:cNvSpPr>
            <a:spLocks noChangeArrowheads="1"/>
          </p:cNvSpPr>
          <p:nvPr/>
        </p:nvSpPr>
        <p:spPr bwMode="auto">
          <a:xfrm>
            <a:off x="539552" y="2323855"/>
            <a:ext cx="835292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CL" altLang="es-CL" sz="2000" b="1" dirty="0" smtClean="0">
                <a:latin typeface="Verdana" panose="020B0604030504040204" pitchFamily="34" charset="0"/>
                <a:ea typeface="Verdana" panose="020B0604030504040204" pitchFamily="34" charset="0"/>
                <a:cs typeface="Verdana" panose="020B0604030504040204" pitchFamily="34" charset="0"/>
              </a:rPr>
              <a:t>I PARTE</a:t>
            </a:r>
          </a:p>
          <a:p>
            <a:pPr eaLnBrk="1" hangingPunct="1">
              <a:spcBef>
                <a:spcPct val="0"/>
              </a:spcBef>
              <a:buFontTx/>
              <a:buNone/>
            </a:pPr>
            <a:r>
              <a:rPr lang="es-CL" altLang="es-CL" sz="2000" b="1" dirty="0" smtClean="0">
                <a:latin typeface="Verdana" panose="020B0604030504040204" pitchFamily="34" charset="0"/>
                <a:ea typeface="Verdana" panose="020B0604030504040204" pitchFamily="34" charset="0"/>
                <a:cs typeface="Verdana" panose="020B0604030504040204" pitchFamily="34" charset="0"/>
              </a:rPr>
              <a:t>Presentación el Modelo</a:t>
            </a:r>
          </a:p>
          <a:p>
            <a:pPr eaLnBrk="1" hangingPunct="1">
              <a:spcBef>
                <a:spcPct val="0"/>
              </a:spcBef>
              <a:buFontTx/>
              <a:buNone/>
            </a:pPr>
            <a:endParaRPr lang="es-CL" altLang="es-CL" sz="2000" b="1"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s-CL" altLang="es-CL" sz="2000" b="1"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s-CL" altLang="es-CL" sz="2000" b="1" dirty="0" smtClean="0">
                <a:latin typeface="Verdana" panose="020B0604030504040204" pitchFamily="34" charset="0"/>
                <a:ea typeface="Verdana" panose="020B0604030504040204" pitchFamily="34" charset="0"/>
                <a:cs typeface="Verdana" panose="020B0604030504040204" pitchFamily="34" charset="0"/>
              </a:rPr>
              <a:t>II </a:t>
            </a:r>
            <a:r>
              <a:rPr lang="es-CL" altLang="es-CL" sz="2000" b="1" dirty="0">
                <a:latin typeface="Verdana" panose="020B0604030504040204" pitchFamily="34" charset="0"/>
                <a:ea typeface="Verdana" panose="020B0604030504040204" pitchFamily="34" charset="0"/>
                <a:cs typeface="Verdana" panose="020B0604030504040204" pitchFamily="34" charset="0"/>
              </a:rPr>
              <a:t>PARTE</a:t>
            </a:r>
            <a:br>
              <a:rPr lang="es-CL" altLang="es-CL" sz="2000" b="1" dirty="0">
                <a:latin typeface="Verdana" panose="020B0604030504040204" pitchFamily="34" charset="0"/>
                <a:ea typeface="Verdana" panose="020B0604030504040204" pitchFamily="34" charset="0"/>
                <a:cs typeface="Verdana" panose="020B0604030504040204" pitchFamily="34" charset="0"/>
              </a:rPr>
            </a:br>
            <a:r>
              <a:rPr lang="es-CL" altLang="es-CL" sz="2000" b="1" dirty="0">
                <a:latin typeface="Verdana" panose="020B0604030504040204" pitchFamily="34" charset="0"/>
                <a:ea typeface="Verdana" panose="020B0604030504040204" pitchFamily="34" charset="0"/>
                <a:cs typeface="Verdana" panose="020B0604030504040204" pitchFamily="34" charset="0"/>
              </a:rPr>
              <a:t>Rol consultor </a:t>
            </a:r>
            <a:br>
              <a:rPr lang="es-CL" altLang="es-CL" sz="2000" b="1" dirty="0">
                <a:latin typeface="Verdana" panose="020B0604030504040204" pitchFamily="34" charset="0"/>
                <a:ea typeface="Verdana" panose="020B0604030504040204" pitchFamily="34" charset="0"/>
                <a:cs typeface="Verdana" panose="020B0604030504040204" pitchFamily="34" charset="0"/>
              </a:rPr>
            </a:br>
            <a:r>
              <a:rPr lang="es-CL" altLang="es-CL" sz="2000" b="1" dirty="0">
                <a:latin typeface="Verdana" panose="020B0604030504040204" pitchFamily="34" charset="0"/>
                <a:ea typeface="Verdana" panose="020B0604030504040204" pitchFamily="34" charset="0"/>
                <a:cs typeface="Verdana" panose="020B0604030504040204" pitchFamily="34" charset="0"/>
              </a:rPr>
              <a:t>Detección de Necesidades</a:t>
            </a:r>
            <a:br>
              <a:rPr lang="es-CL" altLang="es-CL" sz="2000" b="1" dirty="0">
                <a:latin typeface="Verdana" panose="020B0604030504040204" pitchFamily="34" charset="0"/>
                <a:ea typeface="Verdana" panose="020B0604030504040204" pitchFamily="34" charset="0"/>
                <a:cs typeface="Verdana" panose="020B0604030504040204" pitchFamily="34" charset="0"/>
              </a:rPr>
            </a:br>
            <a:r>
              <a:rPr lang="es-CL" altLang="es-CL" sz="2000" b="1" dirty="0">
                <a:latin typeface="Verdana" panose="020B0604030504040204" pitchFamily="34" charset="0"/>
                <a:ea typeface="Verdana" panose="020B0604030504040204" pitchFamily="34" charset="0"/>
                <a:cs typeface="Verdana" panose="020B0604030504040204" pitchFamily="34" charset="0"/>
              </a:rPr>
              <a:t>Planificación de la Capacitación: Diseño </a:t>
            </a:r>
            <a:r>
              <a:rPr lang="es-CL" altLang="es-CL" sz="2000" b="1" dirty="0" err="1">
                <a:latin typeface="Verdana" panose="020B0604030504040204" pitchFamily="34" charset="0"/>
                <a:ea typeface="Verdana" panose="020B0604030504040204" pitchFamily="34" charset="0"/>
                <a:cs typeface="Verdana" panose="020B0604030504040204" pitchFamily="34" charset="0"/>
              </a:rPr>
              <a:t>Instruccional</a:t>
            </a:r>
            <a:endParaRPr lang="es-CL" altLang="es-C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63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37"/>
          <p:cNvSpPr txBox="1">
            <a:spLocks noChangeArrowheads="1"/>
          </p:cNvSpPr>
          <p:nvPr/>
        </p:nvSpPr>
        <p:spPr bwMode="auto">
          <a:xfrm>
            <a:off x="755650" y="849313"/>
            <a:ext cx="7993063" cy="708025"/>
          </a:xfrm>
          <a:prstGeom prst="rect">
            <a:avLst/>
          </a:prstGeom>
          <a:noFill/>
          <a:ln w="9525">
            <a:noFill/>
            <a:miter lim="800000"/>
            <a:headEnd/>
            <a:tailEnd/>
          </a:ln>
        </p:spPr>
        <p:txBody>
          <a:bodyPr>
            <a:spAutoFit/>
          </a:bodyPr>
          <a:lstStyle/>
          <a:p>
            <a:pPr algn="ctr">
              <a:defRPr/>
            </a:pPr>
            <a:r>
              <a:rPr lang="es-MX" sz="4000" b="1" dirty="0">
                <a:solidFill>
                  <a:srgbClr val="006CB7"/>
                </a:solidFill>
                <a:latin typeface="+mj-lt"/>
              </a:rPr>
              <a:t>    </a:t>
            </a:r>
            <a:r>
              <a:rPr lang="es-MX" sz="2000" b="1" dirty="0">
                <a:solidFill>
                  <a:schemeClr val="tx2">
                    <a:lumMod val="75000"/>
                  </a:schemeClr>
                </a:solidFill>
                <a:effectLst>
                  <a:outerShdw blurRad="38100" dist="38100" dir="2700000" algn="tl">
                    <a:srgbClr val="000000">
                      <a:alpha val="43137"/>
                    </a:srgbClr>
                  </a:outerShdw>
                </a:effectLst>
                <a:latin typeface="+mn-lt"/>
              </a:rPr>
              <a:t>Rol de </a:t>
            </a:r>
            <a:r>
              <a:rPr lang="es-MX" sz="2000" b="1" dirty="0" smtClean="0">
                <a:solidFill>
                  <a:schemeClr val="tx2">
                    <a:lumMod val="75000"/>
                  </a:schemeClr>
                </a:solidFill>
                <a:effectLst>
                  <a:outerShdw blurRad="38100" dist="38100" dir="2700000" algn="tl">
                    <a:srgbClr val="000000">
                      <a:alpha val="43137"/>
                    </a:srgbClr>
                  </a:outerShdw>
                </a:effectLst>
              </a:rPr>
              <a:t>la Dirección Nacional del Servicio Civil</a:t>
            </a:r>
            <a:endParaRPr lang="es-ES" sz="2000" b="1" dirty="0">
              <a:solidFill>
                <a:schemeClr val="tx2">
                  <a:lumMod val="75000"/>
                </a:schemeClr>
              </a:solidFill>
              <a:effectLst>
                <a:outerShdw blurRad="38100" dist="38100" dir="2700000" algn="tl">
                  <a:srgbClr val="000000">
                    <a:alpha val="43137"/>
                  </a:srgbClr>
                </a:outerShdw>
              </a:effectLst>
              <a:latin typeface="+mn-lt"/>
            </a:endParaRPr>
          </a:p>
        </p:txBody>
      </p:sp>
      <p:sp>
        <p:nvSpPr>
          <p:cNvPr id="20484" name="Rectangle 54"/>
          <p:cNvSpPr>
            <a:spLocks noChangeArrowheads="1"/>
          </p:cNvSpPr>
          <p:nvPr/>
        </p:nvSpPr>
        <p:spPr bwMode="auto">
          <a:xfrm>
            <a:off x="-612775" y="1544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20485" name="Rectangle 55"/>
          <p:cNvSpPr>
            <a:spLocks noChangeArrowheads="1"/>
          </p:cNvSpPr>
          <p:nvPr/>
        </p:nvSpPr>
        <p:spPr bwMode="auto">
          <a:xfrm>
            <a:off x="-612775" y="1544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21" name="1 Marcador de contenido"/>
          <p:cNvSpPr>
            <a:spLocks noGrp="1"/>
          </p:cNvSpPr>
          <p:nvPr>
            <p:ph sz="quarter" idx="12"/>
          </p:nvPr>
        </p:nvSpPr>
        <p:spPr>
          <a:xfrm>
            <a:off x="755650" y="286651"/>
            <a:ext cx="7981950"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4.- Roles Servicios Públicos y DNSC</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dirty="0"/>
          </a:p>
        </p:txBody>
      </p:sp>
      <p:grpSp>
        <p:nvGrpSpPr>
          <p:cNvPr id="16" name="15 Grupo"/>
          <p:cNvGrpSpPr>
            <a:grpSpLocks/>
          </p:cNvGrpSpPr>
          <p:nvPr/>
        </p:nvGrpSpPr>
        <p:grpSpPr bwMode="auto">
          <a:xfrm>
            <a:off x="827088" y="1544638"/>
            <a:ext cx="7921625" cy="4908550"/>
            <a:chOff x="827584" y="1544638"/>
            <a:chExt cx="7920880" cy="4908698"/>
          </a:xfrm>
        </p:grpSpPr>
        <p:sp>
          <p:nvSpPr>
            <p:cNvPr id="17" name="Text Box 48"/>
            <p:cNvSpPr txBox="1">
              <a:spLocks noChangeArrowheads="1"/>
            </p:cNvSpPr>
            <p:nvPr/>
          </p:nvSpPr>
          <p:spPr bwMode="auto">
            <a:xfrm>
              <a:off x="935524" y="1700218"/>
              <a:ext cx="4087428" cy="681058"/>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Elaboraci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y entrega de Orientaciones Metodológicas  </a:t>
              </a:r>
              <a:endParaRPr lang="es-ES" altLang="es-CL" sz="1600">
                <a:solidFill>
                  <a:srgbClr val="FFFFFF"/>
                </a:solidFill>
                <a:ea typeface="Times New Roman" pitchFamily="18" charset="0"/>
                <a:cs typeface="Arial" charset="0"/>
              </a:endParaRPr>
            </a:p>
          </p:txBody>
        </p:sp>
        <p:sp>
          <p:nvSpPr>
            <p:cNvPr id="18" name="Text Box 47"/>
            <p:cNvSpPr txBox="1">
              <a:spLocks noChangeArrowheads="1"/>
            </p:cNvSpPr>
            <p:nvPr/>
          </p:nvSpPr>
          <p:spPr bwMode="auto">
            <a:xfrm>
              <a:off x="2127624" y="2913104"/>
              <a:ext cx="4214417" cy="660420"/>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Asesor</a:t>
              </a:r>
              <a:r>
                <a:rPr lang="es-CL" altLang="es-CL" sz="1600">
                  <a:solidFill>
                    <a:srgbClr val="FFFFFF"/>
                  </a:solidFill>
                  <a:latin typeface="Arial" charset="0"/>
                  <a:ea typeface="Times New Roman" pitchFamily="18" charset="0"/>
                  <a:cs typeface="Arial" charset="0"/>
                </a:rPr>
                <a:t>í</a:t>
              </a:r>
              <a:r>
                <a:rPr lang="es-CL" altLang="es-CL" sz="1600">
                  <a:solidFill>
                    <a:srgbClr val="FFFFFF"/>
                  </a:solidFill>
                  <a:ea typeface="Times New Roman" pitchFamily="18" charset="0"/>
                  <a:cs typeface="Arial" charset="0"/>
                </a:rPr>
                <a:t>a y acompa</a:t>
              </a:r>
              <a:r>
                <a:rPr lang="es-CL" altLang="es-CL" sz="1600">
                  <a:solidFill>
                    <a:srgbClr val="FFFFFF"/>
                  </a:solidFill>
                  <a:latin typeface="Arial" charset="0"/>
                  <a:ea typeface="Times New Roman" pitchFamily="18" charset="0"/>
                  <a:cs typeface="Arial" charset="0"/>
                </a:rPr>
                <a:t>ñ</a:t>
              </a:r>
              <a:r>
                <a:rPr lang="es-CL" altLang="es-CL" sz="1600">
                  <a:solidFill>
                    <a:srgbClr val="FFFFFF"/>
                  </a:solidFill>
                  <a:ea typeface="Times New Roman" pitchFamily="18" charset="0"/>
                  <a:cs typeface="Arial" charset="0"/>
                </a:rPr>
                <a:t>amiento a Servicios P</a:t>
              </a:r>
              <a:r>
                <a:rPr lang="es-CL" altLang="es-CL" sz="1600">
                  <a:solidFill>
                    <a:srgbClr val="FFFFFF"/>
                  </a:solidFill>
                  <a:latin typeface="Arial" charset="0"/>
                  <a:ea typeface="Times New Roman" pitchFamily="18" charset="0"/>
                  <a:cs typeface="Arial" charset="0"/>
                </a:rPr>
                <a:t>ú</a:t>
              </a:r>
              <a:r>
                <a:rPr lang="es-CL" altLang="es-CL" sz="1600">
                  <a:solidFill>
                    <a:srgbClr val="FFFFFF"/>
                  </a:solidFill>
                  <a:ea typeface="Times New Roman" pitchFamily="18" charset="0"/>
                  <a:cs typeface="Arial" charset="0"/>
                </a:rPr>
                <a:t>blicos</a:t>
              </a:r>
              <a:endParaRPr lang="es-CL" altLang="es-CL" sz="1600">
                <a:latin typeface="Arial" charset="0"/>
                <a:ea typeface="Times New Roman" pitchFamily="18" charset="0"/>
                <a:cs typeface="Arial" charset="0"/>
              </a:endParaRPr>
            </a:p>
          </p:txBody>
        </p:sp>
        <p:sp>
          <p:nvSpPr>
            <p:cNvPr id="19" name="Text Box 46"/>
            <p:cNvSpPr txBox="1">
              <a:spLocks noChangeArrowheads="1"/>
            </p:cNvSpPr>
            <p:nvPr/>
          </p:nvSpPr>
          <p:spPr bwMode="auto">
            <a:xfrm>
              <a:off x="3145116" y="4130753"/>
              <a:ext cx="4342992" cy="738210"/>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Recolecci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de datos y sistematizaci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de experiencias</a:t>
              </a:r>
              <a:endParaRPr lang="es-CL" altLang="es-CL" sz="1600">
                <a:latin typeface="Arial" charset="0"/>
                <a:ea typeface="Times New Roman" pitchFamily="18" charset="0"/>
                <a:cs typeface="Arial" charset="0"/>
              </a:endParaRPr>
            </a:p>
          </p:txBody>
        </p:sp>
        <p:sp>
          <p:nvSpPr>
            <p:cNvPr id="20" name="Text Box 45"/>
            <p:cNvSpPr txBox="1">
              <a:spLocks noChangeArrowheads="1"/>
            </p:cNvSpPr>
            <p:nvPr/>
          </p:nvSpPr>
          <p:spPr bwMode="auto">
            <a:xfrm>
              <a:off x="4356264" y="5484932"/>
              <a:ext cx="4214417" cy="681058"/>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1600">
                  <a:solidFill>
                    <a:srgbClr val="FFFFFF"/>
                  </a:solidFill>
                  <a:ea typeface="Times New Roman" pitchFamily="18" charset="0"/>
                  <a:cs typeface="Arial" charset="0"/>
                </a:rPr>
                <a:t>Elaboraci</a:t>
              </a:r>
              <a:r>
                <a:rPr lang="es-CL" altLang="es-CL" sz="1600">
                  <a:solidFill>
                    <a:srgbClr val="FFFFFF"/>
                  </a:solidFill>
                  <a:latin typeface="Arial" charset="0"/>
                  <a:ea typeface="Times New Roman" pitchFamily="18" charset="0"/>
                  <a:cs typeface="Arial" charset="0"/>
                </a:rPr>
                <a:t>ó</a:t>
              </a:r>
              <a:r>
                <a:rPr lang="es-CL" altLang="es-CL" sz="1600">
                  <a:solidFill>
                    <a:srgbClr val="FFFFFF"/>
                  </a:solidFill>
                  <a:ea typeface="Times New Roman" pitchFamily="18" charset="0"/>
                  <a:cs typeface="Arial" charset="0"/>
                </a:rPr>
                <a:t>n de Informe Final</a:t>
              </a:r>
              <a:endParaRPr lang="es-CL" altLang="es-CL" sz="1600">
                <a:latin typeface="Arial" charset="0"/>
                <a:ea typeface="Times New Roman" pitchFamily="18" charset="0"/>
                <a:cs typeface="Arial" charset="0"/>
              </a:endParaRPr>
            </a:p>
          </p:txBody>
        </p:sp>
        <p:sp>
          <p:nvSpPr>
            <p:cNvPr id="22" name="AutoShape 44"/>
            <p:cNvSpPr>
              <a:spLocks noChangeArrowheads="1"/>
            </p:cNvSpPr>
            <p:nvPr/>
          </p:nvSpPr>
          <p:spPr bwMode="auto">
            <a:xfrm>
              <a:off x="2570495" y="2420964"/>
              <a:ext cx="1485760" cy="492140"/>
            </a:xfrm>
            <a:prstGeom prst="downArrow">
              <a:avLst>
                <a:gd name="adj1" fmla="val 50000"/>
                <a:gd name="adj2" fmla="val 25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23" name="AutoShape 43"/>
            <p:cNvSpPr>
              <a:spLocks noChangeArrowheads="1"/>
            </p:cNvSpPr>
            <p:nvPr/>
          </p:nvSpPr>
          <p:spPr bwMode="auto">
            <a:xfrm>
              <a:off x="3373695" y="3619563"/>
              <a:ext cx="1485760" cy="457214"/>
            </a:xfrm>
            <a:prstGeom prst="downArrow">
              <a:avLst>
                <a:gd name="adj1" fmla="val 50000"/>
                <a:gd name="adj2" fmla="val 25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24" name="AutoShape 42"/>
            <p:cNvSpPr>
              <a:spLocks noChangeArrowheads="1"/>
            </p:cNvSpPr>
            <p:nvPr/>
          </p:nvSpPr>
          <p:spPr bwMode="auto">
            <a:xfrm>
              <a:off x="4211816" y="4940402"/>
              <a:ext cx="1485760" cy="487378"/>
            </a:xfrm>
            <a:prstGeom prst="downArrow">
              <a:avLst>
                <a:gd name="adj1" fmla="val 50000"/>
                <a:gd name="adj2" fmla="val 25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25" name="24 Rectángulo"/>
            <p:cNvSpPr/>
            <p:nvPr/>
          </p:nvSpPr>
          <p:spPr>
            <a:xfrm>
              <a:off x="827584" y="1544638"/>
              <a:ext cx="7920880" cy="4908698"/>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CL"/>
            </a:p>
          </p:txBody>
        </p:sp>
      </p:grpSp>
    </p:spTree>
    <p:extLst>
      <p:ext uri="{BB962C8B-B14F-4D97-AF65-F5344CB8AC3E}">
        <p14:creationId xmlns:p14="http://schemas.microsoft.com/office/powerpoint/2010/main" val="391709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55679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Presentación del Modelo</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I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899592" y="220486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Servicios participantes</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redondeado"/>
          <p:cNvSpPr/>
          <p:nvPr/>
        </p:nvSpPr>
        <p:spPr>
          <a:xfrm>
            <a:off x="899592" y="2836168"/>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Modelo de Gestión y de Evaluación de la Capacitación</a:t>
            </a:r>
          </a:p>
        </p:txBody>
      </p:sp>
      <p:sp>
        <p:nvSpPr>
          <p:cNvPr id="7" name="6 Rectángulo redondeado"/>
          <p:cNvSpPr/>
          <p:nvPr/>
        </p:nvSpPr>
        <p:spPr>
          <a:xfrm>
            <a:off x="899592" y="349262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Roles Servicios Públicos y de la DNSC</a:t>
            </a:r>
          </a:p>
        </p:txBody>
      </p:sp>
      <p:sp>
        <p:nvSpPr>
          <p:cNvPr id="8" name="7 Rectángulo redondeado"/>
          <p:cNvSpPr/>
          <p:nvPr/>
        </p:nvSpPr>
        <p:spPr>
          <a:xfrm>
            <a:off x="899592" y="4140696"/>
            <a:ext cx="7776864" cy="432048"/>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5.- Implementación del Modelo</a:t>
            </a:r>
          </a:p>
        </p:txBody>
      </p:sp>
      <p:sp>
        <p:nvSpPr>
          <p:cNvPr id="9" name="8 Rectángulo redondeado"/>
          <p:cNvSpPr/>
          <p:nvPr/>
        </p:nvSpPr>
        <p:spPr>
          <a:xfrm>
            <a:off x="899592" y="479715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 Compromisos Servicios Públicos</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863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4"/>
          <p:cNvSpPr>
            <a:spLocks noChangeArrowheads="1"/>
          </p:cNvSpPr>
          <p:nvPr/>
        </p:nvSpPr>
        <p:spPr bwMode="auto">
          <a:xfrm>
            <a:off x="-612775" y="1544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20485" name="Rectangle 55"/>
          <p:cNvSpPr>
            <a:spLocks noChangeArrowheads="1"/>
          </p:cNvSpPr>
          <p:nvPr/>
        </p:nvSpPr>
        <p:spPr bwMode="auto">
          <a:xfrm>
            <a:off x="-612775" y="1544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21" name="1 Marcador de contenido"/>
          <p:cNvSpPr>
            <a:spLocks noGrp="1"/>
          </p:cNvSpPr>
          <p:nvPr>
            <p:ph sz="quarter" idx="12"/>
          </p:nvPr>
        </p:nvSpPr>
        <p:spPr>
          <a:xfrm>
            <a:off x="603666" y="286651"/>
            <a:ext cx="8133933" cy="747580"/>
          </a:xfrm>
        </p:spPr>
        <p:txBody>
          <a:bodyPr/>
          <a:lstStyle/>
          <a:p>
            <a:pPr algn="l"/>
            <a:r>
              <a:rPr lang="es-CL" sz="2800" dirty="0">
                <a:latin typeface="Verdana" panose="020B0604030504040204" pitchFamily="34" charset="0"/>
                <a:ea typeface="Verdana" panose="020B0604030504040204" pitchFamily="34" charset="0"/>
                <a:cs typeface="Verdana" panose="020B0604030504040204" pitchFamily="34" charset="0"/>
              </a:rPr>
              <a:t>5</a:t>
            </a:r>
            <a:r>
              <a:rPr lang="es-CL" sz="2800" dirty="0" smtClean="0">
                <a:latin typeface="Verdana" panose="020B0604030504040204" pitchFamily="34" charset="0"/>
                <a:ea typeface="Verdana" panose="020B0604030504040204" pitchFamily="34" charset="0"/>
                <a:cs typeface="Verdana" panose="020B0604030504040204" pitchFamily="34" charset="0"/>
              </a:rPr>
              <a:t>.- Implementación del Modelo</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dirty="0"/>
          </a:p>
        </p:txBody>
      </p:sp>
      <p:grpSp>
        <p:nvGrpSpPr>
          <p:cNvPr id="15" name="5 Grupo"/>
          <p:cNvGrpSpPr>
            <a:grpSpLocks/>
          </p:cNvGrpSpPr>
          <p:nvPr/>
        </p:nvGrpSpPr>
        <p:grpSpPr bwMode="auto">
          <a:xfrm>
            <a:off x="-1021715" y="1133475"/>
            <a:ext cx="10331451" cy="5472112"/>
            <a:chOff x="-776288" y="1052736"/>
            <a:chExt cx="10331451" cy="5472113"/>
          </a:xfrm>
        </p:grpSpPr>
        <p:sp>
          <p:nvSpPr>
            <p:cNvPr id="26" name="Rectangle 47"/>
            <p:cNvSpPr>
              <a:spLocks noChangeArrowheads="1"/>
            </p:cNvSpPr>
            <p:nvPr/>
          </p:nvSpPr>
          <p:spPr bwMode="auto">
            <a:xfrm>
              <a:off x="-776288" y="1552799"/>
              <a:ext cx="3651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056"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CL" sz="1800">
                  <a:latin typeface="Arial" charset="0"/>
                </a:rPr>
                <a:t/>
              </a:r>
              <a:br>
                <a:rPr lang="es-ES" altLang="es-CL" sz="1800">
                  <a:latin typeface="Arial" charset="0"/>
                </a:rPr>
              </a:br>
              <a:endParaRPr lang="es-ES" altLang="es-CL" sz="1300" b="1">
                <a:latin typeface="Arial" charset="0"/>
                <a:cs typeface="Arial" charset="0"/>
              </a:endParaRPr>
            </a:p>
            <a:p>
              <a:pPr>
                <a:spcBef>
                  <a:spcPct val="0"/>
                </a:spcBef>
                <a:buFontTx/>
                <a:buNone/>
              </a:pPr>
              <a:endParaRPr lang="es-ES" altLang="es-CL" sz="1800">
                <a:latin typeface="Arial" charset="0"/>
              </a:endParaRPr>
            </a:p>
          </p:txBody>
        </p:sp>
        <p:sp>
          <p:nvSpPr>
            <p:cNvPr id="27" name="Rectangle 53"/>
            <p:cNvSpPr>
              <a:spLocks noChangeArrowheads="1"/>
            </p:cNvSpPr>
            <p:nvPr/>
          </p:nvSpPr>
          <p:spPr bwMode="auto">
            <a:xfrm>
              <a:off x="411163" y="6310536"/>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grpSp>
          <p:nvGrpSpPr>
            <p:cNvPr id="28" name="3 Grupo"/>
            <p:cNvGrpSpPr>
              <a:grpSpLocks/>
            </p:cNvGrpSpPr>
            <p:nvPr/>
          </p:nvGrpSpPr>
          <p:grpSpPr bwMode="auto">
            <a:xfrm>
              <a:off x="900113" y="1052736"/>
              <a:ext cx="8243887" cy="5472113"/>
              <a:chOff x="900113" y="1052736"/>
              <a:chExt cx="8243887" cy="5472113"/>
            </a:xfrm>
          </p:grpSpPr>
          <p:pic>
            <p:nvPicPr>
              <p:cNvPr id="39" name="Diagrama 2"/>
              <p:cNvPicPr>
                <a:picLocks noChangeArrowheads="1"/>
              </p:cNvPicPr>
              <p:nvPr/>
            </p:nvPicPr>
            <p:blipFill>
              <a:blip r:embed="rId3">
                <a:extLst>
                  <a:ext uri="{28A0092B-C50C-407E-A947-70E740481C1C}">
                    <a14:useLocalDpi xmlns:a14="http://schemas.microsoft.com/office/drawing/2010/main" val="0"/>
                  </a:ext>
                </a:extLst>
              </a:blip>
              <a:srcRect b="-201"/>
              <a:stretch>
                <a:fillRect/>
              </a:stretch>
            </p:blipFill>
            <p:spPr bwMode="auto">
              <a:xfrm>
                <a:off x="928688" y="1860774"/>
                <a:ext cx="8215312"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1 Grupo"/>
              <p:cNvGrpSpPr>
                <a:grpSpLocks/>
              </p:cNvGrpSpPr>
              <p:nvPr/>
            </p:nvGrpSpPr>
            <p:grpSpPr bwMode="auto">
              <a:xfrm>
                <a:off x="900113" y="1052736"/>
                <a:ext cx="8072437" cy="5472113"/>
                <a:chOff x="900113" y="1052736"/>
                <a:chExt cx="8072437" cy="5472113"/>
              </a:xfrm>
            </p:grpSpPr>
            <p:sp>
              <p:nvSpPr>
                <p:cNvPr id="41" name="Text Box 60"/>
                <p:cNvSpPr txBox="1">
                  <a:spLocks noChangeArrowheads="1"/>
                </p:cNvSpPr>
                <p:nvPr/>
              </p:nvSpPr>
              <p:spPr bwMode="auto">
                <a:xfrm>
                  <a:off x="971550" y="1052736"/>
                  <a:ext cx="8001000" cy="53340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MX" altLang="es-CL" sz="1200" b="1" dirty="0">
                      <a:solidFill>
                        <a:srgbClr val="FFFFFF"/>
                      </a:solidFill>
                      <a:latin typeface="Arial" charset="0"/>
                      <a:ea typeface="Times New Roman" pitchFamily="18" charset="0"/>
                      <a:cs typeface="Calibri" pitchFamily="34" charset="0"/>
                    </a:rPr>
                    <a:t>Servicios P</a:t>
                  </a:r>
                  <a:r>
                    <a:rPr lang="es-MX" altLang="es-CL" sz="1200" b="1" dirty="0">
                      <a:solidFill>
                        <a:srgbClr val="FFFFFF"/>
                      </a:solidFill>
                      <a:latin typeface="Arial" charset="0"/>
                      <a:ea typeface="Times New Roman" pitchFamily="18" charset="0"/>
                      <a:cs typeface="Arial" charset="0"/>
                    </a:rPr>
                    <a:t>ú</a:t>
                  </a:r>
                  <a:r>
                    <a:rPr lang="es-MX" altLang="es-CL" sz="1200" b="1" dirty="0">
                      <a:solidFill>
                        <a:srgbClr val="FFFFFF"/>
                      </a:solidFill>
                      <a:latin typeface="Arial" charset="0"/>
                      <a:ea typeface="Times New Roman" pitchFamily="18" charset="0"/>
                      <a:cs typeface="Calibri" pitchFamily="34" charset="0"/>
                    </a:rPr>
                    <a:t>blicos </a:t>
                  </a:r>
                  <a:endParaRPr lang="es-ES" altLang="es-CL" sz="1100" dirty="0">
                    <a:latin typeface="Arial" charset="0"/>
                  </a:endParaRPr>
                </a:p>
                <a:p>
                  <a:pPr algn="ctr">
                    <a:spcBef>
                      <a:spcPct val="0"/>
                    </a:spcBef>
                    <a:buFontTx/>
                    <a:buNone/>
                  </a:pPr>
                  <a:r>
                    <a:rPr lang="es-MX" altLang="es-CL" sz="1200" b="1" dirty="0">
                      <a:solidFill>
                        <a:srgbClr val="FFFFFF"/>
                      </a:solidFill>
                      <a:latin typeface="Arial" charset="0"/>
                      <a:cs typeface="Times New Roman" pitchFamily="18" charset="0"/>
                    </a:rPr>
                    <a:t>Lideran Preparación, Ejecución, Evaluación y Registro</a:t>
                  </a:r>
                  <a:endParaRPr lang="es-ES" altLang="es-CL" sz="1800" dirty="0">
                    <a:latin typeface="Arial" charset="0"/>
                  </a:endParaRPr>
                </a:p>
              </p:txBody>
            </p:sp>
            <p:sp>
              <p:nvSpPr>
                <p:cNvPr id="42" name="Text Box 59"/>
                <p:cNvSpPr txBox="1">
                  <a:spLocks noChangeArrowheads="1"/>
                </p:cNvSpPr>
                <p:nvPr/>
              </p:nvSpPr>
              <p:spPr bwMode="auto">
                <a:xfrm>
                  <a:off x="900113" y="6020024"/>
                  <a:ext cx="8064500" cy="504825"/>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MX" altLang="es-CL" sz="1100" b="1">
                      <a:solidFill>
                        <a:srgbClr val="FFFFFF"/>
                      </a:solidFill>
                      <a:latin typeface="Arial" charset="0"/>
                      <a:ea typeface="Times New Roman" pitchFamily="18" charset="0"/>
                      <a:cs typeface="Calibri" pitchFamily="34" charset="0"/>
                    </a:rPr>
                    <a:t>Direcci</a:t>
                  </a:r>
                  <a:r>
                    <a:rPr lang="es-MX" altLang="es-CL" sz="1100" b="1">
                      <a:solidFill>
                        <a:srgbClr val="FFFFFF"/>
                      </a:solidFill>
                      <a:latin typeface="Arial" charset="0"/>
                      <a:ea typeface="Times New Roman" pitchFamily="18" charset="0"/>
                      <a:cs typeface="Arial" charset="0"/>
                    </a:rPr>
                    <a:t>ó</a:t>
                  </a:r>
                  <a:r>
                    <a:rPr lang="es-MX" altLang="es-CL" sz="1100" b="1">
                      <a:solidFill>
                        <a:srgbClr val="FFFFFF"/>
                      </a:solidFill>
                      <a:latin typeface="Arial" charset="0"/>
                      <a:ea typeface="Times New Roman" pitchFamily="18" charset="0"/>
                      <a:cs typeface="Calibri" pitchFamily="34" charset="0"/>
                    </a:rPr>
                    <a:t>n Nacional del Servicio Civil</a:t>
                  </a:r>
                  <a:endParaRPr lang="es-ES" altLang="es-CL" sz="1100">
                    <a:latin typeface="Arial" charset="0"/>
                  </a:endParaRPr>
                </a:p>
                <a:p>
                  <a:pPr algn="ctr">
                    <a:spcBef>
                      <a:spcPct val="0"/>
                    </a:spcBef>
                    <a:buFontTx/>
                    <a:buNone/>
                  </a:pPr>
                  <a:r>
                    <a:rPr lang="es-MX" altLang="es-CL" sz="1100" b="1">
                      <a:solidFill>
                        <a:srgbClr val="FFFFFF"/>
                      </a:solidFill>
                      <a:latin typeface="Arial" charset="0"/>
                      <a:cs typeface="Times New Roman" pitchFamily="18" charset="0"/>
                    </a:rPr>
                    <a:t>Entrega Orientaciones, Asesoría y Acompañamiento</a:t>
                  </a:r>
                  <a:endParaRPr lang="es-MX" altLang="es-CL" sz="1800">
                    <a:latin typeface="Arial" charset="0"/>
                  </a:endParaRPr>
                </a:p>
              </p:txBody>
            </p:sp>
          </p:grpSp>
        </p:grpSp>
        <p:grpSp>
          <p:nvGrpSpPr>
            <p:cNvPr id="29" name="2 Grupo"/>
            <p:cNvGrpSpPr>
              <a:grpSpLocks/>
            </p:cNvGrpSpPr>
            <p:nvPr/>
          </p:nvGrpSpPr>
          <p:grpSpPr bwMode="auto">
            <a:xfrm>
              <a:off x="-8156" y="1549624"/>
              <a:ext cx="9555163" cy="3708400"/>
              <a:chOff x="0" y="1549624"/>
              <a:chExt cx="9555163" cy="3708400"/>
            </a:xfrm>
          </p:grpSpPr>
          <p:sp>
            <p:nvSpPr>
              <p:cNvPr id="31" name="Rectangle 13"/>
              <p:cNvSpPr>
                <a:spLocks noChangeArrowheads="1"/>
              </p:cNvSpPr>
              <p:nvPr/>
            </p:nvSpPr>
            <p:spPr bwMode="auto">
              <a:xfrm>
                <a:off x="0" y="2725961"/>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32" name="Rectangle 45"/>
              <p:cNvSpPr>
                <a:spLocks noChangeArrowheads="1"/>
              </p:cNvSpPr>
              <p:nvPr/>
            </p:nvSpPr>
            <p:spPr bwMode="auto">
              <a:xfrm>
                <a:off x="2246313" y="1549624"/>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33" name="Rectangle 52"/>
              <p:cNvSpPr>
                <a:spLocks noChangeArrowheads="1"/>
              </p:cNvSpPr>
              <p:nvPr/>
            </p:nvSpPr>
            <p:spPr bwMode="auto">
              <a:xfrm>
                <a:off x="411163" y="2491011"/>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34" name="AutoShape 56"/>
              <p:cNvSpPr>
                <a:spLocks noChangeArrowheads="1"/>
              </p:cNvSpPr>
              <p:nvPr/>
            </p:nvSpPr>
            <p:spPr bwMode="auto">
              <a:xfrm>
                <a:off x="857250" y="2860899"/>
                <a:ext cx="2071688" cy="2397125"/>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r>
                  <a:rPr lang="es-ES" altLang="es-CL" sz="1200">
                    <a:cs typeface="Times New Roman" pitchFamily="18" charset="0"/>
                  </a:rPr>
                  <a:t>2 Meses</a:t>
                </a:r>
                <a:endParaRPr lang="es-ES" altLang="es-CL" sz="1800">
                  <a:latin typeface="Arial" charset="0"/>
                </a:endParaRPr>
              </a:p>
            </p:txBody>
          </p:sp>
          <p:sp>
            <p:nvSpPr>
              <p:cNvPr id="35" name="AutoShape 57"/>
              <p:cNvSpPr>
                <a:spLocks noChangeArrowheads="1"/>
              </p:cNvSpPr>
              <p:nvPr/>
            </p:nvSpPr>
            <p:spPr bwMode="auto">
              <a:xfrm>
                <a:off x="3000375" y="2789461"/>
                <a:ext cx="4071938" cy="2397125"/>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r>
                  <a:rPr lang="es-ES" altLang="es-CL" sz="1200">
                    <a:cs typeface="Times New Roman" pitchFamily="18" charset="0"/>
                  </a:rPr>
                  <a:t>2- 6 Meses</a:t>
                </a:r>
                <a:endParaRPr lang="es-ES" altLang="es-CL" sz="1800">
                  <a:latin typeface="Arial" charset="0"/>
                </a:endParaRPr>
              </a:p>
            </p:txBody>
          </p:sp>
          <p:sp>
            <p:nvSpPr>
              <p:cNvPr id="36" name="AutoShape 58"/>
              <p:cNvSpPr>
                <a:spLocks noChangeArrowheads="1"/>
              </p:cNvSpPr>
              <p:nvPr/>
            </p:nvSpPr>
            <p:spPr bwMode="auto">
              <a:xfrm>
                <a:off x="7143750" y="2789461"/>
                <a:ext cx="2000250" cy="2397125"/>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r>
                  <a:rPr lang="es-ES" altLang="es-CL" sz="1200">
                    <a:cs typeface="Times New Roman" pitchFamily="18" charset="0"/>
                  </a:rPr>
                  <a:t>1 Mes</a:t>
                </a:r>
                <a:endParaRPr lang="es-ES" altLang="es-CL" sz="1800">
                  <a:latin typeface="Arial" charset="0"/>
                </a:endParaRPr>
              </a:p>
            </p:txBody>
          </p:sp>
          <p:sp>
            <p:nvSpPr>
              <p:cNvPr id="37" name="Rectangle 61"/>
              <p:cNvSpPr>
                <a:spLocks noChangeArrowheads="1"/>
              </p:cNvSpPr>
              <p:nvPr/>
            </p:nvSpPr>
            <p:spPr bwMode="auto">
              <a:xfrm>
                <a:off x="411163" y="155279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38" name="Rectangle 68"/>
              <p:cNvSpPr>
                <a:spLocks noChangeArrowheads="1"/>
              </p:cNvSpPr>
              <p:nvPr/>
            </p:nvSpPr>
            <p:spPr bwMode="auto">
              <a:xfrm>
                <a:off x="411163" y="2491011"/>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grpSp>
        <p:sp>
          <p:nvSpPr>
            <p:cNvPr id="30" name="Rectangle 69"/>
            <p:cNvSpPr>
              <a:spLocks noChangeArrowheads="1"/>
            </p:cNvSpPr>
            <p:nvPr/>
          </p:nvSpPr>
          <p:spPr bwMode="auto">
            <a:xfrm>
              <a:off x="411163" y="6310536"/>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grpSp>
    </p:spTree>
    <p:extLst>
      <p:ext uri="{BB962C8B-B14F-4D97-AF65-F5344CB8AC3E}">
        <p14:creationId xmlns:p14="http://schemas.microsoft.com/office/powerpoint/2010/main" val="268448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55679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Presentación del Modelo</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I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899592" y="220486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Servicios participantes</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redondeado"/>
          <p:cNvSpPr/>
          <p:nvPr/>
        </p:nvSpPr>
        <p:spPr>
          <a:xfrm>
            <a:off x="899592" y="2836168"/>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Modelo de Gestión y de Evaluación de la Capacitación</a:t>
            </a:r>
          </a:p>
        </p:txBody>
      </p:sp>
      <p:sp>
        <p:nvSpPr>
          <p:cNvPr id="7" name="6 Rectángulo redondeado"/>
          <p:cNvSpPr/>
          <p:nvPr/>
        </p:nvSpPr>
        <p:spPr>
          <a:xfrm>
            <a:off x="899592" y="349262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Roles Servicios Públicos y de la DNSC</a:t>
            </a:r>
          </a:p>
        </p:txBody>
      </p:sp>
      <p:sp>
        <p:nvSpPr>
          <p:cNvPr id="8" name="7 Rectángulo redondeado"/>
          <p:cNvSpPr/>
          <p:nvPr/>
        </p:nvSpPr>
        <p:spPr>
          <a:xfrm>
            <a:off x="899592" y="4140696"/>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Implementación del Modelo</a:t>
            </a:r>
          </a:p>
        </p:txBody>
      </p:sp>
      <p:sp>
        <p:nvSpPr>
          <p:cNvPr id="9" name="8 Rectángulo redondeado"/>
          <p:cNvSpPr/>
          <p:nvPr/>
        </p:nvSpPr>
        <p:spPr>
          <a:xfrm>
            <a:off x="899592" y="4797152"/>
            <a:ext cx="7776864" cy="432048"/>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6.- Compromisos Servicios Públicos</a:t>
            </a:r>
            <a:endParaRPr lang="es-E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072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2"/>
          </p:nvPr>
        </p:nvSpPr>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6.- Compromisos Servicios Públicos</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4 Marcador de contenido"/>
          <p:cNvSpPr>
            <a:spLocks noGrp="1"/>
          </p:cNvSpPr>
          <p:nvPr>
            <p:ph idx="4294967295"/>
          </p:nvPr>
        </p:nvSpPr>
        <p:spPr>
          <a:xfrm>
            <a:off x="323528" y="1268760"/>
            <a:ext cx="8352928" cy="4896544"/>
          </a:xfrm>
          <a:prstGeom prst="rect">
            <a:avLst/>
          </a:prstGeom>
        </p:spPr>
        <p:txBody>
          <a:bodyPr/>
          <a:lstStyle/>
          <a:p>
            <a:pPr marL="0" indent="0" algn="just">
              <a:spcAft>
                <a:spcPct val="40000"/>
              </a:spcAft>
              <a:buNone/>
            </a:pPr>
            <a:r>
              <a:rPr lang="es-ES" altLang="es-CL" sz="1600" dirty="0" smtClean="0">
                <a:latin typeface="Verdana" panose="020B0604030504040204" pitchFamily="34" charset="0"/>
                <a:ea typeface="Verdana" panose="020B0604030504040204" pitchFamily="34" charset="0"/>
                <a:cs typeface="Verdana" panose="020B0604030504040204" pitchFamily="34" charset="0"/>
              </a:rPr>
              <a:t>Los servicios públicos deberán asegurar </a:t>
            </a:r>
            <a:r>
              <a:rPr lang="es-ES" altLang="es-CL" sz="1600" dirty="0">
                <a:latin typeface="Verdana" panose="020B0604030504040204" pitchFamily="34" charset="0"/>
                <a:ea typeface="Verdana" panose="020B0604030504040204" pitchFamily="34" charset="0"/>
                <a:cs typeface="Verdana" panose="020B0604030504040204" pitchFamily="34" charset="0"/>
              </a:rPr>
              <a:t>el </a:t>
            </a:r>
            <a:r>
              <a:rPr lang="es-ES" altLang="es-CL" sz="1600" dirty="0" smtClean="0">
                <a:latin typeface="Verdana" panose="020B0604030504040204" pitchFamily="34" charset="0"/>
                <a:ea typeface="Verdana" panose="020B0604030504040204" pitchFamily="34" charset="0"/>
                <a:cs typeface="Verdana" panose="020B0604030504040204" pitchFamily="34" charset="0"/>
              </a:rPr>
              <a:t>cumplimiento de:</a:t>
            </a:r>
          </a:p>
          <a:p>
            <a:pPr marL="342900" indent="-342900" algn="just">
              <a:spcAft>
                <a:spcPct val="40000"/>
              </a:spcAft>
              <a:buFont typeface="Wingdings" panose="05000000000000000000" pitchFamily="2" charset="2"/>
              <a:buChar char="§"/>
            </a:pPr>
            <a:r>
              <a:rPr lang="es-ES" altLang="es-CL" sz="1600" dirty="0" smtClean="0">
                <a:latin typeface="Verdana" panose="020B0604030504040204" pitchFamily="34" charset="0"/>
                <a:ea typeface="Verdana" panose="020B0604030504040204" pitchFamily="34" charset="0"/>
                <a:cs typeface="Verdana" panose="020B0604030504040204" pitchFamily="34" charset="0"/>
              </a:rPr>
              <a:t>Los requisitos </a:t>
            </a:r>
            <a:r>
              <a:rPr lang="es-ES" altLang="es-CL" sz="1600" dirty="0">
                <a:latin typeface="Verdana" panose="020B0604030504040204" pitchFamily="34" charset="0"/>
                <a:ea typeface="Verdana" panose="020B0604030504040204" pitchFamily="34" charset="0"/>
                <a:cs typeface="Verdana" panose="020B0604030504040204" pitchFamily="34" charset="0"/>
              </a:rPr>
              <a:t>técnicos del indicador </a:t>
            </a:r>
            <a:r>
              <a:rPr lang="es-ES" altLang="es-CL" sz="1600" dirty="0" smtClean="0">
                <a:latin typeface="Verdana" panose="020B0604030504040204" pitchFamily="34" charset="0"/>
                <a:ea typeface="Verdana" panose="020B0604030504040204" pitchFamily="34" charset="0"/>
                <a:cs typeface="Verdana" panose="020B0604030504040204" pitchFamily="34" charset="0"/>
              </a:rPr>
              <a:t>de transferencia </a:t>
            </a:r>
            <a:r>
              <a:rPr lang="es-ES" altLang="es-CL" sz="1600" dirty="0">
                <a:latin typeface="Verdana" panose="020B0604030504040204" pitchFamily="34" charset="0"/>
                <a:ea typeface="Verdana" panose="020B0604030504040204" pitchFamily="34" charset="0"/>
                <a:cs typeface="Verdana" panose="020B0604030504040204" pitchFamily="34" charset="0"/>
              </a:rPr>
              <a:t>de la </a:t>
            </a:r>
            <a:r>
              <a:rPr lang="es-ES" altLang="es-CL" sz="1600" dirty="0" smtClean="0">
                <a:latin typeface="Verdana" panose="020B0604030504040204" pitchFamily="34" charset="0"/>
                <a:ea typeface="Verdana" panose="020B0604030504040204" pitchFamily="34" charset="0"/>
                <a:cs typeface="Verdana" panose="020B0604030504040204" pitchFamily="34" charset="0"/>
              </a:rPr>
              <a:t>capacitación, que se </a:t>
            </a:r>
            <a:r>
              <a:rPr lang="es-ES" altLang="es-CL" sz="1600" dirty="0">
                <a:latin typeface="Verdana" panose="020B0604030504040204" pitchFamily="34" charset="0"/>
                <a:ea typeface="Verdana" panose="020B0604030504040204" pitchFamily="34" charset="0"/>
                <a:cs typeface="Verdana" panose="020B0604030504040204" pitchFamily="34" charset="0"/>
              </a:rPr>
              <a:t>encuentran descritos en el Decreto Exento N°239 del Ministerio de Hacienda (21/08/2014).</a:t>
            </a:r>
          </a:p>
          <a:p>
            <a:pPr marL="342900" indent="-342900" algn="just">
              <a:spcAft>
                <a:spcPct val="40000"/>
              </a:spcAft>
              <a:buFont typeface="Wingdings" panose="05000000000000000000" pitchFamily="2" charset="2"/>
              <a:buChar char="§"/>
            </a:pPr>
            <a:r>
              <a:rPr lang="es-ES" altLang="es-CL" sz="1600" dirty="0" smtClean="0">
                <a:latin typeface="Verdana" panose="020B0604030504040204" pitchFamily="34" charset="0"/>
                <a:ea typeface="Verdana" panose="020B0604030504040204" pitchFamily="34" charset="0"/>
                <a:cs typeface="Verdana" panose="020B0604030504040204" pitchFamily="34" charset="0"/>
              </a:rPr>
              <a:t>El Instructivo Presidencial N°001/2015 sobre Buenas </a:t>
            </a:r>
            <a:r>
              <a:rPr lang="es-ES" altLang="es-CL" sz="1600" dirty="0">
                <a:latin typeface="Verdana" panose="020B0604030504040204" pitchFamily="34" charset="0"/>
                <a:ea typeface="Verdana" panose="020B0604030504040204" pitchFamily="34" charset="0"/>
                <a:cs typeface="Verdana" panose="020B0604030504040204" pitchFamily="34" charset="0"/>
              </a:rPr>
              <a:t>P</a:t>
            </a:r>
            <a:r>
              <a:rPr lang="es-ES" altLang="es-CL" sz="1600" dirty="0" smtClean="0">
                <a:latin typeface="Verdana" panose="020B0604030504040204" pitchFamily="34" charset="0"/>
                <a:ea typeface="Verdana" panose="020B0604030504040204" pitchFamily="34" charset="0"/>
                <a:cs typeface="Verdana" panose="020B0604030504040204" pitchFamily="34" charset="0"/>
              </a:rPr>
              <a:t>rácticas </a:t>
            </a:r>
            <a:r>
              <a:rPr lang="es-ES" altLang="es-CL" sz="1600" dirty="0">
                <a:latin typeface="Verdana" panose="020B0604030504040204" pitchFamily="34" charset="0"/>
                <a:ea typeface="Verdana" panose="020B0604030504040204" pitchFamily="34" charset="0"/>
                <a:cs typeface="Verdana" panose="020B0604030504040204" pitchFamily="34" charset="0"/>
              </a:rPr>
              <a:t>L</a:t>
            </a:r>
            <a:r>
              <a:rPr lang="es-ES" altLang="es-CL" sz="1600" dirty="0" smtClean="0">
                <a:latin typeface="Verdana" panose="020B0604030504040204" pitchFamily="34" charset="0"/>
                <a:ea typeface="Verdana" panose="020B0604030504040204" pitchFamily="34" charset="0"/>
                <a:cs typeface="Verdana" panose="020B0604030504040204" pitchFamily="34" charset="0"/>
              </a:rPr>
              <a:t>aborales en el Desarrollo de Personas en el Estado:</a:t>
            </a:r>
          </a:p>
          <a:p>
            <a:pPr marL="617220" lvl="1" indent="-342900" algn="just">
              <a:spcAft>
                <a:spcPct val="40000"/>
              </a:spcAft>
              <a:buFont typeface="Courier New" panose="02070309020205020404" pitchFamily="49" charset="0"/>
              <a:buChar char="o"/>
            </a:pPr>
            <a:r>
              <a:rPr lang="es-ES" altLang="es-CL" sz="14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Planes Anuales de Capacitación (PAC) con apego a una estrategia y proyección de formación trienal.</a:t>
            </a:r>
          </a:p>
          <a:p>
            <a:pPr marL="617220" lvl="1" indent="-342900" algn="just">
              <a:spcAft>
                <a:spcPct val="40000"/>
              </a:spcAft>
              <a:buFont typeface="Courier New" panose="02070309020205020404" pitchFamily="49" charset="0"/>
              <a:buChar char="o"/>
            </a:pPr>
            <a:r>
              <a:rPr lang="es-ES" altLang="es-CL" sz="14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Incorporar en los PAC actividades de desarrollo y fortalecimiento de habilidades directivas, para el adecuado ejercicio del rol de liderazgo.</a:t>
            </a:r>
          </a:p>
          <a:p>
            <a:pPr marL="617220" lvl="1" indent="-342900" algn="just">
              <a:spcAft>
                <a:spcPct val="40000"/>
              </a:spcAft>
              <a:buFont typeface="Courier New" panose="02070309020205020404" pitchFamily="49" charset="0"/>
              <a:buChar char="o"/>
            </a:pPr>
            <a:r>
              <a:rPr lang="es-ES" altLang="es-CL" sz="14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Asegurar funcionamiento de los Comités Bipartitos de Capacitación (CBC).</a:t>
            </a:r>
          </a:p>
          <a:p>
            <a:pPr marL="617220" lvl="1" indent="-342900" algn="just">
              <a:spcAft>
                <a:spcPct val="40000"/>
              </a:spcAft>
              <a:buFont typeface="Courier New" panose="02070309020205020404" pitchFamily="49" charset="0"/>
              <a:buChar char="o"/>
            </a:pPr>
            <a:r>
              <a:rPr lang="es-ES" altLang="es-CL" sz="14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Incorporación paulatina de metodología de evaluación de transferencia de la capacitación.</a:t>
            </a:r>
          </a:p>
          <a:p>
            <a:pPr marL="617220" lvl="1" indent="-342900" algn="just">
              <a:spcAft>
                <a:spcPct val="40000"/>
              </a:spcAft>
              <a:buFont typeface="Courier New" panose="02070309020205020404" pitchFamily="49" charset="0"/>
              <a:buChar char="o"/>
            </a:pPr>
            <a:r>
              <a:rPr lang="es-ES" altLang="es-CL" sz="14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Registro de las actividades y funcionamiento de los CBC en www.sispubli.cl.</a:t>
            </a:r>
          </a:p>
          <a:p>
            <a:pPr marL="617220" lvl="1" indent="-342900" algn="just">
              <a:spcAft>
                <a:spcPct val="40000"/>
              </a:spcAft>
              <a:buFont typeface="Wingdings" panose="05000000000000000000" pitchFamily="2" charset="2"/>
              <a:buChar char="ü"/>
            </a:pPr>
            <a:endParaRPr lang="es-ES" altLang="es-CL" dirty="0" smtClean="0">
              <a:latin typeface="Calibri" panose="020F0502020204030204" pitchFamily="34" charset="0"/>
            </a:endParaRPr>
          </a:p>
        </p:txBody>
      </p:sp>
    </p:spTree>
    <p:extLst>
      <p:ext uri="{BB962C8B-B14F-4D97-AF65-F5344CB8AC3E}">
        <p14:creationId xmlns:p14="http://schemas.microsoft.com/office/powerpoint/2010/main" val="298923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467544" y="1124744"/>
            <a:ext cx="8137450" cy="1800225"/>
          </a:xfrm>
        </p:spPr>
        <p:txBody>
          <a:bodyPr/>
          <a:lstStyle/>
          <a:p>
            <a:pPr algn="just"/>
            <a:r>
              <a:rPr lang="es-CL" altLang="es-CL" sz="3600" b="1" i="1" dirty="0" smtClean="0"/>
              <a:t/>
            </a:r>
            <a:br>
              <a:rPr lang="es-CL" altLang="es-CL" sz="3600" b="1" i="1" dirty="0" smtClean="0"/>
            </a:br>
            <a:r>
              <a:rPr lang="es-CL" altLang="es-CL" sz="2800" b="1" dirty="0" smtClean="0">
                <a:latin typeface="Verdana" panose="020B0604030504040204" pitchFamily="34" charset="0"/>
                <a:ea typeface="Verdana" panose="020B0604030504040204" pitchFamily="34" charset="0"/>
                <a:cs typeface="Verdana" panose="020B0604030504040204" pitchFamily="34" charset="0"/>
              </a:rPr>
              <a:t>EVALUACIÓN DE LA CAPACITACIÓN:</a:t>
            </a:r>
            <a:br>
              <a:rPr lang="es-CL" altLang="es-CL" sz="2800" b="1" dirty="0" smtClean="0">
                <a:latin typeface="Verdana" panose="020B0604030504040204" pitchFamily="34" charset="0"/>
                <a:ea typeface="Verdana" panose="020B0604030504040204" pitchFamily="34" charset="0"/>
                <a:cs typeface="Verdana" panose="020B0604030504040204" pitchFamily="34" charset="0"/>
              </a:rPr>
            </a:br>
            <a:r>
              <a:rPr lang="es-CL" altLang="es-CL" sz="2800" b="1" dirty="0" smtClean="0">
                <a:latin typeface="Verdana" panose="020B0604030504040204" pitchFamily="34" charset="0"/>
                <a:ea typeface="Verdana" panose="020B0604030504040204" pitchFamily="34" charset="0"/>
                <a:cs typeface="Verdana" panose="020B0604030504040204" pitchFamily="34" charset="0"/>
              </a:rPr>
              <a:t/>
            </a:r>
            <a:br>
              <a:rPr lang="es-CL" altLang="es-CL" sz="2800" b="1"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II</a:t>
            </a:r>
            <a:r>
              <a:rPr lang="es-CL" altLang="es-CL" sz="2400" b="1" dirty="0" smtClean="0">
                <a:latin typeface="Verdana" panose="020B0604030504040204" pitchFamily="34" charset="0"/>
                <a:ea typeface="Verdana" panose="020B0604030504040204" pitchFamily="34" charset="0"/>
                <a:cs typeface="Verdana" panose="020B0604030504040204" pitchFamily="34" charset="0"/>
              </a:rPr>
              <a:t> PARTE: </a:t>
            </a:r>
            <a:r>
              <a:rPr lang="es-CL" altLang="es-CL" sz="2400" dirty="0" smtClean="0">
                <a:latin typeface="Verdana" panose="020B0604030504040204" pitchFamily="34" charset="0"/>
                <a:ea typeface="Verdana" panose="020B0604030504040204" pitchFamily="34" charset="0"/>
                <a:cs typeface="Verdana" panose="020B0604030504040204" pitchFamily="34" charset="0"/>
              </a:rPr>
              <a:t>Rol consultor, Detección </a:t>
            </a:r>
            <a:r>
              <a:rPr lang="es-CL" altLang="es-CL" sz="2400" dirty="0">
                <a:latin typeface="Verdana" panose="020B0604030504040204" pitchFamily="34" charset="0"/>
                <a:ea typeface="Verdana" panose="020B0604030504040204" pitchFamily="34" charset="0"/>
                <a:cs typeface="Verdana" panose="020B0604030504040204" pitchFamily="34" charset="0"/>
              </a:rPr>
              <a:t>de </a:t>
            </a:r>
            <a:r>
              <a:rPr lang="es-CL" altLang="es-CL" sz="2400" dirty="0" smtClean="0">
                <a:latin typeface="Verdana" panose="020B0604030504040204" pitchFamily="34" charset="0"/>
                <a:ea typeface="Verdana" panose="020B0604030504040204" pitchFamily="34" charset="0"/>
                <a:cs typeface="Verdana" panose="020B0604030504040204" pitchFamily="34" charset="0"/>
              </a:rPr>
              <a:t>Necesidades y Planificación </a:t>
            </a:r>
            <a:r>
              <a:rPr lang="es-CL" altLang="es-CL" sz="2400" dirty="0">
                <a:latin typeface="Verdana" panose="020B0604030504040204" pitchFamily="34" charset="0"/>
                <a:ea typeface="Verdana" panose="020B0604030504040204" pitchFamily="34" charset="0"/>
                <a:cs typeface="Verdana" panose="020B0604030504040204" pitchFamily="34" charset="0"/>
              </a:rPr>
              <a:t>de la </a:t>
            </a:r>
            <a:r>
              <a:rPr lang="es-CL" altLang="es-CL" sz="2400" dirty="0" smtClean="0">
                <a:latin typeface="Verdana" panose="020B0604030504040204" pitchFamily="34" charset="0"/>
                <a:ea typeface="Verdana" panose="020B0604030504040204" pitchFamily="34" charset="0"/>
                <a:cs typeface="Verdana" panose="020B0604030504040204" pitchFamily="34" charset="0"/>
              </a:rPr>
              <a:t>Capacitación (Diseño instruccional)</a:t>
            </a:r>
            <a:endParaRPr lang="es-ES" altLang="es-CL" sz="24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147" name="Text Box 5"/>
          <p:cNvSpPr txBox="1">
            <a:spLocks noChangeArrowheads="1"/>
          </p:cNvSpPr>
          <p:nvPr/>
        </p:nvSpPr>
        <p:spPr bwMode="auto">
          <a:xfrm>
            <a:off x="2700338" y="5033963"/>
            <a:ext cx="470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CL" sz="1800">
                <a:latin typeface="Arial" charset="0"/>
              </a:rPr>
              <a:t> </a:t>
            </a:r>
            <a:endParaRPr lang="es-ES" altLang="es-CL" sz="1800">
              <a:latin typeface="Arial" charset="0"/>
            </a:endParaRPr>
          </a:p>
        </p:txBody>
      </p:sp>
    </p:spTree>
    <p:extLst>
      <p:ext uri="{BB962C8B-B14F-4D97-AF65-F5344CB8AC3E}">
        <p14:creationId xmlns:p14="http://schemas.microsoft.com/office/powerpoint/2010/main" val="425954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a:t>
            </a:r>
            <a:r>
              <a:rPr lang="es-MX" sz="2800" b="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Ii</a:t>
            </a: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redondeado"/>
          <p:cNvSpPr/>
          <p:nvPr/>
        </p:nvSpPr>
        <p:spPr>
          <a:xfrm>
            <a:off x="528878" y="2420888"/>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Rol Consultor</a:t>
            </a:r>
          </a:p>
        </p:txBody>
      </p:sp>
      <p:sp>
        <p:nvSpPr>
          <p:cNvPr id="14" name="8 Rectángulo redondeado"/>
          <p:cNvSpPr/>
          <p:nvPr/>
        </p:nvSpPr>
        <p:spPr>
          <a:xfrm>
            <a:off x="528878" y="3212976"/>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3.- 1era. parte de implementación del modelo</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14 Rectángulo redondeado"/>
          <p:cNvSpPr/>
          <p:nvPr/>
        </p:nvSpPr>
        <p:spPr>
          <a:xfrm>
            <a:off x="566981" y="4005064"/>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Detección Necesidades de Capacitación (DNC)</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15 Rectángulo redondeado"/>
          <p:cNvSpPr/>
          <p:nvPr/>
        </p:nvSpPr>
        <p:spPr>
          <a:xfrm>
            <a:off x="558245" y="5589240"/>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6.- </a:t>
            </a: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Planificación de la capacitación: Diseño Instruccional</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16 Rectángulo redondeado"/>
          <p:cNvSpPr/>
          <p:nvPr/>
        </p:nvSpPr>
        <p:spPr>
          <a:xfrm>
            <a:off x="528878" y="1667012"/>
            <a:ext cx="8046203" cy="43204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1.- Objetivos de la II parte</a:t>
            </a:r>
            <a:endPar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8 Rectángulo redondeado"/>
          <p:cNvSpPr/>
          <p:nvPr/>
        </p:nvSpPr>
        <p:spPr>
          <a:xfrm>
            <a:off x="566981" y="479715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Compromiso de implementación o Plan de Acción</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119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4 Marcador de contenido"/>
          <p:cNvSpPr>
            <a:spLocks noGrp="1"/>
          </p:cNvSpPr>
          <p:nvPr>
            <p:ph idx="1"/>
          </p:nvPr>
        </p:nvSpPr>
        <p:spPr>
          <a:xfrm>
            <a:off x="323528" y="1340768"/>
            <a:ext cx="8331200" cy="4968552"/>
          </a:xfrm>
          <a:prstGeom prst="rect">
            <a:avLst/>
          </a:prstGeom>
        </p:spPr>
        <p:txBody>
          <a:bodyPr>
            <a:normAutofit fontScale="85000" lnSpcReduction="10000"/>
          </a:bodyPr>
          <a:lstStyle/>
          <a:p>
            <a:pPr marL="0" indent="0" algn="just">
              <a:spcAft>
                <a:spcPct val="40000"/>
              </a:spcAft>
              <a:buFont typeface="Arial" charset="0"/>
              <a:buNone/>
              <a:tabLst>
                <a:tab pos="355600" algn="l"/>
              </a:tabLst>
              <a:defRPr/>
            </a:pPr>
            <a:endParaRPr lang="es-MX" sz="2400" dirty="0" smtClean="0">
              <a:solidFill>
                <a:schemeClr val="tx2">
                  <a:lumMod val="50000"/>
                </a:schemeClr>
              </a:solidFill>
            </a:endParaRPr>
          </a:p>
          <a:p>
            <a:pPr marL="0" indent="0" algn="just">
              <a:spcAft>
                <a:spcPct val="40000"/>
              </a:spcAft>
              <a:buFont typeface="Arial" charset="0"/>
              <a:buNone/>
              <a:tabLst>
                <a:tab pos="355600" algn="l"/>
              </a:tabLst>
              <a:defRPr/>
            </a:pPr>
            <a:r>
              <a:rPr lang="es-MX" sz="24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Al finalizar la jornada, se espera que:</a:t>
            </a:r>
          </a:p>
          <a:p>
            <a:pPr marL="0" indent="0" algn="just">
              <a:spcAft>
                <a:spcPct val="40000"/>
              </a:spcAft>
              <a:buFont typeface="Arial" charset="0"/>
              <a:buNone/>
              <a:tabLst>
                <a:tab pos="355600" algn="l"/>
              </a:tabLst>
              <a:defRPr/>
            </a:pPr>
            <a:endParaRPr lang="es-MX" sz="24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spcAft>
                <a:spcPct val="40000"/>
              </a:spcAft>
              <a:buFont typeface="Arial" charset="0"/>
              <a:buAutoNum type="arabicPeriod"/>
              <a:tabLst>
                <a:tab pos="355600" algn="l"/>
              </a:tabLst>
              <a:defRPr/>
            </a:pP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Releve el «</a:t>
            </a:r>
            <a:r>
              <a:rPr lang="es-MX" sz="24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rol consultor»</a:t>
            </a: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en el ciclo de 	capacitación.</a:t>
            </a:r>
          </a:p>
          <a:p>
            <a:pPr marL="0" indent="0" algn="just">
              <a:spcAft>
                <a:spcPct val="40000"/>
              </a:spcAft>
              <a:buFont typeface="Arial" charset="0"/>
              <a:buAutoNum type="arabicPeriod"/>
              <a:tabLst>
                <a:tab pos="355600" algn="l"/>
              </a:tabLst>
              <a:defRPr/>
            </a:pP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Reconozca las </a:t>
            </a:r>
            <a:r>
              <a:rPr lang="es-MX" sz="24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fases para la implementación</a:t>
            </a: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del 	modelo, 	en la etapa preparatoria y de ejecución de   	la actividad.</a:t>
            </a:r>
          </a:p>
          <a:p>
            <a:pPr marL="0" indent="0" algn="just">
              <a:spcAft>
                <a:spcPct val="40000"/>
              </a:spcAft>
              <a:buFont typeface="Arial" charset="0"/>
              <a:buAutoNum type="arabicPeriod"/>
              <a:tabLst>
                <a:tab pos="355600" algn="l"/>
              </a:tabLst>
              <a:defRPr/>
            </a:pP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Identifique los elementos claves de una </a:t>
            </a:r>
            <a:r>
              <a:rPr lang="es-MX" sz="24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Detección 	de Necesidades de Capacitación</a:t>
            </a: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(DNC).</a:t>
            </a:r>
          </a:p>
          <a:p>
            <a:pPr marL="0" indent="0" algn="just">
              <a:spcAft>
                <a:spcPct val="40000"/>
              </a:spcAft>
              <a:buFont typeface="Arial" charset="0"/>
              <a:buAutoNum type="arabicPeriod"/>
              <a:tabLst>
                <a:tab pos="355600" algn="l"/>
              </a:tabLst>
              <a:defRPr/>
            </a:pP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Identifique el «</a:t>
            </a:r>
            <a:r>
              <a:rPr lang="es-MX" sz="24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Diseño Instruccional»</a:t>
            </a:r>
            <a:r>
              <a:rPr lang="es-MX" sz="2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como un 	proceso 	estratégico en la planificación de la 	actividad.</a:t>
            </a:r>
          </a:p>
        </p:txBody>
      </p:sp>
      <p:sp>
        <p:nvSpPr>
          <p:cNvPr id="6" name="1 Marcador de contenido"/>
          <p:cNvSpPr>
            <a:spLocks noGrp="1"/>
          </p:cNvSpPr>
          <p:nvPr>
            <p:ph sz="quarter" idx="12"/>
          </p:nvPr>
        </p:nvSpPr>
        <p:spPr>
          <a:xfrm>
            <a:off x="406400" y="286651"/>
            <a:ext cx="8331200"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1.- Objetivos de la II parte</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85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3" end="3"/>
                                            </p:txEl>
                                          </p:spTgt>
                                        </p:tgtEl>
                                        <p:attrNameLst>
                                          <p:attrName>style.visibility</p:attrName>
                                        </p:attrNameLst>
                                      </p:cBhvr>
                                      <p:to>
                                        <p:strVal val="visible"/>
                                      </p:to>
                                    </p:set>
                                    <p:animEffect transition="in" filter="fade">
                                      <p:cBhvr>
                                        <p:cTn id="10" dur="500"/>
                                        <p:tgtEl>
                                          <p:spTgt spid="717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Effect transition="in" filter="fade">
                                      <p:cBhvr>
                                        <p:cTn id="13" dur="500"/>
                                        <p:tgtEl>
                                          <p:spTgt spid="717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5" end="5"/>
                                            </p:txEl>
                                          </p:spTgt>
                                        </p:tgtEl>
                                        <p:attrNameLst>
                                          <p:attrName>style.visibility</p:attrName>
                                        </p:attrNameLst>
                                      </p:cBhvr>
                                      <p:to>
                                        <p:strVal val="visible"/>
                                      </p:to>
                                    </p:set>
                                    <p:animEffect transition="in" filter="fade">
                                      <p:cBhvr>
                                        <p:cTn id="16" dur="500"/>
                                        <p:tgtEl>
                                          <p:spTgt spid="7171">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Effect transition="in" filter="fade">
                                      <p:cBhvr>
                                        <p:cTn id="19"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a:t>
            </a:r>
            <a:r>
              <a:rPr lang="es-MX" sz="2800" b="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Ii</a:t>
            </a: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redondeado"/>
          <p:cNvSpPr/>
          <p:nvPr/>
        </p:nvSpPr>
        <p:spPr>
          <a:xfrm>
            <a:off x="528878" y="2420888"/>
            <a:ext cx="8046203" cy="43204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2.- Rol Consultor</a:t>
            </a:r>
          </a:p>
        </p:txBody>
      </p:sp>
      <p:sp>
        <p:nvSpPr>
          <p:cNvPr id="14" name="8 Rectángulo redondeado"/>
          <p:cNvSpPr/>
          <p:nvPr/>
        </p:nvSpPr>
        <p:spPr>
          <a:xfrm>
            <a:off x="528878" y="3212976"/>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3.- 1era. parte de implementación del modelo</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14 Rectángulo redondeado"/>
          <p:cNvSpPr/>
          <p:nvPr/>
        </p:nvSpPr>
        <p:spPr>
          <a:xfrm>
            <a:off x="566981" y="4005064"/>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Detección Necesidades de Capacitación (DNC)</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15 Rectángulo redondeado"/>
          <p:cNvSpPr/>
          <p:nvPr/>
        </p:nvSpPr>
        <p:spPr>
          <a:xfrm>
            <a:off x="558245" y="5589240"/>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a:t>
            </a:r>
            <a:r>
              <a:rPr lang="es-MX"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Planificación de la capacitación: Diseño Instruccional</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16 Rectángulo redondeado"/>
          <p:cNvSpPr/>
          <p:nvPr/>
        </p:nvSpPr>
        <p:spPr>
          <a:xfrm>
            <a:off x="528878" y="166701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Objetivos de la II parte</a:t>
            </a:r>
          </a:p>
        </p:txBody>
      </p:sp>
      <p:sp>
        <p:nvSpPr>
          <p:cNvPr id="8" name="8 Rectángulo redondeado"/>
          <p:cNvSpPr/>
          <p:nvPr/>
        </p:nvSpPr>
        <p:spPr>
          <a:xfrm>
            <a:off x="566981" y="479715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Compromiso de implementación o Plan de Acción</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82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a:spcAft>
                <a:spcPct val="40000"/>
              </a:spcAft>
              <a:buFont typeface="Arial" charset="0"/>
              <a:buNone/>
            </a:pPr>
            <a:endParaRPr lang="es-MX" altLang="es-CL" smtClean="0">
              <a:solidFill>
                <a:srgbClr val="006CB7"/>
              </a:solidFill>
            </a:endParaRPr>
          </a:p>
          <a:p>
            <a:pPr>
              <a:spcAft>
                <a:spcPct val="40000"/>
              </a:spcAft>
              <a:buFont typeface="Arial" charset="0"/>
              <a:buNone/>
            </a:pPr>
            <a:endParaRPr lang="es-MX" altLang="es-CL" smtClean="0">
              <a:solidFill>
                <a:srgbClr val="006CB7"/>
              </a:solidFill>
            </a:endParaRPr>
          </a:p>
        </p:txBody>
      </p:sp>
      <p:pic>
        <p:nvPicPr>
          <p:cNvPr id="307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268760"/>
            <a:ext cx="812165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380312" y="5837721"/>
            <a:ext cx="1079500" cy="73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 name="1 Marcador de contenido"/>
          <p:cNvSpPr>
            <a:spLocks noGrp="1"/>
          </p:cNvSpPr>
          <p:nvPr>
            <p:ph sz="quarter" idx="12"/>
          </p:nvPr>
        </p:nvSpPr>
        <p:spPr>
          <a:xfrm>
            <a:off x="755576" y="286651"/>
            <a:ext cx="7982024"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2.- Rol Consultor</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389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467544" y="1268760"/>
            <a:ext cx="8137450" cy="1800225"/>
          </a:xfrm>
        </p:spPr>
        <p:txBody>
          <a:bodyPr/>
          <a:lstStyle/>
          <a:p>
            <a:pPr algn="l" eaLnBrk="1" hangingPunct="1"/>
            <a:r>
              <a:rPr lang="es-CL" altLang="es-CL" sz="3600" b="1" i="1" dirty="0" smtClean="0"/>
              <a:t/>
            </a:r>
            <a:br>
              <a:rPr lang="es-CL" altLang="es-CL" sz="3600" b="1" i="1" dirty="0" smtClean="0"/>
            </a:br>
            <a:r>
              <a:rPr lang="es-CL" altLang="es-CL" sz="3600" b="1" i="1" dirty="0" smtClean="0"/>
              <a:t/>
            </a:r>
            <a:br>
              <a:rPr lang="es-CL" altLang="es-CL" sz="3600" b="1" i="1" dirty="0" smtClean="0"/>
            </a:br>
            <a:r>
              <a:rPr lang="es-CL" altLang="es-CL" sz="2800" b="1" dirty="0" smtClean="0">
                <a:latin typeface="Verdana" panose="020B0604030504040204" pitchFamily="34" charset="0"/>
                <a:ea typeface="Verdana" panose="020B0604030504040204" pitchFamily="34" charset="0"/>
                <a:cs typeface="Verdana" panose="020B0604030504040204" pitchFamily="34" charset="0"/>
              </a:rPr>
              <a:t>Evaluación DE LA Capacitación:</a:t>
            </a:r>
            <a:br>
              <a:rPr lang="es-CL" altLang="es-CL" sz="2800" b="1" dirty="0" smtClean="0">
                <a:latin typeface="Verdana" panose="020B0604030504040204" pitchFamily="34" charset="0"/>
                <a:ea typeface="Verdana" panose="020B0604030504040204" pitchFamily="34" charset="0"/>
                <a:cs typeface="Verdana" panose="020B0604030504040204" pitchFamily="34" charset="0"/>
              </a:rPr>
            </a:br>
            <a:r>
              <a:rPr lang="es-CL" altLang="es-CL" sz="2800" b="1" dirty="0" smtClean="0">
                <a:latin typeface="Verdana" panose="020B0604030504040204" pitchFamily="34" charset="0"/>
                <a:ea typeface="Verdana" panose="020B0604030504040204" pitchFamily="34" charset="0"/>
                <a:cs typeface="Verdana" panose="020B0604030504040204" pitchFamily="34" charset="0"/>
              </a:rPr>
              <a:t/>
            </a:r>
            <a:br>
              <a:rPr lang="es-CL" altLang="es-CL" sz="2800" b="1" dirty="0" smtClean="0">
                <a:latin typeface="Verdana" panose="020B0604030504040204" pitchFamily="34" charset="0"/>
                <a:ea typeface="Verdana" panose="020B0604030504040204" pitchFamily="34" charset="0"/>
                <a:cs typeface="Verdana" panose="020B0604030504040204" pitchFamily="34" charset="0"/>
              </a:rPr>
            </a:br>
            <a:r>
              <a:rPr lang="es-CL" altLang="es-CL" sz="2400" b="1" dirty="0" smtClean="0">
                <a:latin typeface="Verdana" panose="020B0604030504040204" pitchFamily="34" charset="0"/>
                <a:ea typeface="Verdana" panose="020B0604030504040204" pitchFamily="34" charset="0"/>
                <a:cs typeface="Verdana" panose="020B0604030504040204" pitchFamily="34" charset="0"/>
              </a:rPr>
              <a:t>I PARTE</a:t>
            </a:r>
            <a:br>
              <a:rPr lang="es-CL" altLang="es-CL" sz="2400" b="1" dirty="0" smtClean="0">
                <a:latin typeface="Verdana" panose="020B0604030504040204" pitchFamily="34" charset="0"/>
                <a:ea typeface="Verdana" panose="020B0604030504040204" pitchFamily="34" charset="0"/>
                <a:cs typeface="Verdana" panose="020B0604030504040204" pitchFamily="34" charset="0"/>
              </a:rPr>
            </a:br>
            <a:r>
              <a:rPr lang="es-CL" altLang="es-CL" sz="2400" b="1" dirty="0" smtClean="0">
                <a:latin typeface="Verdana" panose="020B0604030504040204" pitchFamily="34" charset="0"/>
                <a:ea typeface="Verdana" panose="020B0604030504040204" pitchFamily="34" charset="0"/>
                <a:cs typeface="Verdana" panose="020B0604030504040204" pitchFamily="34" charset="0"/>
              </a:rPr>
              <a:t>Presentación del Modelo</a:t>
            </a:r>
            <a:endParaRPr lang="es-ES" altLang="es-CL" sz="24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147" name="Text Box 5"/>
          <p:cNvSpPr txBox="1">
            <a:spLocks noChangeArrowheads="1"/>
          </p:cNvSpPr>
          <p:nvPr/>
        </p:nvSpPr>
        <p:spPr bwMode="auto">
          <a:xfrm>
            <a:off x="2700338" y="5033963"/>
            <a:ext cx="470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CL" sz="1800">
                <a:latin typeface="Arial" charset="0"/>
              </a:rPr>
              <a:t> </a:t>
            </a:r>
            <a:endParaRPr lang="es-ES" altLang="es-CL" sz="1800">
              <a:latin typeface="Arial" charset="0"/>
            </a:endParaRPr>
          </a:p>
        </p:txBody>
      </p:sp>
    </p:spTree>
    <p:extLst>
      <p:ext uri="{BB962C8B-B14F-4D97-AF65-F5344CB8AC3E}">
        <p14:creationId xmlns:p14="http://schemas.microsoft.com/office/powerpoint/2010/main" val="336887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19672" y="1844824"/>
            <a:ext cx="5782013" cy="3329423"/>
          </a:xfrm>
          <a:prstGeom prst="rect">
            <a:avLst/>
          </a:prstGeom>
          <a:noFill/>
        </p:spPr>
      </p:pic>
      <p:sp>
        <p:nvSpPr>
          <p:cNvPr id="6" name="1 Marcador de contenido"/>
          <p:cNvSpPr>
            <a:spLocks noGrp="1"/>
          </p:cNvSpPr>
          <p:nvPr>
            <p:ph sz="quarter" idx="12"/>
          </p:nvPr>
        </p:nvSpPr>
        <p:spPr>
          <a:xfrm>
            <a:off x="683568" y="286651"/>
            <a:ext cx="8054032"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2.- Rol Consultor</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194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4 Marcador de contenido"/>
          <p:cNvSpPr>
            <a:spLocks noGrp="1"/>
          </p:cNvSpPr>
          <p:nvPr>
            <p:ph idx="1"/>
          </p:nvPr>
        </p:nvSpPr>
        <p:spPr>
          <a:prstGeom prst="rect">
            <a:avLst/>
          </a:prstGeom>
        </p:spPr>
        <p:txBody>
          <a:bodyPr/>
          <a:lstStyle/>
          <a:p>
            <a:pPr>
              <a:spcAft>
                <a:spcPct val="40000"/>
              </a:spcAft>
              <a:buFont typeface="Arial" charset="0"/>
              <a:buNone/>
            </a:pPr>
            <a:endParaRPr lang="es-MX" altLang="es-CL" smtClean="0">
              <a:solidFill>
                <a:srgbClr val="006CB7"/>
              </a:solidFill>
            </a:endParaRPr>
          </a:p>
          <a:p>
            <a:pPr>
              <a:spcAft>
                <a:spcPct val="40000"/>
              </a:spcAft>
              <a:buFont typeface="Arial" charset="0"/>
              <a:buNone/>
            </a:pPr>
            <a:endParaRPr lang="es-MX" altLang="es-CL" smtClean="0">
              <a:solidFill>
                <a:srgbClr val="006CB7"/>
              </a:solidFill>
            </a:endParaRPr>
          </a:p>
        </p:txBody>
      </p:sp>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4600"/>
            <a:ext cx="7775576"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659563" y="5661025"/>
            <a:ext cx="107950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 name="4 Marcador de contenido"/>
          <p:cNvSpPr>
            <a:spLocks noGrp="1"/>
          </p:cNvSpPr>
          <p:nvPr>
            <p:ph sz="quarter" idx="13"/>
          </p:nvPr>
        </p:nvSpPr>
        <p:spPr>
          <a:xfrm>
            <a:off x="6717456" y="5741581"/>
            <a:ext cx="2426544" cy="1084417"/>
          </a:xfrm>
          <a:prstGeom prst="rect">
            <a:avLst/>
          </a:prstGeom>
          <a:solidFill>
            <a:schemeClr val="accent3">
              <a:lumMod val="75000"/>
            </a:schemeClr>
          </a:solidFill>
          <a:ln>
            <a:solidFill>
              <a:schemeClr val="accent3">
                <a:lumMod val="50000"/>
              </a:schemeClr>
            </a:solidFill>
          </a:ln>
        </p:spPr>
        <p:txBody>
          <a:bodyPr/>
          <a:lstStyle/>
          <a:p>
            <a:pPr algn="just">
              <a:spcAft>
                <a:spcPct val="40000"/>
              </a:spcAft>
              <a:defRPr/>
            </a:pPr>
            <a:r>
              <a:rPr lang="es-MX"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MX"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MX" sz="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Función Diagnóstica</a:t>
            </a:r>
          </a:p>
          <a:p>
            <a:pPr algn="just">
              <a:spcAft>
                <a:spcPct val="40000"/>
              </a:spcAft>
              <a:defRPr/>
            </a:pPr>
            <a:r>
              <a:rPr lang="es-MX" sz="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Apoyar en solución a las causas, no a síntomas</a:t>
            </a:r>
          </a:p>
          <a:p>
            <a:pPr>
              <a:spcAft>
                <a:spcPct val="40000"/>
              </a:spcAft>
              <a:defRPr/>
            </a:pPr>
            <a:endParaRPr lang="es-MX" sz="1600" dirty="0" smtClean="0">
              <a:solidFill>
                <a:srgbClr val="006CB7"/>
              </a:solidFill>
            </a:endParaRPr>
          </a:p>
          <a:p>
            <a:pPr marL="177800" indent="-177800">
              <a:spcAft>
                <a:spcPct val="40000"/>
              </a:spcAft>
              <a:defRPr/>
            </a:pPr>
            <a:endParaRPr lang="es-MX" sz="1600" dirty="0" smtClean="0">
              <a:solidFill>
                <a:srgbClr val="006CB7"/>
              </a:solidFill>
            </a:endParaRPr>
          </a:p>
          <a:p>
            <a:pPr marL="177800" indent="-177800">
              <a:spcAft>
                <a:spcPct val="40000"/>
              </a:spcAft>
              <a:defRPr/>
            </a:pPr>
            <a:endParaRPr lang="es-MX" sz="1600" dirty="0" smtClean="0">
              <a:solidFill>
                <a:srgbClr val="006CB7"/>
              </a:solidFill>
            </a:endParaRPr>
          </a:p>
        </p:txBody>
      </p:sp>
      <p:sp>
        <p:nvSpPr>
          <p:cNvPr id="10" name="1 Marcador de contenido"/>
          <p:cNvSpPr>
            <a:spLocks noGrp="1"/>
          </p:cNvSpPr>
          <p:nvPr>
            <p:ph sz="quarter" idx="12"/>
          </p:nvPr>
        </p:nvSpPr>
        <p:spPr>
          <a:xfrm>
            <a:off x="539552" y="286651"/>
            <a:ext cx="8198048"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2.- Rol Consultor</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427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4 Marcador de contenido"/>
          <p:cNvSpPr>
            <a:spLocks noGrp="1"/>
          </p:cNvSpPr>
          <p:nvPr>
            <p:ph idx="1"/>
          </p:nvPr>
        </p:nvSpPr>
        <p:spPr>
          <a:prstGeom prst="rect">
            <a:avLst/>
          </a:prstGeom>
        </p:spPr>
        <p:txBody>
          <a:bodyPr/>
          <a:lstStyle/>
          <a:p>
            <a:pPr>
              <a:spcAft>
                <a:spcPct val="40000"/>
              </a:spcAft>
              <a:buFont typeface="Arial" charset="0"/>
              <a:buNone/>
            </a:pPr>
            <a:endParaRPr lang="es-MX" altLang="es-CL" smtClean="0">
              <a:solidFill>
                <a:srgbClr val="006CB7"/>
              </a:solidFill>
            </a:endParaRPr>
          </a:p>
          <a:p>
            <a:pPr>
              <a:spcAft>
                <a:spcPct val="40000"/>
              </a:spcAft>
              <a:buFont typeface="Arial" charset="0"/>
              <a:buNone/>
            </a:pPr>
            <a:endParaRPr lang="es-MX" altLang="es-CL" smtClean="0">
              <a:solidFill>
                <a:srgbClr val="006CB7"/>
              </a:solidFill>
            </a:endParaRPr>
          </a:p>
        </p:txBody>
      </p:sp>
      <p:pic>
        <p:nvPicPr>
          <p:cNvPr id="337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6819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7522922" y="6246143"/>
            <a:ext cx="136955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 name="1 Marcador de contenido"/>
          <p:cNvSpPr>
            <a:spLocks noGrp="1"/>
          </p:cNvSpPr>
          <p:nvPr>
            <p:ph sz="quarter" idx="12"/>
          </p:nvPr>
        </p:nvSpPr>
        <p:spPr>
          <a:xfrm>
            <a:off x="539552" y="286651"/>
            <a:ext cx="8198048" cy="747580"/>
          </a:xfrm>
        </p:spPr>
        <p:txBody>
          <a:body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2.- Rol Consultor</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754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a:t>
            </a:r>
            <a:r>
              <a:rPr lang="es-MX" sz="2800" b="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Ii</a:t>
            </a: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redondeado"/>
          <p:cNvSpPr/>
          <p:nvPr/>
        </p:nvSpPr>
        <p:spPr>
          <a:xfrm>
            <a:off x="528878" y="2420888"/>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Rol Consultor</a:t>
            </a:r>
          </a:p>
        </p:txBody>
      </p:sp>
      <p:sp>
        <p:nvSpPr>
          <p:cNvPr id="14" name="8 Rectángulo redondeado"/>
          <p:cNvSpPr/>
          <p:nvPr/>
        </p:nvSpPr>
        <p:spPr>
          <a:xfrm>
            <a:off x="528878" y="3212976"/>
            <a:ext cx="8046203" cy="43204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3.- 1era. parte de implementación del modelo</a:t>
            </a:r>
            <a:endParaRPr lang="es-ES" sz="20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14 Rectángulo redondeado"/>
          <p:cNvSpPr/>
          <p:nvPr/>
        </p:nvSpPr>
        <p:spPr>
          <a:xfrm>
            <a:off x="566981" y="4005064"/>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Detección Necesidades de Capacitación (DNC)</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15 Rectángulo redondeado"/>
          <p:cNvSpPr/>
          <p:nvPr/>
        </p:nvSpPr>
        <p:spPr>
          <a:xfrm>
            <a:off x="558245" y="5589240"/>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6.- </a:t>
            </a: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Planificación de la capacitación: Diseño Instruccional</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16 Rectángulo redondeado"/>
          <p:cNvSpPr/>
          <p:nvPr/>
        </p:nvSpPr>
        <p:spPr>
          <a:xfrm>
            <a:off x="528878" y="166701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Objetivos de la II parte</a:t>
            </a:r>
          </a:p>
        </p:txBody>
      </p:sp>
      <p:sp>
        <p:nvSpPr>
          <p:cNvPr id="8" name="8 Rectángulo redondeado"/>
          <p:cNvSpPr/>
          <p:nvPr/>
        </p:nvSpPr>
        <p:spPr>
          <a:xfrm>
            <a:off x="566981" y="479715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Compromiso de implementación o Plan de Acción</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206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 Grupo"/>
          <p:cNvGrpSpPr>
            <a:grpSpLocks/>
          </p:cNvGrpSpPr>
          <p:nvPr/>
        </p:nvGrpSpPr>
        <p:grpSpPr bwMode="auto">
          <a:xfrm>
            <a:off x="-2562396" y="1085378"/>
            <a:ext cx="11380788" cy="5359400"/>
            <a:chOff x="-2236788" y="1028694"/>
            <a:chExt cx="11380788" cy="5359406"/>
          </a:xfrm>
        </p:grpSpPr>
        <p:grpSp>
          <p:nvGrpSpPr>
            <p:cNvPr id="35847" name="5 Grupo"/>
            <p:cNvGrpSpPr>
              <a:grpSpLocks/>
            </p:cNvGrpSpPr>
            <p:nvPr/>
          </p:nvGrpSpPr>
          <p:grpSpPr bwMode="auto">
            <a:xfrm>
              <a:off x="-2236788" y="1028694"/>
              <a:ext cx="11380788" cy="5359406"/>
              <a:chOff x="-2236788" y="1376680"/>
              <a:chExt cx="11380788" cy="5158749"/>
            </a:xfrm>
          </p:grpSpPr>
          <p:sp>
            <p:nvSpPr>
              <p:cNvPr id="35849" name="Rectangle 47"/>
              <p:cNvSpPr>
                <a:spLocks noChangeArrowheads="1"/>
              </p:cNvSpPr>
              <p:nvPr/>
            </p:nvSpPr>
            <p:spPr bwMode="auto">
              <a:xfrm>
                <a:off x="-2236788" y="1570750"/>
                <a:ext cx="365125" cy="90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056"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CL" sz="1800">
                    <a:latin typeface="Arial" charset="0"/>
                  </a:rPr>
                  <a:t/>
                </a:r>
                <a:br>
                  <a:rPr lang="es-ES" altLang="es-CL" sz="1800">
                    <a:latin typeface="Arial" charset="0"/>
                  </a:rPr>
                </a:br>
                <a:endParaRPr lang="es-ES" altLang="es-CL" sz="1300" b="1">
                  <a:latin typeface="Arial" charset="0"/>
                  <a:cs typeface="Arial" charset="0"/>
                </a:endParaRPr>
              </a:p>
              <a:p>
                <a:pPr>
                  <a:spcBef>
                    <a:spcPct val="0"/>
                  </a:spcBef>
                  <a:buFontTx/>
                  <a:buNone/>
                </a:pPr>
                <a:endParaRPr lang="es-ES" altLang="es-CL" sz="1800">
                  <a:latin typeface="Arial" charset="0"/>
                </a:endParaRPr>
              </a:p>
            </p:txBody>
          </p:sp>
          <p:sp>
            <p:nvSpPr>
              <p:cNvPr id="35850" name="Rectangle 53"/>
              <p:cNvSpPr>
                <a:spLocks noChangeArrowheads="1"/>
              </p:cNvSpPr>
              <p:nvPr/>
            </p:nvSpPr>
            <p:spPr bwMode="auto">
              <a:xfrm>
                <a:off x="411162" y="6135076"/>
                <a:ext cx="184150" cy="35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grpSp>
            <p:nvGrpSpPr>
              <p:cNvPr id="35851" name="3 Grupo"/>
              <p:cNvGrpSpPr>
                <a:grpSpLocks/>
              </p:cNvGrpSpPr>
              <p:nvPr/>
            </p:nvGrpSpPr>
            <p:grpSpPr bwMode="auto">
              <a:xfrm>
                <a:off x="900113" y="1628959"/>
                <a:ext cx="8243887" cy="4711092"/>
                <a:chOff x="900113" y="1628959"/>
                <a:chExt cx="8243887" cy="4711092"/>
              </a:xfrm>
            </p:grpSpPr>
            <p:pic>
              <p:nvPicPr>
                <p:cNvPr id="35862" name="Diagrama 2"/>
                <p:cNvPicPr>
                  <a:picLocks noChangeArrowheads="1"/>
                </p:cNvPicPr>
                <p:nvPr/>
              </p:nvPicPr>
              <p:blipFill>
                <a:blip r:embed="rId3">
                  <a:extLst>
                    <a:ext uri="{28A0092B-C50C-407E-A947-70E740481C1C}">
                      <a14:useLocalDpi xmlns:a14="http://schemas.microsoft.com/office/drawing/2010/main" val="0"/>
                    </a:ext>
                  </a:extLst>
                </a:blip>
                <a:srcRect b="-201"/>
                <a:stretch>
                  <a:fillRect/>
                </a:stretch>
              </p:blipFill>
              <p:spPr bwMode="auto">
                <a:xfrm>
                  <a:off x="928688" y="1860774"/>
                  <a:ext cx="8215312"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3" name="1 Grupo"/>
                <p:cNvGrpSpPr>
                  <a:grpSpLocks/>
                </p:cNvGrpSpPr>
                <p:nvPr/>
              </p:nvGrpSpPr>
              <p:grpSpPr bwMode="auto">
                <a:xfrm>
                  <a:off x="900113" y="1628959"/>
                  <a:ext cx="8072437" cy="4711092"/>
                  <a:chOff x="900113" y="1628959"/>
                  <a:chExt cx="8072437" cy="4711092"/>
                </a:xfrm>
              </p:grpSpPr>
              <p:sp>
                <p:nvSpPr>
                  <p:cNvPr id="35864" name="Text Box 60"/>
                  <p:cNvSpPr txBox="1">
                    <a:spLocks noChangeArrowheads="1"/>
                  </p:cNvSpPr>
                  <p:nvPr/>
                </p:nvSpPr>
                <p:spPr bwMode="auto">
                  <a:xfrm>
                    <a:off x="971550" y="1628959"/>
                    <a:ext cx="8001000" cy="533295"/>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MX" altLang="es-CL" sz="1200" b="1">
                        <a:solidFill>
                          <a:srgbClr val="FFFFFF"/>
                        </a:solidFill>
                        <a:latin typeface="Arial" charset="0"/>
                        <a:ea typeface="Times New Roman" pitchFamily="18" charset="0"/>
                        <a:cs typeface="Calibri" pitchFamily="34" charset="0"/>
                      </a:rPr>
                      <a:t>Servicios P</a:t>
                    </a:r>
                    <a:r>
                      <a:rPr lang="es-MX" altLang="es-CL" sz="1200" b="1">
                        <a:solidFill>
                          <a:srgbClr val="FFFFFF"/>
                        </a:solidFill>
                        <a:latin typeface="Arial" charset="0"/>
                        <a:ea typeface="Times New Roman" pitchFamily="18" charset="0"/>
                        <a:cs typeface="Arial" charset="0"/>
                      </a:rPr>
                      <a:t>ú</a:t>
                    </a:r>
                    <a:r>
                      <a:rPr lang="es-MX" altLang="es-CL" sz="1200" b="1">
                        <a:solidFill>
                          <a:srgbClr val="FFFFFF"/>
                        </a:solidFill>
                        <a:latin typeface="Arial" charset="0"/>
                        <a:ea typeface="Times New Roman" pitchFamily="18" charset="0"/>
                        <a:cs typeface="Calibri" pitchFamily="34" charset="0"/>
                      </a:rPr>
                      <a:t>blicos </a:t>
                    </a:r>
                    <a:endParaRPr lang="es-ES" altLang="es-CL" sz="1100">
                      <a:latin typeface="Arial" charset="0"/>
                    </a:endParaRPr>
                  </a:p>
                  <a:p>
                    <a:pPr algn="ctr">
                      <a:spcBef>
                        <a:spcPct val="0"/>
                      </a:spcBef>
                      <a:buFontTx/>
                      <a:buNone/>
                    </a:pPr>
                    <a:r>
                      <a:rPr lang="es-MX" altLang="es-CL" sz="1200" b="1">
                        <a:solidFill>
                          <a:srgbClr val="FFFFFF"/>
                        </a:solidFill>
                        <a:latin typeface="Arial" charset="0"/>
                        <a:cs typeface="Times New Roman" pitchFamily="18" charset="0"/>
                      </a:rPr>
                      <a:t>Lideran Preparación, Ejecución, Evaluación y Registro</a:t>
                    </a:r>
                    <a:endParaRPr lang="es-ES" altLang="es-CL" sz="1800">
                      <a:latin typeface="Arial" charset="0"/>
                    </a:endParaRPr>
                  </a:p>
                </p:txBody>
              </p:sp>
              <p:sp>
                <p:nvSpPr>
                  <p:cNvPr id="35865" name="Text Box 59"/>
                  <p:cNvSpPr txBox="1">
                    <a:spLocks noChangeArrowheads="1"/>
                  </p:cNvSpPr>
                  <p:nvPr/>
                </p:nvSpPr>
                <p:spPr bwMode="auto">
                  <a:xfrm>
                    <a:off x="900113" y="5835790"/>
                    <a:ext cx="8064500" cy="504261"/>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MX" altLang="es-CL" sz="1200" b="1">
                        <a:solidFill>
                          <a:srgbClr val="FFFFFF"/>
                        </a:solidFill>
                        <a:latin typeface="Arial" charset="0"/>
                        <a:cs typeface="Times New Roman" pitchFamily="18" charset="0"/>
                      </a:rPr>
                      <a:t>Dirección Nacional del Servicio Civil</a:t>
                    </a:r>
                    <a:endParaRPr lang="es-ES" altLang="es-CL" sz="1200" b="1">
                      <a:solidFill>
                        <a:srgbClr val="FFFFFF"/>
                      </a:solidFill>
                      <a:latin typeface="Arial" charset="0"/>
                      <a:cs typeface="Times New Roman" pitchFamily="18" charset="0"/>
                    </a:endParaRPr>
                  </a:p>
                  <a:p>
                    <a:pPr algn="ctr">
                      <a:spcBef>
                        <a:spcPct val="0"/>
                      </a:spcBef>
                      <a:buFontTx/>
                      <a:buNone/>
                    </a:pPr>
                    <a:r>
                      <a:rPr lang="es-MX" altLang="es-CL" sz="1200" b="1">
                        <a:solidFill>
                          <a:srgbClr val="FFFFFF"/>
                        </a:solidFill>
                        <a:latin typeface="Arial" charset="0"/>
                        <a:cs typeface="Times New Roman" pitchFamily="18" charset="0"/>
                      </a:rPr>
                      <a:t>Entrega Orientaciones, Asesoría y Acompañamiento</a:t>
                    </a:r>
                  </a:p>
                </p:txBody>
              </p:sp>
            </p:grpSp>
          </p:grpSp>
          <p:grpSp>
            <p:nvGrpSpPr>
              <p:cNvPr id="35852" name="2 Grupo"/>
              <p:cNvGrpSpPr>
                <a:grpSpLocks/>
              </p:cNvGrpSpPr>
              <p:nvPr/>
            </p:nvGrpSpPr>
            <p:grpSpPr bwMode="auto">
              <a:xfrm>
                <a:off x="-8156" y="1376680"/>
                <a:ext cx="9144000" cy="3881344"/>
                <a:chOff x="0" y="1376680"/>
                <a:chExt cx="9144000" cy="3881344"/>
              </a:xfrm>
            </p:grpSpPr>
            <p:sp>
              <p:nvSpPr>
                <p:cNvPr id="35854" name="Rectangle 13"/>
                <p:cNvSpPr>
                  <a:spLocks noChangeArrowheads="1"/>
                </p:cNvSpPr>
                <p:nvPr/>
              </p:nvSpPr>
              <p:spPr bwMode="auto">
                <a:xfrm>
                  <a:off x="0" y="2551780"/>
                  <a:ext cx="184150" cy="3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35855" name="Rectangle 45"/>
                <p:cNvSpPr>
                  <a:spLocks noChangeArrowheads="1"/>
                </p:cNvSpPr>
                <p:nvPr/>
              </p:nvSpPr>
              <p:spPr bwMode="auto">
                <a:xfrm>
                  <a:off x="2246313" y="1555466"/>
                  <a:ext cx="184150" cy="35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sp>
              <p:nvSpPr>
                <p:cNvPr id="35856" name="Rectangle 52"/>
                <p:cNvSpPr>
                  <a:spLocks noChangeArrowheads="1"/>
                </p:cNvSpPr>
                <p:nvPr/>
              </p:nvSpPr>
              <p:spPr bwMode="auto">
                <a:xfrm>
                  <a:off x="411163" y="2314926"/>
                  <a:ext cx="184150" cy="35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35857" name="AutoShape 56"/>
                <p:cNvSpPr>
                  <a:spLocks noChangeArrowheads="1"/>
                </p:cNvSpPr>
                <p:nvPr/>
              </p:nvSpPr>
              <p:spPr bwMode="auto">
                <a:xfrm>
                  <a:off x="857250" y="2860899"/>
                  <a:ext cx="2071688" cy="2397125"/>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r>
                    <a:rPr lang="es-ES" altLang="es-CL" sz="1200">
                      <a:cs typeface="Times New Roman" pitchFamily="18" charset="0"/>
                    </a:rPr>
                    <a:t>2 Meses</a:t>
                  </a:r>
                  <a:endParaRPr lang="es-ES" altLang="es-CL" sz="1800">
                    <a:latin typeface="Arial" charset="0"/>
                  </a:endParaRPr>
                </a:p>
              </p:txBody>
            </p:sp>
            <p:sp>
              <p:nvSpPr>
                <p:cNvPr id="35858" name="AutoShape 57"/>
                <p:cNvSpPr>
                  <a:spLocks noChangeArrowheads="1"/>
                </p:cNvSpPr>
                <p:nvPr/>
              </p:nvSpPr>
              <p:spPr bwMode="auto">
                <a:xfrm>
                  <a:off x="3000375" y="2789461"/>
                  <a:ext cx="4071938" cy="2397125"/>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r>
                    <a:rPr lang="es-ES" altLang="es-CL" sz="1200">
                      <a:cs typeface="Times New Roman" pitchFamily="18" charset="0"/>
                    </a:rPr>
                    <a:t>2- 6 Meses</a:t>
                  </a:r>
                  <a:endParaRPr lang="es-ES" altLang="es-CL" sz="1800">
                    <a:latin typeface="Arial" charset="0"/>
                  </a:endParaRPr>
                </a:p>
              </p:txBody>
            </p:sp>
            <p:sp>
              <p:nvSpPr>
                <p:cNvPr id="35859" name="AutoShape 58"/>
                <p:cNvSpPr>
                  <a:spLocks noChangeArrowheads="1"/>
                </p:cNvSpPr>
                <p:nvPr/>
              </p:nvSpPr>
              <p:spPr bwMode="auto">
                <a:xfrm>
                  <a:off x="7143750" y="2789461"/>
                  <a:ext cx="2000250" cy="2397125"/>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endParaRPr lang="es-ES" altLang="es-CL" sz="1200">
                    <a:cs typeface="Times New Roman" pitchFamily="18" charset="0"/>
                  </a:endParaRPr>
                </a:p>
                <a:p>
                  <a:pPr algn="ctr">
                    <a:spcBef>
                      <a:spcPct val="0"/>
                    </a:spcBef>
                    <a:buFontTx/>
                    <a:buNone/>
                  </a:pPr>
                  <a:r>
                    <a:rPr lang="es-ES" altLang="es-CL" sz="1200">
                      <a:cs typeface="Times New Roman" pitchFamily="18" charset="0"/>
                    </a:rPr>
                    <a:t>1 Mes</a:t>
                  </a:r>
                  <a:endParaRPr lang="es-ES" altLang="es-CL" sz="1800">
                    <a:latin typeface="Arial" charset="0"/>
                  </a:endParaRPr>
                </a:p>
              </p:txBody>
            </p:sp>
            <p:sp>
              <p:nvSpPr>
                <p:cNvPr id="35860" name="Rectangle 61"/>
                <p:cNvSpPr>
                  <a:spLocks noChangeArrowheads="1"/>
                </p:cNvSpPr>
                <p:nvPr/>
              </p:nvSpPr>
              <p:spPr bwMode="auto">
                <a:xfrm>
                  <a:off x="411163" y="1376680"/>
                  <a:ext cx="184150" cy="3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sp>
              <p:nvSpPr>
                <p:cNvPr id="35861" name="Rectangle 68"/>
                <p:cNvSpPr>
                  <a:spLocks noChangeArrowheads="1"/>
                </p:cNvSpPr>
                <p:nvPr/>
              </p:nvSpPr>
              <p:spPr bwMode="auto">
                <a:xfrm>
                  <a:off x="411163" y="2314926"/>
                  <a:ext cx="184150" cy="3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grpSp>
          <p:sp>
            <p:nvSpPr>
              <p:cNvPr id="35853" name="Rectangle 69"/>
              <p:cNvSpPr>
                <a:spLocks noChangeArrowheads="1"/>
              </p:cNvSpPr>
              <p:nvPr/>
            </p:nvSpPr>
            <p:spPr bwMode="auto">
              <a:xfrm>
                <a:off x="411162" y="6087707"/>
                <a:ext cx="184150" cy="44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L" altLang="es-CL" sz="1800">
                  <a:latin typeface="Arial" charset="0"/>
                </a:endParaRPr>
              </a:p>
            </p:txBody>
          </p:sp>
        </p:grpSp>
        <p:sp>
          <p:nvSpPr>
            <p:cNvPr id="35848" name="AutoShape 24"/>
            <p:cNvSpPr>
              <a:spLocks noChangeArrowheads="1"/>
            </p:cNvSpPr>
            <p:nvPr/>
          </p:nvSpPr>
          <p:spPr bwMode="auto">
            <a:xfrm>
              <a:off x="755650" y="2420938"/>
              <a:ext cx="4392613" cy="2736850"/>
            </a:xfrm>
            <a:prstGeom prst="roundRect">
              <a:avLst>
                <a:gd name="adj" fmla="val 16667"/>
              </a:avLst>
            </a:prstGeom>
            <a:noFill/>
            <a:ln w="76200">
              <a:solidFill>
                <a:srgbClr val="F70F0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CL" altLang="es-CL" sz="1800">
                <a:latin typeface="Arial" charset="0"/>
              </a:endParaRPr>
            </a:p>
          </p:txBody>
        </p:sp>
      </p:grpSp>
      <p:sp>
        <p:nvSpPr>
          <p:cNvPr id="27" name="1 Marcador de contenido"/>
          <p:cNvSpPr>
            <a:spLocks noGrp="1"/>
          </p:cNvSpPr>
          <p:nvPr>
            <p:ph sz="quarter" idx="12"/>
          </p:nvPr>
        </p:nvSpPr>
        <p:spPr>
          <a:xfrm>
            <a:off x="0" y="247627"/>
            <a:ext cx="9396536" cy="747580"/>
          </a:xfrm>
        </p:spPr>
        <p:txBody>
          <a:bodyPr/>
          <a:lstStyle/>
          <a:p>
            <a:pPr algn="l"/>
            <a:r>
              <a:rPr lang="es-CL" sz="2800" dirty="0">
                <a:latin typeface="Verdana" panose="020B0604030504040204" pitchFamily="34" charset="0"/>
                <a:ea typeface="Verdana" panose="020B0604030504040204" pitchFamily="34" charset="0"/>
                <a:cs typeface="Verdana" panose="020B0604030504040204" pitchFamily="34" charset="0"/>
              </a:rPr>
              <a:t>3.- 1era parte de implementación del modelo </a:t>
            </a:r>
          </a:p>
        </p:txBody>
      </p:sp>
    </p:spTree>
    <p:extLst>
      <p:ext uri="{BB962C8B-B14F-4D97-AF65-F5344CB8AC3E}">
        <p14:creationId xmlns:p14="http://schemas.microsoft.com/office/powerpoint/2010/main" val="343469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36867" name="4 Marcador de contenido"/>
          <p:cNvSpPr>
            <a:spLocks noGrp="1"/>
          </p:cNvSpPr>
          <p:nvPr>
            <p:ph sz="quarter" idx="12"/>
          </p:nvPr>
        </p:nvSpPr>
        <p:spPr>
          <a:xfrm>
            <a:off x="0" y="286651"/>
            <a:ext cx="9900592" cy="747580"/>
          </a:xfrm>
          <a:prstGeom prst="rect">
            <a:avLst/>
          </a:prstGeom>
        </p:spPr>
        <p:txBody>
          <a:bodyPr/>
          <a:lstStyle/>
          <a:p>
            <a:pPr marL="609600" indent="-609600">
              <a:lnSpc>
                <a:spcPct val="50000"/>
              </a:lnSpc>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b="1"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502331951"/>
              </p:ext>
            </p:extLst>
          </p:nvPr>
        </p:nvGraphicFramePr>
        <p:xfrm>
          <a:off x="2142777" y="1097687"/>
          <a:ext cx="6625083" cy="457200"/>
        </p:xfrm>
        <a:graphic>
          <a:graphicData uri="http://schemas.openxmlformats.org/drawingml/2006/table">
            <a:tbl>
              <a:tblPr firstRow="1" bandRow="1">
                <a:tableStyleId>{5C22544A-7EE6-4342-B048-85BDC9FD1C3A}</a:tableStyleId>
              </a:tblPr>
              <a:tblGrid>
                <a:gridCol w="6625083"/>
              </a:tblGrid>
              <a:tr h="288032">
                <a:tc>
                  <a:txBody>
                    <a:bodyPr/>
                    <a:lstStyle/>
                    <a:p>
                      <a:pPr marL="457200" marR="0" indent="-457200" algn="just" defTabSz="914400" rtl="0" eaLnBrk="1" fontAlgn="auto" latinLnBrk="0" hangingPunct="1">
                        <a:lnSpc>
                          <a:spcPct val="100000"/>
                        </a:lnSpc>
                        <a:spcBef>
                          <a:spcPts val="0"/>
                        </a:spcBef>
                        <a:spcAft>
                          <a:spcPts val="0"/>
                        </a:spcAft>
                        <a:buClrTx/>
                        <a:buSzTx/>
                        <a:buFontTx/>
                        <a:buAutoNum type="alphaLcParenR"/>
                        <a:tabLst/>
                        <a:defRPr/>
                      </a:pPr>
                      <a:r>
                        <a:rPr lang="es-MX" sz="2400" dirty="0" smtClean="0">
                          <a:solidFill>
                            <a:schemeClr val="tx2">
                              <a:lumMod val="50000"/>
                            </a:schemeClr>
                          </a:solidFill>
                        </a:rPr>
                        <a:t>Selección de Actividad.</a:t>
                      </a:r>
                    </a:p>
                  </a:txBody>
                  <a:tcPr marL="91446" marR="91446">
                    <a:pattFill prst="pct50">
                      <a:fgClr>
                        <a:schemeClr val="accent1"/>
                      </a:fgClr>
                      <a:bgClr>
                        <a:schemeClr val="bg1"/>
                      </a:bgClr>
                    </a:patt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4282351398"/>
              </p:ext>
            </p:extLst>
          </p:nvPr>
        </p:nvGraphicFramePr>
        <p:xfrm>
          <a:off x="2138015" y="1662259"/>
          <a:ext cx="6630988" cy="457200"/>
        </p:xfrm>
        <a:graphic>
          <a:graphicData uri="http://schemas.openxmlformats.org/drawingml/2006/table">
            <a:tbl>
              <a:tblPr firstRow="1" bandRow="1">
                <a:effectLst/>
                <a:tableStyleId>{5C22544A-7EE6-4342-B048-85BDC9FD1C3A}</a:tableStyleId>
              </a:tblPr>
              <a:tblGrid>
                <a:gridCol w="6630988"/>
              </a:tblGrid>
              <a:tr h="2880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b)   Ejecución reuniones trabajo con DNSC.</a:t>
                      </a:r>
                    </a:p>
                  </a:txBody>
                  <a:tcPr marL="91430" marR="91430">
                    <a:pattFill prst="pct50">
                      <a:fgClr>
                        <a:schemeClr val="accent1"/>
                      </a:fgClr>
                      <a:bgClr>
                        <a:schemeClr val="bg1"/>
                      </a:bgClr>
                    </a:patt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853355747"/>
              </p:ext>
            </p:extLst>
          </p:nvPr>
        </p:nvGraphicFramePr>
        <p:xfrm>
          <a:off x="2123728" y="3345032"/>
          <a:ext cx="6630987" cy="1860812"/>
        </p:xfrm>
        <a:graphic>
          <a:graphicData uri="http://schemas.openxmlformats.org/drawingml/2006/table">
            <a:tbl>
              <a:tblPr firstRow="1" bandRow="1">
                <a:tableStyleId>{5C22544A-7EE6-4342-B048-85BDC9FD1C3A}</a:tableStyleId>
              </a:tblPr>
              <a:tblGrid>
                <a:gridCol w="6630987"/>
              </a:tblGrid>
              <a:tr h="519113">
                <a:tc>
                  <a:txBody>
                    <a:bodyPr/>
                    <a:lstStyle/>
                    <a:p>
                      <a:pPr marL="0" marR="0" indent="0" algn="just" defTabSz="449263" rtl="0" eaLnBrk="1" fontAlgn="auto" latinLnBrk="0" hangingPunct="1">
                        <a:lnSpc>
                          <a:spcPct val="100000"/>
                        </a:lnSpc>
                        <a:spcBef>
                          <a:spcPts val="0"/>
                        </a:spcBef>
                        <a:spcAft>
                          <a:spcPts val="0"/>
                        </a:spcAft>
                        <a:buClrTx/>
                        <a:buSzTx/>
                        <a:buFontTx/>
                        <a:buNone/>
                        <a:tabLst>
                          <a:tab pos="450850" algn="l"/>
                        </a:tabLst>
                        <a:defRPr/>
                      </a:pPr>
                      <a:r>
                        <a:rPr lang="es-CL" sz="2400" dirty="0" smtClean="0">
                          <a:solidFill>
                            <a:schemeClr val="tx2">
                              <a:lumMod val="50000"/>
                            </a:schemeClr>
                          </a:solidFill>
                        </a:rPr>
                        <a:t>e) Diseño</a:t>
                      </a:r>
                      <a:r>
                        <a:rPr lang="es-CL" sz="2400" baseline="0" dirty="0" smtClean="0">
                          <a:solidFill>
                            <a:schemeClr val="tx2">
                              <a:lumMod val="50000"/>
                            </a:schemeClr>
                          </a:solidFill>
                        </a:rPr>
                        <a:t> instruccional de actividad   (planificación).</a:t>
                      </a:r>
                      <a:endParaRPr lang="es-CL" sz="2400" dirty="0" smtClean="0">
                        <a:solidFill>
                          <a:schemeClr val="tx2">
                            <a:lumMod val="50000"/>
                          </a:schemeClr>
                        </a:solidFill>
                      </a:endParaRPr>
                    </a:p>
                  </a:txBody>
                  <a:tcPr marL="91429" marR="91429" marT="45533" marB="45533">
                    <a:pattFill prst="pct50">
                      <a:fgClr>
                        <a:schemeClr val="accent1"/>
                      </a:fgClr>
                      <a:bgClr>
                        <a:schemeClr val="bg1"/>
                      </a:bgClr>
                    </a:pattFill>
                  </a:tcPr>
                </a:tc>
              </a:tr>
              <a:tr h="519113">
                <a:tc>
                  <a:txBody>
                    <a:bodyPr/>
                    <a:lstStyle/>
                    <a:p>
                      <a:pPr marL="0" marR="0" indent="0" algn="just" defTabSz="449263" rtl="0" eaLnBrk="1" fontAlgn="auto" latinLnBrk="0" hangingPunct="1">
                        <a:lnSpc>
                          <a:spcPct val="100000"/>
                        </a:lnSpc>
                        <a:spcBef>
                          <a:spcPts val="0"/>
                        </a:spcBef>
                        <a:spcAft>
                          <a:spcPts val="0"/>
                        </a:spcAft>
                        <a:buClrTx/>
                        <a:buSzTx/>
                        <a:buFontTx/>
                        <a:buNone/>
                        <a:tabLst>
                          <a:tab pos="531813" algn="l"/>
                        </a:tabLst>
                        <a:defRPr/>
                      </a:pPr>
                      <a:endParaRPr lang="es-CL" sz="2400" dirty="0" smtClean="0">
                        <a:solidFill>
                          <a:schemeClr val="tx2">
                            <a:lumMod val="50000"/>
                          </a:schemeClr>
                        </a:solidFill>
                      </a:endParaRPr>
                    </a:p>
                  </a:txBody>
                  <a:tcPr marL="91429" marR="91429" marT="45533" marB="45533">
                    <a:pattFill prst="pct50">
                      <a:fgClr>
                        <a:schemeClr val="accent1"/>
                      </a:fgClr>
                      <a:bgClr>
                        <a:schemeClr val="bg1"/>
                      </a:bgClr>
                    </a:pattFill>
                  </a:tcPr>
                </a:tc>
              </a:tr>
              <a:tr h="519113">
                <a:tc>
                  <a:txBody>
                    <a:bodyPr/>
                    <a:lstStyle/>
                    <a:p>
                      <a:pPr marL="0" marR="0" indent="0" algn="just" defTabSz="449263" rtl="0" eaLnBrk="1" fontAlgn="auto" latinLnBrk="0" hangingPunct="1">
                        <a:lnSpc>
                          <a:spcPct val="100000"/>
                        </a:lnSpc>
                        <a:spcBef>
                          <a:spcPts val="0"/>
                        </a:spcBef>
                        <a:spcAft>
                          <a:spcPts val="0"/>
                        </a:spcAft>
                        <a:buClrTx/>
                        <a:buSzTx/>
                        <a:buFontTx/>
                        <a:buNone/>
                        <a:tabLst>
                          <a:tab pos="531813" algn="l"/>
                        </a:tabLst>
                        <a:defRPr/>
                      </a:pPr>
                      <a:endParaRPr lang="es-CL" sz="2400" dirty="0" smtClean="0">
                        <a:solidFill>
                          <a:schemeClr val="tx2">
                            <a:lumMod val="50000"/>
                          </a:schemeClr>
                        </a:solidFill>
                      </a:endParaRPr>
                    </a:p>
                  </a:txBody>
                  <a:tcPr marL="91429" marR="91429" marT="45533" marB="45533">
                    <a:pattFill prst="pct50">
                      <a:fgClr>
                        <a:schemeClr val="accent1"/>
                      </a:fgClr>
                      <a:bgClr>
                        <a:schemeClr val="bg1"/>
                      </a:bgClr>
                    </a:pattFill>
                  </a:tcPr>
                </a:tc>
              </a:tr>
            </a:tbl>
          </a:graphicData>
        </a:graphic>
      </p:graphicFrame>
      <p:sp>
        <p:nvSpPr>
          <p:cNvPr id="16" name="15 Rectángulo redondeado"/>
          <p:cNvSpPr/>
          <p:nvPr/>
        </p:nvSpPr>
        <p:spPr>
          <a:xfrm>
            <a:off x="323528" y="995206"/>
            <a:ext cx="1482725" cy="5814065"/>
          </a:xfrm>
          <a:prstGeom prst="roundRect">
            <a:avLst/>
          </a:prstGeom>
          <a:solidFill>
            <a:schemeClr val="accent6">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b="1" baseline="-4000" dirty="0"/>
              <a:t>ETAPA</a:t>
            </a:r>
          </a:p>
          <a:p>
            <a:pPr algn="ctr">
              <a:defRPr/>
            </a:pPr>
            <a:endParaRPr lang="es-CL" sz="2000" b="1" baseline="-4000" dirty="0"/>
          </a:p>
          <a:p>
            <a:pPr algn="ctr">
              <a:defRPr/>
            </a:pPr>
            <a:r>
              <a:rPr lang="es-CL" sz="2000" b="1" baseline="-4000" dirty="0"/>
              <a:t>PREPARATORIA</a:t>
            </a:r>
          </a:p>
        </p:txBody>
      </p:sp>
      <p:graphicFrame>
        <p:nvGraphicFramePr>
          <p:cNvPr id="11" name="10 Tabla"/>
          <p:cNvGraphicFramePr>
            <a:graphicFrameLocks noGrp="1"/>
          </p:cNvGraphicFramePr>
          <p:nvPr>
            <p:extLst>
              <p:ext uri="{D42A27DB-BD31-4B8C-83A1-F6EECF244321}">
                <p14:modId xmlns:p14="http://schemas.microsoft.com/office/powerpoint/2010/main" val="3519566724"/>
              </p:ext>
            </p:extLst>
          </p:nvPr>
        </p:nvGraphicFramePr>
        <p:xfrm>
          <a:off x="2123728" y="2226831"/>
          <a:ext cx="6630987" cy="457200"/>
        </p:xfrm>
        <a:graphic>
          <a:graphicData uri="http://schemas.openxmlformats.org/drawingml/2006/table">
            <a:tbl>
              <a:tblPr firstRow="1" bandRow="1">
                <a:tableStyleId>{5C22544A-7EE6-4342-B048-85BDC9FD1C3A}</a:tableStyleId>
              </a:tblPr>
              <a:tblGrid>
                <a:gridCol w="6630987"/>
              </a:tblGrid>
              <a:tr h="2880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c)   Definición de actores claves.</a:t>
                      </a:r>
                    </a:p>
                  </a:txBody>
                  <a:tcPr marL="91429" marR="91429">
                    <a:pattFill prst="pct50">
                      <a:fgClr>
                        <a:schemeClr val="accent1"/>
                      </a:fgClr>
                      <a:bgClr>
                        <a:schemeClr val="bg1"/>
                      </a:bgClr>
                    </a:patt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935533873"/>
              </p:ext>
            </p:extLst>
          </p:nvPr>
        </p:nvGraphicFramePr>
        <p:xfrm>
          <a:off x="2123728" y="2788373"/>
          <a:ext cx="6630987" cy="457200"/>
        </p:xfrm>
        <a:graphic>
          <a:graphicData uri="http://schemas.openxmlformats.org/drawingml/2006/table">
            <a:tbl>
              <a:tblPr firstRow="1" bandRow="1">
                <a:tableStyleId>{5C22544A-7EE6-4342-B048-85BDC9FD1C3A}</a:tableStyleId>
              </a:tblPr>
              <a:tblGrid>
                <a:gridCol w="6630987"/>
              </a:tblGrid>
              <a:tr h="2880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d)   Detección</a:t>
                      </a:r>
                      <a:r>
                        <a:rPr lang="es-CL" sz="2400" baseline="0" dirty="0" smtClean="0">
                          <a:solidFill>
                            <a:schemeClr val="tx2">
                              <a:lumMod val="50000"/>
                            </a:schemeClr>
                          </a:solidFill>
                        </a:rPr>
                        <a:t> de Necesidades de la actividad.</a:t>
                      </a:r>
                      <a:endParaRPr lang="es-CL" sz="2400" dirty="0" smtClean="0">
                        <a:solidFill>
                          <a:schemeClr val="tx2">
                            <a:lumMod val="50000"/>
                          </a:schemeClr>
                        </a:solidFill>
                      </a:endParaRPr>
                    </a:p>
                  </a:txBody>
                  <a:tcPr marL="91429" marR="91429">
                    <a:pattFill prst="pct50">
                      <a:fgClr>
                        <a:schemeClr val="accent1"/>
                      </a:fgClr>
                      <a:bgClr>
                        <a:schemeClr val="bg1"/>
                      </a:bgClr>
                    </a:pattFill>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3666501724"/>
              </p:ext>
            </p:extLst>
          </p:nvPr>
        </p:nvGraphicFramePr>
        <p:xfrm>
          <a:off x="2142778" y="5838449"/>
          <a:ext cx="6553200" cy="823913"/>
        </p:xfrm>
        <a:graphic>
          <a:graphicData uri="http://schemas.openxmlformats.org/drawingml/2006/table">
            <a:tbl>
              <a:tblPr firstRow="1" bandRow="1">
                <a:tableStyleId>{5C22544A-7EE6-4342-B048-85BDC9FD1C3A}</a:tableStyleId>
              </a:tblPr>
              <a:tblGrid>
                <a:gridCol w="6553200"/>
              </a:tblGrid>
              <a:tr h="823913">
                <a:tc>
                  <a:txBody>
                    <a:bodyPr/>
                    <a:lstStyle/>
                    <a:p>
                      <a:pPr marL="450850" marR="0" indent="-450850" algn="just" defTabSz="914400" rtl="0" eaLnBrk="1" fontAlgn="auto" latinLnBrk="0" hangingPunct="1">
                        <a:lnSpc>
                          <a:spcPct val="100000"/>
                        </a:lnSpc>
                        <a:spcBef>
                          <a:spcPts val="0"/>
                        </a:spcBef>
                        <a:spcAft>
                          <a:spcPts val="0"/>
                        </a:spcAft>
                        <a:buClrTx/>
                        <a:buSzTx/>
                        <a:buFontTx/>
                        <a:buAutoNum type="romanLcParenR"/>
                        <a:tabLst/>
                        <a:defRPr/>
                      </a:pPr>
                      <a:r>
                        <a:rPr lang="es-CL" sz="2400" dirty="0" smtClean="0">
                          <a:solidFill>
                            <a:schemeClr val="tx2">
                              <a:lumMod val="50000"/>
                            </a:schemeClr>
                          </a:solidFill>
                        </a:rPr>
                        <a:t>Compromiso de Implementación o Plan de Acción. </a:t>
                      </a:r>
                    </a:p>
                  </a:txBody>
                  <a:tcPr marL="91446" marR="91446" marT="45773" marB="45773">
                    <a:pattFill prst="pct50">
                      <a:fgClr>
                        <a:schemeClr val="accent1"/>
                      </a:fgClr>
                      <a:bgClr>
                        <a:schemeClr val="bg1"/>
                      </a:bgClr>
                    </a:pattFill>
                  </a:tcPr>
                </a:tc>
              </a:tr>
            </a:tbl>
          </a:graphicData>
        </a:graphic>
      </p:graphicFrame>
      <p:graphicFrame>
        <p:nvGraphicFramePr>
          <p:cNvPr id="20" name="19 Tabla"/>
          <p:cNvGraphicFramePr>
            <a:graphicFrameLocks noGrp="1"/>
          </p:cNvGraphicFramePr>
          <p:nvPr>
            <p:extLst>
              <p:ext uri="{D42A27DB-BD31-4B8C-83A1-F6EECF244321}">
                <p14:modId xmlns:p14="http://schemas.microsoft.com/office/powerpoint/2010/main" val="1247478370"/>
              </p:ext>
            </p:extLst>
          </p:nvPr>
        </p:nvGraphicFramePr>
        <p:xfrm>
          <a:off x="2142778" y="5275835"/>
          <a:ext cx="6553200" cy="457200"/>
        </p:xfrm>
        <a:graphic>
          <a:graphicData uri="http://schemas.openxmlformats.org/drawingml/2006/table">
            <a:tbl>
              <a:tblPr firstRow="1" bandRow="1">
                <a:tableStyleId>{5C22544A-7EE6-4342-B048-85BDC9FD1C3A}</a:tableStyleId>
              </a:tblPr>
              <a:tblGrid>
                <a:gridCol w="6553200"/>
              </a:tblGrid>
              <a:tr h="2880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h)  Reunión sensibilización participantes.</a:t>
                      </a:r>
                    </a:p>
                  </a:txBody>
                  <a:tcPr marL="91446" marR="91446">
                    <a:pattFill prst="pct50">
                      <a:fgClr>
                        <a:schemeClr val="accent1"/>
                      </a:fgClr>
                      <a:bgClr>
                        <a:schemeClr val="bg1"/>
                      </a:bgClr>
                    </a:patt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1919303738"/>
              </p:ext>
            </p:extLst>
          </p:nvPr>
        </p:nvGraphicFramePr>
        <p:xfrm>
          <a:off x="2142778" y="4775768"/>
          <a:ext cx="6553200" cy="457200"/>
        </p:xfrm>
        <a:graphic>
          <a:graphicData uri="http://schemas.openxmlformats.org/drawingml/2006/table">
            <a:tbl>
              <a:tblPr firstRow="1" bandRow="1">
                <a:tableStyleId>{5C22544A-7EE6-4342-B048-85BDC9FD1C3A}</a:tableStyleId>
              </a:tblPr>
              <a:tblGrid>
                <a:gridCol w="6553200"/>
              </a:tblGrid>
              <a:tr h="2880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g)  Compromisos de Jefaturas.</a:t>
                      </a:r>
                    </a:p>
                  </a:txBody>
                  <a:tcPr marL="91446" marR="91446">
                    <a:pattFill prst="pct50">
                      <a:fgClr>
                        <a:schemeClr val="accent1"/>
                      </a:fgClr>
                      <a:bgClr>
                        <a:schemeClr val="bg1"/>
                      </a:bgClr>
                    </a:pattFill>
                  </a:tcPr>
                </a:tc>
              </a:tr>
            </a:tbl>
          </a:graphicData>
        </a:graphic>
      </p:graphicFrame>
      <p:graphicFrame>
        <p:nvGraphicFramePr>
          <p:cNvPr id="22" name="21 Tabla"/>
          <p:cNvGraphicFramePr>
            <a:graphicFrameLocks noGrp="1"/>
          </p:cNvGraphicFramePr>
          <p:nvPr>
            <p:extLst>
              <p:ext uri="{D42A27DB-BD31-4B8C-83A1-F6EECF244321}">
                <p14:modId xmlns:p14="http://schemas.microsoft.com/office/powerpoint/2010/main" val="3026190723"/>
              </p:ext>
            </p:extLst>
          </p:nvPr>
        </p:nvGraphicFramePr>
        <p:xfrm>
          <a:off x="2142777" y="4244351"/>
          <a:ext cx="6591429" cy="457200"/>
        </p:xfrm>
        <a:graphic>
          <a:graphicData uri="http://schemas.openxmlformats.org/drawingml/2006/table">
            <a:tbl>
              <a:tblPr firstRow="1" bandRow="1">
                <a:tableStyleId>{5C22544A-7EE6-4342-B048-85BDC9FD1C3A}</a:tableStyleId>
              </a:tblPr>
              <a:tblGrid>
                <a:gridCol w="6591429"/>
              </a:tblGrid>
              <a:tr h="385192">
                <a:tc>
                  <a:txBody>
                    <a:bodyPr/>
                    <a:lstStyle/>
                    <a:p>
                      <a:pPr marL="457200" marR="0" indent="-457200" algn="just" defTabSz="914400" rtl="0" eaLnBrk="1" fontAlgn="auto" latinLnBrk="0" hangingPunct="1">
                        <a:lnSpc>
                          <a:spcPct val="100000"/>
                        </a:lnSpc>
                        <a:spcBef>
                          <a:spcPts val="0"/>
                        </a:spcBef>
                        <a:spcAft>
                          <a:spcPts val="0"/>
                        </a:spcAft>
                        <a:buClrTx/>
                        <a:buSzTx/>
                        <a:buFontTx/>
                        <a:buNone/>
                        <a:tabLst/>
                        <a:defRPr/>
                      </a:pPr>
                      <a:r>
                        <a:rPr lang="es-MX" sz="2400" dirty="0" smtClean="0">
                          <a:solidFill>
                            <a:schemeClr val="tx2">
                              <a:lumMod val="50000"/>
                            </a:schemeClr>
                          </a:solidFill>
                        </a:rPr>
                        <a:t>f)   Definición de relator.</a:t>
                      </a:r>
                    </a:p>
                  </a:txBody>
                  <a:tcPr marL="91446" marR="91446">
                    <a:pattFill prst="pct50">
                      <a:fgClr>
                        <a:schemeClr val="accent1"/>
                      </a:fgClr>
                      <a:bgClr>
                        <a:schemeClr val="bg1"/>
                      </a:bgClr>
                    </a:pattFill>
                  </a:tcPr>
                </a:tc>
              </a:tr>
            </a:tbl>
          </a:graphicData>
        </a:graphic>
      </p:graphicFrame>
      <p:sp>
        <p:nvSpPr>
          <p:cNvPr id="17" name="1 Marcador de contenido"/>
          <p:cNvSpPr txBox="1">
            <a:spLocks/>
          </p:cNvSpPr>
          <p:nvPr/>
        </p:nvSpPr>
        <p:spPr>
          <a:xfrm>
            <a:off x="0" y="247627"/>
            <a:ext cx="939653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3.- 1era parte de implementación del modelo</a:t>
            </a:r>
          </a:p>
          <a:p>
            <a:pPr algn="l"/>
            <a:endParaRPr lang="es-CL" sz="2800" dirty="0" smtClean="0">
              <a:latin typeface="Verdana" panose="020B0604030504040204" pitchFamily="34" charset="0"/>
              <a:ea typeface="Verdana" panose="020B0604030504040204" pitchFamily="34" charset="0"/>
              <a:cs typeface="Verdana" panose="020B0604030504040204" pitchFamily="34" charset="0"/>
            </a:endParaRPr>
          </a:p>
          <a:p>
            <a:pPr algn="l"/>
            <a:r>
              <a:rPr lang="es-CL" sz="2800" dirty="0" smtClean="0">
                <a:latin typeface="Verdana" panose="020B0604030504040204" pitchFamily="34" charset="0"/>
                <a:ea typeface="Verdana" panose="020B0604030504040204" pitchFamily="34" charset="0"/>
                <a:cs typeface="Verdana" panose="020B0604030504040204" pitchFamily="34" charset="0"/>
              </a:rPr>
              <a:t>O</a:t>
            </a:r>
          </a:p>
          <a:p>
            <a:pPr algn="l"/>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1956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37891" name="4 Marcador de contenido"/>
          <p:cNvSpPr>
            <a:spLocks noGrp="1"/>
          </p:cNvSpPr>
          <p:nvPr>
            <p:ph sz="quarter" idx="12"/>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b="1"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3036035761"/>
              </p:ext>
            </p:extLst>
          </p:nvPr>
        </p:nvGraphicFramePr>
        <p:xfrm>
          <a:off x="2123728" y="1836824"/>
          <a:ext cx="6446838" cy="822338"/>
        </p:xfrm>
        <a:graphic>
          <a:graphicData uri="http://schemas.openxmlformats.org/drawingml/2006/table">
            <a:tbl>
              <a:tblPr firstRow="1" bandRow="1">
                <a:tableStyleId>{5C22544A-7EE6-4342-B048-85BDC9FD1C3A}</a:tableStyleId>
              </a:tblPr>
              <a:tblGrid>
                <a:gridCol w="6446838"/>
              </a:tblGrid>
              <a:tr h="822325">
                <a:tc>
                  <a:txBody>
                    <a:bodyPr/>
                    <a:lstStyle/>
                    <a:p>
                      <a:pPr marL="457200" marR="0" indent="-457200" algn="just" defTabSz="914400" rtl="0" eaLnBrk="1" fontAlgn="auto" latinLnBrk="0" hangingPunct="1">
                        <a:lnSpc>
                          <a:spcPct val="100000"/>
                        </a:lnSpc>
                        <a:spcBef>
                          <a:spcPts val="0"/>
                        </a:spcBef>
                        <a:spcAft>
                          <a:spcPts val="0"/>
                        </a:spcAft>
                        <a:buClrTx/>
                        <a:buSzTx/>
                        <a:buFontTx/>
                        <a:buAutoNum type="alphaLcParenR"/>
                        <a:tabLst/>
                        <a:defRPr/>
                      </a:pPr>
                      <a:r>
                        <a:rPr lang="es-MX" sz="2400" dirty="0" smtClean="0">
                          <a:solidFill>
                            <a:schemeClr val="tx1"/>
                          </a:solidFill>
                        </a:rPr>
                        <a:t>Evaluación diagnóstica.</a:t>
                      </a:r>
                    </a:p>
                    <a:p>
                      <a:pPr marL="457200" marR="0" indent="-457200" algn="just" defTabSz="914400" rtl="0" eaLnBrk="1" fontAlgn="auto" latinLnBrk="0" hangingPunct="1">
                        <a:lnSpc>
                          <a:spcPct val="100000"/>
                        </a:lnSpc>
                        <a:spcBef>
                          <a:spcPts val="0"/>
                        </a:spcBef>
                        <a:spcAft>
                          <a:spcPts val="0"/>
                        </a:spcAft>
                        <a:buClrTx/>
                        <a:buSzTx/>
                        <a:buFontTx/>
                        <a:buNone/>
                        <a:tabLst/>
                        <a:defRPr/>
                      </a:pPr>
                      <a:endParaRPr lang="es-MX" sz="2400" dirty="0" smtClean="0"/>
                    </a:p>
                  </a:txBody>
                  <a:tcPr marL="91436" marR="91436" marT="45409" marB="45409">
                    <a:pattFill prst="pct50">
                      <a:fgClr>
                        <a:schemeClr val="accent1"/>
                      </a:fgClr>
                      <a:bgClr>
                        <a:schemeClr val="bg1"/>
                      </a:bgClr>
                    </a:patt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077743569"/>
              </p:ext>
            </p:extLst>
          </p:nvPr>
        </p:nvGraphicFramePr>
        <p:xfrm>
          <a:off x="2123728" y="3194136"/>
          <a:ext cx="6518275" cy="822338"/>
        </p:xfrm>
        <a:graphic>
          <a:graphicData uri="http://schemas.openxmlformats.org/drawingml/2006/table">
            <a:tbl>
              <a:tblPr firstRow="1" bandRow="1">
                <a:tableStyleId>{5C22544A-7EE6-4342-B048-85BDC9FD1C3A}</a:tableStyleId>
              </a:tblPr>
              <a:tblGrid>
                <a:gridCol w="6518275"/>
              </a:tblGrid>
              <a:tr h="8223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b) Supervisión al desarrollo técnico de la actividad.</a:t>
                      </a:r>
                    </a:p>
                  </a:txBody>
                  <a:tcPr marL="91436" marR="91436" marT="45409" marB="45409">
                    <a:pattFill prst="pct50">
                      <a:fgClr>
                        <a:schemeClr val="accent1"/>
                      </a:fgClr>
                      <a:bgClr>
                        <a:schemeClr val="bg1"/>
                      </a:bgClr>
                    </a:patt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086049540"/>
              </p:ext>
            </p:extLst>
          </p:nvPr>
        </p:nvGraphicFramePr>
        <p:xfrm>
          <a:off x="2195166" y="4622886"/>
          <a:ext cx="6446837" cy="822338"/>
        </p:xfrm>
        <a:graphic>
          <a:graphicData uri="http://schemas.openxmlformats.org/drawingml/2006/table">
            <a:tbl>
              <a:tblPr firstRow="1" bandRow="1">
                <a:tableStyleId>{5C22544A-7EE6-4342-B048-85BDC9FD1C3A}</a:tableStyleId>
              </a:tblPr>
              <a:tblGrid>
                <a:gridCol w="6446837"/>
              </a:tblGrid>
              <a:tr h="8223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c)</a:t>
                      </a:r>
                      <a:r>
                        <a:rPr lang="es-CL" sz="2400" baseline="0" dirty="0" smtClean="0">
                          <a:solidFill>
                            <a:schemeClr val="tx1"/>
                          </a:solidFill>
                        </a:rPr>
                        <a:t> Supervisión al desarrollo logístico de la actividad.</a:t>
                      </a:r>
                    </a:p>
                  </a:txBody>
                  <a:tcPr marL="91444" marR="91444" marT="45409" marB="45409">
                    <a:pattFill prst="pct50">
                      <a:fgClr>
                        <a:schemeClr val="accent1"/>
                      </a:fgClr>
                      <a:bgClr>
                        <a:schemeClr val="bg1"/>
                      </a:bgClr>
                    </a:pattFill>
                  </a:tcPr>
                </a:tc>
              </a:tr>
            </a:tbl>
          </a:graphicData>
        </a:graphic>
      </p:graphicFrame>
      <p:sp>
        <p:nvSpPr>
          <p:cNvPr id="16" name="15 Rectángulo redondeado"/>
          <p:cNvSpPr/>
          <p:nvPr/>
        </p:nvSpPr>
        <p:spPr>
          <a:xfrm>
            <a:off x="611560" y="1659036"/>
            <a:ext cx="1195387" cy="3786188"/>
          </a:xfrm>
          <a:prstGeom prst="roundRect">
            <a:avLst/>
          </a:prstGeom>
          <a:solidFill>
            <a:schemeClr val="accent6">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400" b="1" dirty="0"/>
              <a:t>ETAPA</a:t>
            </a:r>
          </a:p>
          <a:p>
            <a:pPr algn="ctr">
              <a:defRPr/>
            </a:pPr>
            <a:endParaRPr lang="es-CL" sz="1400" b="1" dirty="0"/>
          </a:p>
          <a:p>
            <a:pPr algn="ctr">
              <a:defRPr/>
            </a:pPr>
            <a:r>
              <a:rPr lang="es-CL" sz="1400" b="1" dirty="0"/>
              <a:t>EJECUCIÓN</a:t>
            </a:r>
          </a:p>
        </p:txBody>
      </p:sp>
      <p:sp>
        <p:nvSpPr>
          <p:cNvPr id="11" name="1 Marcador de contenido"/>
          <p:cNvSpPr txBox="1">
            <a:spLocks/>
          </p:cNvSpPr>
          <p:nvPr/>
        </p:nvSpPr>
        <p:spPr>
          <a:xfrm>
            <a:off x="0" y="247627"/>
            <a:ext cx="939653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3.- 1era parte de implementación del modelo </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154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a:t>
            </a:r>
            <a:r>
              <a:rPr lang="es-MX" sz="2800" b="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Ii</a:t>
            </a: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redondeado"/>
          <p:cNvSpPr/>
          <p:nvPr/>
        </p:nvSpPr>
        <p:spPr>
          <a:xfrm>
            <a:off x="528878" y="2420888"/>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Rol Consultor</a:t>
            </a:r>
          </a:p>
        </p:txBody>
      </p:sp>
      <p:sp>
        <p:nvSpPr>
          <p:cNvPr id="14" name="8 Rectángulo redondeado"/>
          <p:cNvSpPr/>
          <p:nvPr/>
        </p:nvSpPr>
        <p:spPr>
          <a:xfrm>
            <a:off x="528878" y="3212976"/>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3.- 1era. parte de implementación del modelo</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14 Rectángulo redondeado"/>
          <p:cNvSpPr/>
          <p:nvPr/>
        </p:nvSpPr>
        <p:spPr>
          <a:xfrm>
            <a:off x="566981" y="4005064"/>
            <a:ext cx="8046203" cy="43204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4.- Detección Necesidades de Capacitación (DNC)</a:t>
            </a:r>
            <a:endParaRPr lang="es-ES" sz="20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15 Rectángulo redondeado"/>
          <p:cNvSpPr/>
          <p:nvPr/>
        </p:nvSpPr>
        <p:spPr>
          <a:xfrm>
            <a:off x="558244" y="5589240"/>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6.- </a:t>
            </a: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Planificación de la capacitación: Diseño Instruccional</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16 Rectángulo redondeado"/>
          <p:cNvSpPr/>
          <p:nvPr/>
        </p:nvSpPr>
        <p:spPr>
          <a:xfrm>
            <a:off x="528878" y="166701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Objetivos de la II parte</a:t>
            </a:r>
          </a:p>
        </p:txBody>
      </p:sp>
      <p:sp>
        <p:nvSpPr>
          <p:cNvPr id="8" name="8 Rectángulo redondeado"/>
          <p:cNvSpPr/>
          <p:nvPr/>
        </p:nvSpPr>
        <p:spPr>
          <a:xfrm>
            <a:off x="566981" y="479715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Compromiso de implementación o Plan de Acción</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691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1757769286"/>
              </p:ext>
            </p:extLst>
          </p:nvPr>
        </p:nvGraphicFramePr>
        <p:xfrm>
          <a:off x="175994" y="1789566"/>
          <a:ext cx="8542556" cy="455678"/>
        </p:xfrm>
        <a:graphic>
          <a:graphicData uri="http://schemas.openxmlformats.org/drawingml/2006/table">
            <a:tbl>
              <a:tblPr firstRow="1" bandRow="1">
                <a:tableStyleId>{5C22544A-7EE6-4342-B048-85BDC9FD1C3A}</a:tableStyleId>
              </a:tblPr>
              <a:tblGrid>
                <a:gridCol w="8542556"/>
              </a:tblGrid>
              <a:tr h="4556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400" dirty="0" smtClean="0">
                          <a:solidFill>
                            <a:schemeClr val="tx2">
                              <a:lumMod val="50000"/>
                            </a:schemeClr>
                          </a:solidFill>
                        </a:rPr>
                        <a:t>1.-</a:t>
                      </a:r>
                      <a:r>
                        <a:rPr lang="es-MX" sz="2400" baseline="0" dirty="0" smtClean="0">
                          <a:solidFill>
                            <a:schemeClr val="tx2">
                              <a:lumMod val="50000"/>
                            </a:schemeClr>
                          </a:solidFill>
                        </a:rPr>
                        <a:t> Informarse del Contexto Organizacional. </a:t>
                      </a:r>
                      <a:endParaRPr lang="es-MX" sz="2400" dirty="0" smtClean="0">
                        <a:solidFill>
                          <a:schemeClr val="tx2">
                            <a:lumMod val="50000"/>
                          </a:schemeClr>
                        </a:solidFill>
                      </a:endParaRPr>
                    </a:p>
                  </a:txBody>
                  <a:tcPr marL="91442" marR="91442" marT="44959" marB="44959">
                    <a:pattFill prst="pct50">
                      <a:fgClr>
                        <a:schemeClr val="accent1"/>
                      </a:fgClr>
                      <a:bgClr>
                        <a:schemeClr val="bg1"/>
                      </a:bgClr>
                    </a:patt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661868267"/>
              </p:ext>
            </p:extLst>
          </p:nvPr>
        </p:nvGraphicFramePr>
        <p:xfrm>
          <a:off x="175994" y="2431472"/>
          <a:ext cx="8564781" cy="481012"/>
        </p:xfrm>
        <a:graphic>
          <a:graphicData uri="http://schemas.openxmlformats.org/drawingml/2006/table">
            <a:tbl>
              <a:tblPr firstRow="1" bandRow="1">
                <a:tableStyleId>{5C22544A-7EE6-4342-B048-85BDC9FD1C3A}</a:tableStyleId>
              </a:tblPr>
              <a:tblGrid>
                <a:gridCol w="8564781"/>
              </a:tblGrid>
              <a:tr h="4810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2.- Reunirse con el requirente de la capacitación (cliente).</a:t>
                      </a:r>
                    </a:p>
                  </a:txBody>
                  <a:tcPr marL="91442" marR="91442" marT="45731" marB="45731">
                    <a:pattFill prst="pct50">
                      <a:fgClr>
                        <a:schemeClr val="accent1"/>
                      </a:fgClr>
                      <a:bgClr>
                        <a:schemeClr val="bg1"/>
                      </a:bgClr>
                    </a:patt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92439806"/>
              </p:ext>
            </p:extLst>
          </p:nvPr>
        </p:nvGraphicFramePr>
        <p:xfrm>
          <a:off x="175994" y="3150609"/>
          <a:ext cx="8564781" cy="481013"/>
        </p:xfrm>
        <a:graphic>
          <a:graphicData uri="http://schemas.openxmlformats.org/drawingml/2006/table">
            <a:tbl>
              <a:tblPr firstRow="1" bandRow="1">
                <a:tableStyleId>{5C22544A-7EE6-4342-B048-85BDC9FD1C3A}</a:tableStyleId>
              </a:tblPr>
              <a:tblGrid>
                <a:gridCol w="8564781"/>
              </a:tblGrid>
              <a:tr h="48101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3.- Reunirse con otros actores.</a:t>
                      </a:r>
                    </a:p>
                  </a:txBody>
                  <a:tcPr marL="91442" marR="91442" marT="45731" marB="45731">
                    <a:pattFill prst="pct50">
                      <a:fgClr>
                        <a:schemeClr val="accent1"/>
                      </a:fgClr>
                      <a:bgClr>
                        <a:schemeClr val="bg1"/>
                      </a:bgClr>
                    </a:patt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836967767"/>
              </p:ext>
            </p:extLst>
          </p:nvPr>
        </p:nvGraphicFramePr>
        <p:xfrm>
          <a:off x="175994" y="3871334"/>
          <a:ext cx="8564781" cy="481013"/>
        </p:xfrm>
        <a:graphic>
          <a:graphicData uri="http://schemas.openxmlformats.org/drawingml/2006/table">
            <a:tbl>
              <a:tblPr firstRow="1" bandRow="1">
                <a:tableStyleId>{5C22544A-7EE6-4342-B048-85BDC9FD1C3A}</a:tableStyleId>
              </a:tblPr>
              <a:tblGrid>
                <a:gridCol w="8564781"/>
              </a:tblGrid>
              <a:tr h="48101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4.- Reunir evidencia complementaria.</a:t>
                      </a:r>
                    </a:p>
                  </a:txBody>
                  <a:tcPr marL="91442" marR="91442" marT="45731" marB="45731">
                    <a:pattFill prst="pct50">
                      <a:fgClr>
                        <a:schemeClr val="accent1"/>
                      </a:fgClr>
                      <a:bgClr>
                        <a:schemeClr val="bg1"/>
                      </a:bgClr>
                    </a:patt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906016723"/>
              </p:ext>
            </p:extLst>
          </p:nvPr>
        </p:nvGraphicFramePr>
        <p:xfrm>
          <a:off x="175994" y="4592059"/>
          <a:ext cx="8564781" cy="481013"/>
        </p:xfrm>
        <a:graphic>
          <a:graphicData uri="http://schemas.openxmlformats.org/drawingml/2006/table">
            <a:tbl>
              <a:tblPr firstRow="1" bandRow="1">
                <a:tableStyleId>{5C22544A-7EE6-4342-B048-85BDC9FD1C3A}</a:tableStyleId>
              </a:tblPr>
              <a:tblGrid>
                <a:gridCol w="8564781"/>
              </a:tblGrid>
              <a:tr h="48101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5.- Identificar una brecha de conducta y/o desempeño.</a:t>
                      </a:r>
                    </a:p>
                  </a:txBody>
                  <a:tcPr marL="91442" marR="91442" marT="45731" marB="45731">
                    <a:pattFill prst="pct50">
                      <a:fgClr>
                        <a:schemeClr val="accent1"/>
                      </a:fgClr>
                      <a:bgClr>
                        <a:schemeClr val="bg1"/>
                      </a:bgClr>
                    </a:patt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66545068"/>
              </p:ext>
            </p:extLst>
          </p:nvPr>
        </p:nvGraphicFramePr>
        <p:xfrm>
          <a:off x="175994" y="5311197"/>
          <a:ext cx="8564781" cy="481012"/>
        </p:xfrm>
        <a:graphic>
          <a:graphicData uri="http://schemas.openxmlformats.org/drawingml/2006/table">
            <a:tbl>
              <a:tblPr firstRow="1" bandRow="1">
                <a:tableStyleId>{5C22544A-7EE6-4342-B048-85BDC9FD1C3A}</a:tableStyleId>
              </a:tblPr>
              <a:tblGrid>
                <a:gridCol w="8564781"/>
              </a:tblGrid>
              <a:tr h="4810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6.- Definir objetivos de desempeño.</a:t>
                      </a:r>
                    </a:p>
                  </a:txBody>
                  <a:tcPr marL="91442" marR="91442" marT="45731" marB="45731">
                    <a:pattFill prst="pct50">
                      <a:fgClr>
                        <a:schemeClr val="accent1"/>
                      </a:fgClr>
                      <a:bgClr>
                        <a:schemeClr val="bg1"/>
                      </a:bgClr>
                    </a:patt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663210231"/>
              </p:ext>
            </p:extLst>
          </p:nvPr>
        </p:nvGraphicFramePr>
        <p:xfrm>
          <a:off x="175994" y="5958897"/>
          <a:ext cx="8564781" cy="481012"/>
        </p:xfrm>
        <a:graphic>
          <a:graphicData uri="http://schemas.openxmlformats.org/drawingml/2006/table">
            <a:tbl>
              <a:tblPr firstRow="1" bandRow="1">
                <a:tableStyleId>{5C22544A-7EE6-4342-B048-85BDC9FD1C3A}</a:tableStyleId>
              </a:tblPr>
              <a:tblGrid>
                <a:gridCol w="8564781"/>
              </a:tblGrid>
              <a:tr h="4810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7.- Sistematización de la información.</a:t>
                      </a:r>
                    </a:p>
                  </a:txBody>
                  <a:tcPr marL="91442" marR="91442" marT="45736" marB="45736">
                    <a:pattFill prst="pct50">
                      <a:fgClr>
                        <a:schemeClr val="accent1"/>
                      </a:fgClr>
                      <a:bgClr>
                        <a:schemeClr val="bg1"/>
                      </a:bgClr>
                    </a:pattFill>
                  </a:tcPr>
                </a:tc>
              </a:tr>
            </a:tbl>
          </a:graphicData>
        </a:graphic>
      </p:graphicFrame>
      <p:sp>
        <p:nvSpPr>
          <p:cNvPr id="3" name="2 Rectángulo"/>
          <p:cNvSpPr/>
          <p:nvPr/>
        </p:nvSpPr>
        <p:spPr>
          <a:xfrm>
            <a:off x="69271" y="1176993"/>
            <a:ext cx="7778750" cy="523220"/>
          </a:xfrm>
          <a:prstGeom prst="rect">
            <a:avLst/>
          </a:prstGeom>
        </p:spPr>
        <p:txBody>
          <a:bodyPr>
            <a:spAutoFit/>
          </a:bodyPr>
          <a:lstStyle/>
          <a:p>
            <a:pPr>
              <a:defRPr/>
            </a:pPr>
            <a:r>
              <a:rPr lang="es-MX" sz="2800" b="1" dirty="0">
                <a:solidFill>
                  <a:schemeClr val="tx2"/>
                </a:solidFill>
                <a:latin typeface="+mj-lt"/>
              </a:rPr>
              <a:t>Siete pasos para revisión de la necesidad</a:t>
            </a:r>
            <a:endParaRPr lang="es-CL" sz="2800" b="1" dirty="0">
              <a:solidFill>
                <a:schemeClr val="tx2"/>
              </a:solidFill>
              <a:latin typeface="+mj-lt"/>
            </a:endParaRPr>
          </a:p>
        </p:txBody>
      </p:sp>
      <p:sp>
        <p:nvSpPr>
          <p:cNvPr id="4" name="3 Botón de acción: Hacia delante o Siguiente">
            <a:hlinkClick r:id="rId3" action="ppaction://hlinksldjump" highlightClick="1"/>
          </p:cNvPr>
          <p:cNvSpPr/>
          <p:nvPr/>
        </p:nvSpPr>
        <p:spPr>
          <a:xfrm>
            <a:off x="7924800" y="1844253"/>
            <a:ext cx="682625" cy="2889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5" name="4 Botón de acción: Hacia delante o Siguiente">
            <a:hlinkClick r:id="rId4" action="ppaction://hlinksldjump" highlightClick="1"/>
          </p:cNvPr>
          <p:cNvSpPr/>
          <p:nvPr/>
        </p:nvSpPr>
        <p:spPr>
          <a:xfrm>
            <a:off x="7924800" y="2493540"/>
            <a:ext cx="700088" cy="2873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 name="5 Botón de acción: Hacia delante o Siguiente">
            <a:hlinkClick r:id="rId5" action="ppaction://hlinksldjump" highlightClick="1"/>
          </p:cNvPr>
          <p:cNvSpPr/>
          <p:nvPr/>
        </p:nvSpPr>
        <p:spPr>
          <a:xfrm>
            <a:off x="7924800" y="3212678"/>
            <a:ext cx="682625" cy="3603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 name="6 Botón de acción: Hacia delante o Siguiente">
            <a:hlinkClick r:id="rId6" action="ppaction://hlinksldjump" highlightClick="1"/>
          </p:cNvPr>
          <p:cNvSpPr/>
          <p:nvPr/>
        </p:nvSpPr>
        <p:spPr>
          <a:xfrm>
            <a:off x="7924800" y="4004840"/>
            <a:ext cx="682625" cy="2889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5" name="14 Botón de acción: Hacia delante o Siguiente">
            <a:hlinkClick r:id="rId7" action="ppaction://hlinksldjump" highlightClick="1"/>
          </p:cNvPr>
          <p:cNvSpPr/>
          <p:nvPr/>
        </p:nvSpPr>
        <p:spPr>
          <a:xfrm>
            <a:off x="7924800" y="4673178"/>
            <a:ext cx="700088" cy="2889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6" name="15 Botón de acción: Hacia delante o Siguiente">
            <a:hlinkClick r:id="rId8" action="ppaction://hlinksldjump" highlightClick="1"/>
          </p:cNvPr>
          <p:cNvSpPr/>
          <p:nvPr/>
        </p:nvSpPr>
        <p:spPr>
          <a:xfrm>
            <a:off x="7924800" y="5444703"/>
            <a:ext cx="700088" cy="2889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8" name="17 Botón de acción: Hacia delante o Siguiente">
            <a:hlinkClick r:id="rId9" action="ppaction://hlinksldjump" highlightClick="1"/>
          </p:cNvPr>
          <p:cNvSpPr/>
          <p:nvPr/>
        </p:nvSpPr>
        <p:spPr>
          <a:xfrm>
            <a:off x="7924800" y="6093990"/>
            <a:ext cx="750888" cy="2873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 name="1 Botón de acción: Hacia delante o Siguiente">
            <a:hlinkClick r:id="rId10" action="ppaction://hlinksldjump" highlightClick="1"/>
          </p:cNvPr>
          <p:cNvSpPr/>
          <p:nvPr/>
        </p:nvSpPr>
        <p:spPr>
          <a:xfrm>
            <a:off x="6510399" y="6430785"/>
            <a:ext cx="647700" cy="26193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2" name="4 Marcador de contenido"/>
          <p:cNvSpPr txBox="1">
            <a:spLocks/>
          </p:cNvSpPr>
          <p:nvPr/>
        </p:nvSpPr>
        <p:spPr>
          <a:xfrm>
            <a:off x="499660" y="486327"/>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23" name="1 Marcador de contenido"/>
          <p:cNvSpPr txBox="1">
            <a:spLocks/>
          </p:cNvSpPr>
          <p:nvPr/>
        </p:nvSpPr>
        <p:spPr>
          <a:xfrm>
            <a:off x="0" y="247627"/>
            <a:ext cx="9324528"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149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75994" y="1177248"/>
            <a:ext cx="9329307" cy="4952089"/>
          </a:xfrm>
          <a:prstGeom prst="rect">
            <a:avLst/>
          </a:prstGeom>
        </p:spPr>
        <p:txBody>
          <a:bodyPr/>
          <a:lstStyle/>
          <a:p>
            <a:pPr marL="609600" indent="-609600">
              <a:spcAft>
                <a:spcPct val="40000"/>
              </a:spcAft>
              <a:buFont typeface="Arial" charset="0"/>
              <a:buNone/>
            </a:pPr>
            <a:r>
              <a:rPr lang="es-MX" altLang="es-CL" sz="2000" b="1" dirty="0" smtClean="0">
                <a:solidFill>
                  <a:srgbClr val="006CB7"/>
                </a:solidFill>
              </a:rPr>
              <a:t>PASO 1: Informarse del contexto organizacional</a:t>
            </a: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sp>
        <p:nvSpPr>
          <p:cNvPr id="29702" name="Text Box 8"/>
          <p:cNvSpPr txBox="1">
            <a:spLocks noChangeArrowheads="1"/>
          </p:cNvSpPr>
          <p:nvPr/>
        </p:nvSpPr>
        <p:spPr bwMode="auto">
          <a:xfrm>
            <a:off x="467544" y="3230959"/>
            <a:ext cx="7920037" cy="3077766"/>
          </a:xfrm>
          <a:prstGeom prst="rect">
            <a:avLst/>
          </a:prstGeom>
          <a:noFill/>
          <a:ln w="9525">
            <a:noFill/>
            <a:miter lim="800000"/>
            <a:headEnd/>
            <a:tailEnd/>
          </a:ln>
        </p:spPr>
        <p:txBody>
          <a:bodyPr>
            <a:spAutoFit/>
          </a:bodyPr>
          <a:lstStyle/>
          <a:p>
            <a:pPr algn="just">
              <a:defRPr/>
            </a:pPr>
            <a:endParaRPr lang="es-MX" dirty="0">
              <a:latin typeface="Verdana" panose="020B0604030504040204" pitchFamily="34" charset="0"/>
              <a:ea typeface="Verdana" panose="020B0604030504040204" pitchFamily="34" charset="0"/>
              <a:cs typeface="Verdana" panose="020B0604030504040204" pitchFamily="34" charset="0"/>
            </a:endParaRPr>
          </a:p>
          <a:p>
            <a:pPr algn="just">
              <a:defRPr/>
            </a:pPr>
            <a:r>
              <a:rPr lang="es-MX" sz="1600" dirty="0">
                <a:latin typeface="Verdana" panose="020B0604030504040204" pitchFamily="34" charset="0"/>
                <a:ea typeface="Verdana" panose="020B0604030504040204" pitchFamily="34" charset="0"/>
                <a:cs typeface="Verdana" panose="020B0604030504040204" pitchFamily="34" charset="0"/>
              </a:rPr>
              <a:t>Los elementos que pueden ayudar a entender y analizar las causas del problema necesidad o desafío, podrían ser los siguientes:</a:t>
            </a:r>
          </a:p>
          <a:p>
            <a:pPr algn="just">
              <a:buFont typeface="Wingdings" pitchFamily="2" charset="2"/>
              <a:buChar char="ü"/>
              <a:defRPr/>
            </a:pPr>
            <a:endParaRPr lang="es-CL"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 Conocimientos, habilidades o actitudes: que se requieren para un determinado desempeño.</a:t>
            </a:r>
          </a:p>
          <a:p>
            <a:pPr algn="just">
              <a:buFont typeface="Wingdings" pitchFamily="2" charset="2"/>
              <a:buChar char="ü"/>
              <a:defRPr/>
            </a:pPr>
            <a:endParaRPr lang="es-CL"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 Ambiente laboral: las herramientas que se están utilizando, el espacio físico, el tiempo, el conocimiento de los objetivos de trabajo, el </a:t>
            </a:r>
            <a:r>
              <a:rPr lang="es-MX" sz="1600" dirty="0" err="1">
                <a:latin typeface="Verdana" panose="020B0604030504040204" pitchFamily="34" charset="0"/>
                <a:ea typeface="Verdana" panose="020B0604030504040204" pitchFamily="34" charset="0"/>
                <a:cs typeface="Verdana" panose="020B0604030504040204" pitchFamily="34" charset="0"/>
              </a:rPr>
              <a:t>feedback</a:t>
            </a:r>
            <a:r>
              <a:rPr lang="es-MX" sz="1600" dirty="0">
                <a:latin typeface="Verdana" panose="020B0604030504040204" pitchFamily="34" charset="0"/>
                <a:ea typeface="Verdana" panose="020B0604030504040204" pitchFamily="34" charset="0"/>
                <a:cs typeface="Verdana" panose="020B0604030504040204" pitchFamily="34" charset="0"/>
              </a:rPr>
              <a:t> (ausencia o presencia de él), carga de trabajo, entre otros. </a:t>
            </a:r>
          </a:p>
          <a:p>
            <a:pPr algn="just">
              <a:buFont typeface="Wingdings" pitchFamily="2" charset="2"/>
              <a:buChar char="ü"/>
              <a:defRPr/>
            </a:pPr>
            <a:endParaRPr lang="es-CL"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 Motivación: logro, incentivos. </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907378585"/>
              </p:ext>
            </p:extLst>
          </p:nvPr>
        </p:nvGraphicFramePr>
        <p:xfrm>
          <a:off x="467544" y="1951930"/>
          <a:ext cx="8135232" cy="1189038"/>
        </p:xfrm>
        <a:graphic>
          <a:graphicData uri="http://schemas.openxmlformats.org/drawingml/2006/table">
            <a:tbl>
              <a:tblPr firstRow="1" bandRow="1">
                <a:tableStyleId>{5C22544A-7EE6-4342-B048-85BDC9FD1C3A}</a:tableStyleId>
              </a:tblPr>
              <a:tblGrid>
                <a:gridCol w="8135232"/>
              </a:tblGrid>
              <a:tr h="11890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latin typeface="Verdana" panose="020B0604030504040204" pitchFamily="34" charset="0"/>
                          <a:ea typeface="Verdana" panose="020B0604030504040204" pitchFamily="34" charset="0"/>
                          <a:cs typeface="Verdana" panose="020B0604030504040204" pitchFamily="34" charset="0"/>
                        </a:rPr>
                        <a:t>Conocer en mayor detalle las funciones que realiza la Unidad, metas, proyectos para dominar aspectos técnicos.</a:t>
                      </a:r>
                    </a:p>
                    <a:p>
                      <a:endParaRPr lang="es-CL" sz="1800" dirty="0"/>
                    </a:p>
                  </a:txBody>
                  <a:tcPr marL="91442" marR="91442" marT="45732" marB="45732"/>
                </a:tc>
              </a:tr>
            </a:tbl>
          </a:graphicData>
        </a:graphic>
      </p:graphicFrame>
      <p:sp>
        <p:nvSpPr>
          <p:cNvPr id="2" name="1 Botón de acción: Hacia atrás o Anterior">
            <a:hlinkClick r:id="rId3" action="ppaction://hlinksldjump" highlightClick="1"/>
          </p:cNvPr>
          <p:cNvSpPr/>
          <p:nvPr/>
        </p:nvSpPr>
        <p:spPr>
          <a:xfrm>
            <a:off x="7164388" y="5949950"/>
            <a:ext cx="503237" cy="3587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0" y="247627"/>
            <a:ext cx="939653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397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97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55679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Presentación del Modelo</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146" name="1 Título"/>
          <p:cNvSpPr>
            <a:spLocks noGrp="1"/>
          </p:cNvSpPr>
          <p:nvPr>
            <p:ph type="title" idx="4294967295"/>
          </p:nvPr>
        </p:nvSpPr>
        <p:spPr>
          <a:xfrm>
            <a:off x="467544" y="116632"/>
            <a:ext cx="8064500" cy="936104"/>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I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899592" y="220486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Servicios participantes</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redondeado"/>
          <p:cNvSpPr/>
          <p:nvPr/>
        </p:nvSpPr>
        <p:spPr>
          <a:xfrm>
            <a:off x="899592" y="2836168"/>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Modelo de Gestión y de Evaluación de la Capacitación</a:t>
            </a:r>
          </a:p>
        </p:txBody>
      </p:sp>
      <p:sp>
        <p:nvSpPr>
          <p:cNvPr id="7" name="6 Rectángulo redondeado"/>
          <p:cNvSpPr/>
          <p:nvPr/>
        </p:nvSpPr>
        <p:spPr>
          <a:xfrm>
            <a:off x="899592" y="349262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Roles Servicios Públicos y de la DNSC</a:t>
            </a:r>
          </a:p>
        </p:txBody>
      </p:sp>
      <p:sp>
        <p:nvSpPr>
          <p:cNvPr id="8" name="7 Rectángulo redondeado"/>
          <p:cNvSpPr/>
          <p:nvPr/>
        </p:nvSpPr>
        <p:spPr>
          <a:xfrm>
            <a:off x="899592" y="4140696"/>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Implementación del Modelo</a:t>
            </a:r>
          </a:p>
        </p:txBody>
      </p:sp>
      <p:sp>
        <p:nvSpPr>
          <p:cNvPr id="9" name="8 Rectángulo redondeado"/>
          <p:cNvSpPr/>
          <p:nvPr/>
        </p:nvSpPr>
        <p:spPr>
          <a:xfrm>
            <a:off x="899592" y="479715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 Compromisos Servicios Públicos</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541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40645" y="1268760"/>
            <a:ext cx="8331200" cy="4243290"/>
          </a:xfrm>
          <a:prstGeom prst="rect">
            <a:avLst/>
          </a:prstGeom>
        </p:spPr>
        <p:txBody>
          <a:bodyPr/>
          <a:lstStyle/>
          <a:p>
            <a:pPr marL="609600" indent="-609600">
              <a:lnSpc>
                <a:spcPct val="50000"/>
              </a:lnSpc>
              <a:spcAft>
                <a:spcPct val="40000"/>
              </a:spcAft>
              <a:buFont typeface="Arial" charset="0"/>
              <a:buNone/>
              <a:defRPr/>
            </a:pPr>
            <a:endParaRPr lang="es-MX" dirty="0" smtClean="0">
              <a:solidFill>
                <a:srgbClr val="006CB7"/>
              </a:solidFill>
            </a:endParaRPr>
          </a:p>
          <a:p>
            <a:pPr marL="0" indent="0" algn="just">
              <a:spcAft>
                <a:spcPct val="40000"/>
              </a:spcAft>
              <a:buFont typeface="Arial" charset="0"/>
              <a:buNone/>
              <a:defRPr/>
            </a:pPr>
            <a:r>
              <a:rPr lang="es-MX" sz="2000" b="1" dirty="0" smtClean="0">
                <a:solidFill>
                  <a:srgbClr val="006CB7"/>
                </a:solidFill>
              </a:rPr>
              <a:t>PASO 2: Reunirse con el requirente de capacitación (cliente)</a:t>
            </a:r>
          </a:p>
          <a:p>
            <a:pPr marL="609600" indent="-609600">
              <a:spcAft>
                <a:spcPct val="40000"/>
              </a:spcAft>
              <a:buFont typeface="Arial" charset="0"/>
              <a:buNone/>
              <a:defRPr/>
            </a:pPr>
            <a:endParaRPr lang="es-MX" sz="2000"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87328012"/>
              </p:ext>
            </p:extLst>
          </p:nvPr>
        </p:nvGraphicFramePr>
        <p:xfrm>
          <a:off x="539552" y="2636912"/>
          <a:ext cx="8208912" cy="1463675"/>
        </p:xfrm>
        <a:graphic>
          <a:graphicData uri="http://schemas.openxmlformats.org/drawingml/2006/table">
            <a:tbl>
              <a:tblPr firstRow="1" bandRow="1">
                <a:tableStyleId>{5C22544A-7EE6-4342-B048-85BDC9FD1C3A}</a:tableStyleId>
              </a:tblPr>
              <a:tblGrid>
                <a:gridCol w="8208912"/>
              </a:tblGrid>
              <a:tr h="146367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latin typeface="Verdana" panose="020B0604030504040204" pitchFamily="34" charset="0"/>
                          <a:ea typeface="Verdana" panose="020B0604030504040204" pitchFamily="34" charset="0"/>
                          <a:cs typeface="Verdana" panose="020B0604030504040204" pitchFamily="34" charset="0"/>
                        </a:rPr>
                        <a:t>Analizar</a:t>
                      </a:r>
                      <a:r>
                        <a:rPr lang="es-MX" sz="1800" baseline="0" dirty="0" smtClean="0">
                          <a:latin typeface="Verdana" panose="020B0604030504040204" pitchFamily="34" charset="0"/>
                          <a:ea typeface="Verdana" panose="020B0604030504040204" pitchFamily="34" charset="0"/>
                          <a:cs typeface="Verdana" panose="020B0604030504040204" pitchFamily="34" charset="0"/>
                        </a:rPr>
                        <a:t> con él la causa que origina el problema, desafío o necesidad, perfil de  participantes, consensuando brechas de desempeño y finalmente, los objetivos de desempeño.</a:t>
                      </a:r>
                      <a:endParaRPr lang="es-MX" sz="1800" dirty="0" smtClean="0">
                        <a:latin typeface="Verdana" panose="020B0604030504040204" pitchFamily="34" charset="0"/>
                        <a:ea typeface="Verdana" panose="020B0604030504040204" pitchFamily="34" charset="0"/>
                        <a:cs typeface="Verdana" panose="020B0604030504040204" pitchFamily="34" charset="0"/>
                      </a:endParaRPr>
                    </a:p>
                    <a:p>
                      <a:endParaRPr lang="es-CL" sz="1800" dirty="0"/>
                    </a:p>
                  </a:txBody>
                  <a:tcPr marL="91442" marR="91442" marT="45740" marB="4574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227972324"/>
              </p:ext>
            </p:extLst>
          </p:nvPr>
        </p:nvGraphicFramePr>
        <p:xfrm>
          <a:off x="611561" y="4437063"/>
          <a:ext cx="8064896" cy="914408"/>
        </p:xfrm>
        <a:graphic>
          <a:graphicData uri="http://schemas.openxmlformats.org/drawingml/2006/table">
            <a:tbl>
              <a:tblPr firstRow="1" bandRow="1">
                <a:tableStyleId>{5C22544A-7EE6-4342-B048-85BDC9FD1C3A}</a:tableStyleId>
              </a:tblPr>
              <a:tblGrid>
                <a:gridCol w="8064896"/>
              </a:tblGrid>
              <a:tr h="914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Verdana" panose="020B0604030504040204" pitchFamily="34" charset="0"/>
                          <a:ea typeface="Verdana" panose="020B0604030504040204" pitchFamily="34" charset="0"/>
                          <a:cs typeface="Verdana" panose="020B0604030504040204" pitchFamily="34" charset="0"/>
                        </a:rPr>
                        <a:t>PAUTA DE ENTREVISTA</a:t>
                      </a:r>
                    </a:p>
                    <a:p>
                      <a:endParaRPr lang="es-CL" sz="1800" dirty="0"/>
                    </a:p>
                  </a:txBody>
                  <a:tcPr marL="91442" marR="91442" marT="45724" marB="45724"/>
                </a:tc>
              </a:tr>
            </a:tbl>
          </a:graphicData>
        </a:graphic>
      </p:graphicFrame>
      <p:sp>
        <p:nvSpPr>
          <p:cNvPr id="9" name="1 Marcador de contenido"/>
          <p:cNvSpPr txBox="1">
            <a:spLocks/>
          </p:cNvSpPr>
          <p:nvPr/>
        </p:nvSpPr>
        <p:spPr>
          <a:xfrm>
            <a:off x="0" y="247627"/>
            <a:ext cx="925252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951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 y="1233444"/>
            <a:ext cx="914457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Marcador de contenido"/>
          <p:cNvSpPr txBox="1">
            <a:spLocks/>
          </p:cNvSpPr>
          <p:nvPr/>
        </p:nvSpPr>
        <p:spPr>
          <a:xfrm>
            <a:off x="0" y="247627"/>
            <a:ext cx="925252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7169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23528" y="4487863"/>
            <a:ext cx="7812410" cy="1692771"/>
          </a:xfrm>
          <a:prstGeom prst="rect">
            <a:avLst/>
          </a:prstGeom>
          <a:noFill/>
          <a:ln w="9525">
            <a:noFill/>
            <a:miter lim="800000"/>
            <a:headEnd/>
            <a:tailEnd/>
          </a:ln>
        </p:spPr>
        <p:txBody>
          <a:bodyPr wrap="square">
            <a:spAutoFit/>
          </a:bodyPr>
          <a:lstStyle/>
          <a:p>
            <a:pPr>
              <a:defRPr/>
            </a:pPr>
            <a:endParaRPr lang="es-MX" dirty="0">
              <a:latin typeface="Verdana" panose="020B0604030504040204" pitchFamily="34" charset="0"/>
              <a:ea typeface="Verdana" panose="020B0604030504040204" pitchFamily="34" charset="0"/>
              <a:cs typeface="Verdana" panose="020B0604030504040204" pitchFamily="34" charset="0"/>
            </a:endParaRPr>
          </a:p>
          <a:p>
            <a:pPr>
              <a:defRPr/>
            </a:pPr>
            <a:r>
              <a:rPr lang="es-MX" dirty="0">
                <a:solidFill>
                  <a:srgbClr val="006CB7"/>
                </a:solidFill>
                <a:latin typeface="Verdana" panose="020B0604030504040204" pitchFamily="34" charset="0"/>
                <a:ea typeface="Verdana" panose="020B0604030504040204" pitchFamily="34" charset="0"/>
                <a:cs typeface="Verdana" panose="020B0604030504040204" pitchFamily="34" charset="0"/>
              </a:rPr>
              <a:t>El formato completo de este formulario, se encuentra </a:t>
            </a:r>
            <a:r>
              <a:rPr lang="es-MX" dirty="0" smtClean="0">
                <a:solidFill>
                  <a:srgbClr val="006CB7"/>
                </a:solidFill>
                <a:latin typeface="Verdana" panose="020B0604030504040204" pitchFamily="34" charset="0"/>
                <a:ea typeface="Verdana" panose="020B0604030504040204" pitchFamily="34" charset="0"/>
                <a:cs typeface="Verdana" panose="020B0604030504040204" pitchFamily="34" charset="0"/>
              </a:rPr>
              <a:t>en el documento «</a:t>
            </a:r>
            <a:r>
              <a:rPr lang="es-MX" dirty="0">
                <a:solidFill>
                  <a:srgbClr val="006CB7"/>
                </a:solidFill>
                <a:latin typeface="Verdana" panose="020B0604030504040204" pitchFamily="34" charset="0"/>
                <a:ea typeface="Verdana" panose="020B0604030504040204" pitchFamily="34" charset="0"/>
                <a:cs typeface="Verdana" panose="020B0604030504040204" pitchFamily="34" charset="0"/>
              </a:rPr>
              <a:t>Guía Práctica para gestionar la capacitación en los Servicios Públicos»</a:t>
            </a:r>
          </a:p>
          <a:p>
            <a:pPr>
              <a:defRPr/>
            </a:pPr>
            <a:endParaRPr lang="es-MX" sz="1600" dirty="0"/>
          </a:p>
          <a:p>
            <a:pPr>
              <a:buFont typeface="Wingdings" pitchFamily="2" charset="2"/>
              <a:buChar char="ü"/>
              <a:defRPr/>
            </a:pPr>
            <a:endParaRPr lang="es-CL" sz="1600" dirty="0"/>
          </a:p>
        </p:txBody>
      </p:sp>
      <p:sp>
        <p:nvSpPr>
          <p:cNvPr id="7" name="6 Botón de acción: Hacia atrás o Anterior">
            <a:hlinkClick r:id="rId3" action="ppaction://hlinksldjump" highlightClick="1"/>
          </p:cNvPr>
          <p:cNvSpPr/>
          <p:nvPr/>
        </p:nvSpPr>
        <p:spPr>
          <a:xfrm>
            <a:off x="8316913" y="5589588"/>
            <a:ext cx="503237"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0" y="247627"/>
            <a:ext cx="9540552"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994" y="1187450"/>
            <a:ext cx="8860502" cy="29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71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54013" y="1330858"/>
            <a:ext cx="8331200" cy="4243290"/>
          </a:xfrm>
          <a:prstGeom prst="rect">
            <a:avLst/>
          </a:prstGeom>
        </p:spPr>
        <p:txBody>
          <a:bodyPr/>
          <a:lstStyle/>
          <a:p>
            <a:pPr marL="609600" indent="-609600">
              <a:lnSpc>
                <a:spcPct val="50000"/>
              </a:lnSpc>
              <a:spcAft>
                <a:spcPct val="40000"/>
              </a:spcAft>
              <a:buFont typeface="Arial" charset="0"/>
              <a:buNone/>
            </a:pPr>
            <a:endParaRPr lang="es-MX" altLang="es-CL" sz="2000" dirty="0" smtClean="0">
              <a:solidFill>
                <a:srgbClr val="006CB7"/>
              </a:solidFill>
            </a:endParaRPr>
          </a:p>
          <a:p>
            <a:pPr marL="609600" indent="-609600">
              <a:spcAft>
                <a:spcPct val="40000"/>
              </a:spcAft>
              <a:buFont typeface="Arial" charset="0"/>
              <a:buNone/>
            </a:pPr>
            <a:r>
              <a:rPr lang="es-MX" altLang="es-CL" sz="2000" b="1" dirty="0" smtClean="0">
                <a:solidFill>
                  <a:srgbClr val="006CB7"/>
                </a:solidFill>
              </a:rPr>
              <a:t>PASO 3: Reunirse con otros actores</a:t>
            </a: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sp>
        <p:nvSpPr>
          <p:cNvPr id="32774" name="Text Box 8"/>
          <p:cNvSpPr txBox="1">
            <a:spLocks noChangeArrowheads="1"/>
          </p:cNvSpPr>
          <p:nvPr/>
        </p:nvSpPr>
        <p:spPr bwMode="auto">
          <a:xfrm>
            <a:off x="508794" y="3429000"/>
            <a:ext cx="7920037" cy="2800350"/>
          </a:xfrm>
          <a:prstGeom prst="rect">
            <a:avLst/>
          </a:prstGeom>
          <a:noFill/>
          <a:ln w="9525">
            <a:noFill/>
            <a:miter lim="800000"/>
            <a:headEnd/>
            <a:tailEnd/>
          </a:ln>
        </p:spPr>
        <p:txBody>
          <a:bodyPr>
            <a:spAutoFit/>
          </a:bodyPr>
          <a:lstStyle/>
          <a:p>
            <a:pPr algn="just">
              <a:defRPr/>
            </a:pPr>
            <a:endParaRPr lang="es-MX" dirty="0">
              <a:latin typeface="Verdana" panose="020B0604030504040204" pitchFamily="34" charset="0"/>
              <a:ea typeface="Verdana" panose="020B0604030504040204" pitchFamily="34" charset="0"/>
              <a:cs typeface="Verdana" panose="020B0604030504040204" pitchFamily="34" charset="0"/>
            </a:endParaRPr>
          </a:p>
          <a:p>
            <a:pPr algn="just">
              <a:defRPr/>
            </a:pPr>
            <a:r>
              <a:rPr lang="es-MX" dirty="0">
                <a:latin typeface="Verdana" panose="020B0604030504040204" pitchFamily="34" charset="0"/>
                <a:ea typeface="Verdana" panose="020B0604030504040204" pitchFamily="34" charset="0"/>
                <a:cs typeface="Verdana" panose="020B0604030504040204" pitchFamily="34" charset="0"/>
              </a:rPr>
              <a:t>Otros actores podrían corresponder a:</a:t>
            </a:r>
          </a:p>
          <a:p>
            <a:pPr algn="just">
              <a:buFont typeface="Wingdings" pitchFamily="2" charset="2"/>
              <a:buChar char="ü"/>
              <a:defRPr/>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dirty="0">
                <a:latin typeface="Verdana" panose="020B0604030504040204" pitchFamily="34" charset="0"/>
                <a:ea typeface="Verdana" panose="020B0604030504040204" pitchFamily="34" charset="0"/>
                <a:cs typeface="Verdana" panose="020B0604030504040204" pitchFamily="34" charset="0"/>
              </a:rPr>
              <a:t> Funcionarios que trabajan en la Unidad/Departamento donde se identifica la necesidad.</a:t>
            </a:r>
          </a:p>
          <a:p>
            <a:pPr algn="just">
              <a:defRPr/>
            </a:pPr>
            <a:endParaRPr lang="es-MX"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dirty="0">
                <a:latin typeface="Verdana" panose="020B0604030504040204" pitchFamily="34" charset="0"/>
                <a:ea typeface="Verdana" panose="020B0604030504040204" pitchFamily="34" charset="0"/>
                <a:cs typeface="Verdana" panose="020B0604030504040204" pitchFamily="34" charset="0"/>
              </a:rPr>
              <a:t>Clientes internos que se relacionan con la Unidad/ Departamento donde se identifica la necesidad. </a:t>
            </a:r>
          </a:p>
          <a:p>
            <a:pPr algn="just">
              <a:defRPr/>
            </a:pPr>
            <a:endParaRPr lang="es-MX" sz="1600" dirty="0"/>
          </a:p>
          <a:p>
            <a:pPr algn="just">
              <a:buFont typeface="Wingdings" pitchFamily="2" charset="2"/>
              <a:buChar char="ü"/>
              <a:defRPr/>
            </a:pPr>
            <a:endParaRPr lang="es-CL" sz="1600" dirty="0"/>
          </a:p>
        </p:txBody>
      </p:sp>
      <p:graphicFrame>
        <p:nvGraphicFramePr>
          <p:cNvPr id="7" name="6 Tabla"/>
          <p:cNvGraphicFramePr>
            <a:graphicFrameLocks noGrp="1"/>
          </p:cNvGraphicFramePr>
          <p:nvPr>
            <p:extLst>
              <p:ext uri="{D42A27DB-BD31-4B8C-83A1-F6EECF244321}">
                <p14:modId xmlns:p14="http://schemas.microsoft.com/office/powerpoint/2010/main" val="442534523"/>
              </p:ext>
            </p:extLst>
          </p:nvPr>
        </p:nvGraphicFramePr>
        <p:xfrm>
          <a:off x="464369" y="2239962"/>
          <a:ext cx="7993062" cy="1463064"/>
        </p:xfrm>
        <a:graphic>
          <a:graphicData uri="http://schemas.openxmlformats.org/drawingml/2006/table">
            <a:tbl>
              <a:tblPr firstRow="1" bandRow="1">
                <a:tableStyleId>{5C22544A-7EE6-4342-B048-85BDC9FD1C3A}</a:tableStyleId>
              </a:tblPr>
              <a:tblGrid>
                <a:gridCol w="7993062"/>
              </a:tblGrid>
              <a:tr h="11890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latin typeface="Verdana" panose="020B0604030504040204" pitchFamily="34" charset="0"/>
                          <a:ea typeface="Verdana" panose="020B0604030504040204" pitchFamily="34" charset="0"/>
                          <a:cs typeface="Verdana" panose="020B0604030504040204" pitchFamily="34" charset="0"/>
                        </a:rPr>
                        <a:t>Identificar</a:t>
                      </a:r>
                      <a:r>
                        <a:rPr lang="es-MX" sz="1800" baseline="0" dirty="0" smtClean="0">
                          <a:latin typeface="Verdana" panose="020B0604030504040204" pitchFamily="34" charset="0"/>
                          <a:ea typeface="Verdana" panose="020B0604030504040204" pitchFamily="34" charset="0"/>
                          <a:cs typeface="Verdana" panose="020B0604030504040204" pitchFamily="34" charset="0"/>
                        </a:rPr>
                        <a:t> otros actores que puedan aportar otros elementos sobre la necesidad, problema o desafío a ser abordado por la capacitación.</a:t>
                      </a:r>
                      <a:endParaRPr lang="es-MX" sz="1800" dirty="0" smtClean="0">
                        <a:latin typeface="Verdana" panose="020B0604030504040204" pitchFamily="34" charset="0"/>
                        <a:ea typeface="Verdana" panose="020B0604030504040204" pitchFamily="34" charset="0"/>
                        <a:cs typeface="Verdana" panose="020B0604030504040204" pitchFamily="34" charset="0"/>
                      </a:endParaRPr>
                    </a:p>
                    <a:p>
                      <a:endParaRPr lang="es-CL" sz="1800" dirty="0"/>
                    </a:p>
                  </a:txBody>
                  <a:tcPr marL="91442" marR="91442" marT="45732" marB="45732"/>
                </a:tc>
              </a:tr>
            </a:tbl>
          </a:graphicData>
        </a:graphic>
      </p:graphicFrame>
      <p:sp>
        <p:nvSpPr>
          <p:cNvPr id="2" name="1 Botón de acción: Hacia atrás o Anterior">
            <a:hlinkClick r:id="rId3" action="ppaction://hlinksldjump" highlightClick="1"/>
          </p:cNvPr>
          <p:cNvSpPr/>
          <p:nvPr/>
        </p:nvSpPr>
        <p:spPr>
          <a:xfrm>
            <a:off x="8172450" y="5581650"/>
            <a:ext cx="512763" cy="3683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0" y="247627"/>
            <a:ext cx="9684568"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208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3277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40645" y="1124468"/>
            <a:ext cx="8331200" cy="4243290"/>
          </a:xfrm>
          <a:prstGeom prst="rect">
            <a:avLst/>
          </a:prstGeom>
        </p:spPr>
        <p:txBody>
          <a:bodyPr/>
          <a:lstStyle/>
          <a:p>
            <a:pPr marL="609600" indent="-609600">
              <a:lnSpc>
                <a:spcPct val="50000"/>
              </a:lnSpc>
              <a:spcAft>
                <a:spcPct val="40000"/>
              </a:spcAft>
              <a:buFont typeface="Arial" charset="0"/>
              <a:buNone/>
            </a:pPr>
            <a:endParaRPr lang="es-MX" altLang="es-CL" sz="1800" dirty="0" smtClean="0">
              <a:solidFill>
                <a:srgbClr val="006CB7"/>
              </a:solidFill>
            </a:endParaRPr>
          </a:p>
          <a:p>
            <a:pPr marL="609600" indent="-609600" algn="just">
              <a:spcAft>
                <a:spcPct val="40000"/>
              </a:spcAft>
              <a:buFont typeface="Arial" charset="0"/>
              <a:buNone/>
            </a:pPr>
            <a:r>
              <a:rPr lang="es-MX" altLang="es-CL" sz="2000" b="1" dirty="0" smtClean="0">
                <a:solidFill>
                  <a:srgbClr val="006CB7"/>
                </a:solidFill>
              </a:rPr>
              <a:t>PASO 4: Reunir evidencia complementaria</a:t>
            </a: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sp>
        <p:nvSpPr>
          <p:cNvPr id="33798" name="Text Box 8"/>
          <p:cNvSpPr txBox="1">
            <a:spLocks noChangeArrowheads="1"/>
          </p:cNvSpPr>
          <p:nvPr/>
        </p:nvSpPr>
        <p:spPr bwMode="auto">
          <a:xfrm>
            <a:off x="323851" y="3562350"/>
            <a:ext cx="7920037" cy="3539430"/>
          </a:xfrm>
          <a:prstGeom prst="rect">
            <a:avLst/>
          </a:prstGeom>
          <a:noFill/>
          <a:ln w="9525">
            <a:noFill/>
            <a:miter lim="800000"/>
            <a:headEnd/>
            <a:tailEnd/>
          </a:ln>
        </p:spPr>
        <p:txBody>
          <a:bodyPr>
            <a:spAutoFit/>
          </a:bodyPr>
          <a:lstStyle/>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es-MX" sz="1600" b="1" dirty="0">
                <a:latin typeface="Verdana" panose="020B0604030504040204" pitchFamily="34" charset="0"/>
                <a:ea typeface="Verdana" panose="020B0604030504040204" pitchFamily="34" charset="0"/>
                <a:cs typeface="Verdana" panose="020B0604030504040204" pitchFamily="34" charset="0"/>
              </a:rPr>
              <a:t>Por ejemplo:</a:t>
            </a:r>
          </a:p>
          <a:p>
            <a:pPr algn="just">
              <a:buFont typeface="Wingdings" pitchFamily="2" charset="2"/>
              <a:buChar char="ü"/>
              <a:defRPr/>
            </a:pPr>
            <a:endParaRPr lang="es-CL"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 Informes de auditorías.</a:t>
            </a:r>
          </a:p>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Reclamos recibidos por OIRS.</a:t>
            </a:r>
          </a:p>
          <a:p>
            <a:pPr algn="just">
              <a:buFont typeface="Wingdings" pitchFamily="2" charset="2"/>
              <a:buChar char="ü"/>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Información de avances de metas.</a:t>
            </a:r>
          </a:p>
          <a:p>
            <a:pPr algn="just">
              <a:buFont typeface="Wingdings" pitchFamily="2" charset="2"/>
              <a:buChar char="ü"/>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Resultados de indicadores.</a:t>
            </a:r>
          </a:p>
          <a:p>
            <a:pPr algn="just">
              <a:buFont typeface="Wingdings" pitchFamily="2" charset="2"/>
              <a:buChar char="ü"/>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sz="1600" dirty="0">
                <a:latin typeface="Verdana" panose="020B0604030504040204" pitchFamily="34" charset="0"/>
                <a:ea typeface="Verdana" panose="020B0604030504040204" pitchFamily="34" charset="0"/>
                <a:cs typeface="Verdana" panose="020B0604030504040204" pitchFamily="34" charset="0"/>
              </a:rPr>
              <a:t>Desempeños observados.</a:t>
            </a:r>
          </a:p>
          <a:p>
            <a:pPr algn="just">
              <a:defRPr/>
            </a:pPr>
            <a:endParaRPr lang="es-MX" sz="1600" dirty="0"/>
          </a:p>
          <a:p>
            <a:pPr algn="just">
              <a:buFont typeface="Wingdings" pitchFamily="2" charset="2"/>
              <a:buChar char="ü"/>
              <a:defRPr/>
            </a:pPr>
            <a:endParaRPr lang="es-CL" sz="1600" dirty="0"/>
          </a:p>
        </p:txBody>
      </p:sp>
      <p:graphicFrame>
        <p:nvGraphicFramePr>
          <p:cNvPr id="7" name="6 Tabla"/>
          <p:cNvGraphicFramePr>
            <a:graphicFrameLocks noGrp="1"/>
          </p:cNvGraphicFramePr>
          <p:nvPr>
            <p:extLst>
              <p:ext uri="{D42A27DB-BD31-4B8C-83A1-F6EECF244321}">
                <p14:modId xmlns:p14="http://schemas.microsoft.com/office/powerpoint/2010/main" val="380720282"/>
              </p:ext>
            </p:extLst>
          </p:nvPr>
        </p:nvGraphicFramePr>
        <p:xfrm>
          <a:off x="395536" y="2060848"/>
          <a:ext cx="7993062" cy="1463064"/>
        </p:xfrm>
        <a:graphic>
          <a:graphicData uri="http://schemas.openxmlformats.org/drawingml/2006/table">
            <a:tbl>
              <a:tblPr firstRow="1" bandRow="1">
                <a:tableStyleId>{5C22544A-7EE6-4342-B048-85BDC9FD1C3A}</a:tableStyleId>
              </a:tblPr>
              <a:tblGrid>
                <a:gridCol w="7993062"/>
              </a:tblGrid>
              <a:tr h="11890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latin typeface="Verdana" panose="020B0604030504040204" pitchFamily="34" charset="0"/>
                          <a:ea typeface="Verdana" panose="020B0604030504040204" pitchFamily="34" charset="0"/>
                          <a:cs typeface="Verdana" panose="020B0604030504040204" pitchFamily="34" charset="0"/>
                        </a:rPr>
                        <a:t>Para acotar o precisar la necesidad, problema o desafío,</a:t>
                      </a:r>
                      <a:r>
                        <a:rPr lang="es-MX" sz="1800" baseline="0" dirty="0" smtClean="0">
                          <a:latin typeface="Verdana" panose="020B0604030504040204" pitchFamily="34" charset="0"/>
                          <a:ea typeface="Verdana" panose="020B0604030504040204" pitchFamily="34" charset="0"/>
                          <a:cs typeface="Verdana" panose="020B0604030504040204" pitchFamily="34" charset="0"/>
                        </a:rPr>
                        <a:t> que permita identificar las causas, no los síntomas de las situaciones que se presenten.</a:t>
                      </a:r>
                      <a:endParaRPr lang="es-MX" sz="1800" dirty="0" smtClean="0">
                        <a:latin typeface="Verdana" panose="020B0604030504040204" pitchFamily="34" charset="0"/>
                        <a:ea typeface="Verdana" panose="020B0604030504040204" pitchFamily="34" charset="0"/>
                        <a:cs typeface="Verdana" panose="020B0604030504040204" pitchFamily="34" charset="0"/>
                      </a:endParaRPr>
                    </a:p>
                    <a:p>
                      <a:endParaRPr lang="es-CL" sz="1800" dirty="0">
                        <a:latin typeface="Verdana" panose="020B0604030504040204" pitchFamily="34" charset="0"/>
                        <a:ea typeface="Verdana" panose="020B0604030504040204" pitchFamily="34" charset="0"/>
                        <a:cs typeface="Verdana" panose="020B0604030504040204" pitchFamily="34" charset="0"/>
                      </a:endParaRPr>
                    </a:p>
                  </a:txBody>
                  <a:tcPr marL="91442" marR="91442" marT="45732" marB="45732"/>
                </a:tc>
              </a:tr>
            </a:tbl>
          </a:graphicData>
        </a:graphic>
      </p:graphicFrame>
      <p:sp>
        <p:nvSpPr>
          <p:cNvPr id="2" name="1 Botón de acción: Hacia atrás o Anterior">
            <a:hlinkClick r:id="rId3" action="ppaction://hlinksldjump" highlightClick="1"/>
          </p:cNvPr>
          <p:cNvSpPr/>
          <p:nvPr/>
        </p:nvSpPr>
        <p:spPr>
          <a:xfrm>
            <a:off x="6948488" y="6093296"/>
            <a:ext cx="647700" cy="3587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0" y="247627"/>
            <a:ext cx="961256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2835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379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82372" y="1556792"/>
            <a:ext cx="8331200" cy="4243290"/>
          </a:xfrm>
          <a:prstGeom prst="rect">
            <a:avLst/>
          </a:prstGeom>
        </p:spPr>
        <p:txBody>
          <a:bodyPr/>
          <a:lstStyle/>
          <a:p>
            <a:pPr marL="609600" indent="-609600">
              <a:lnSpc>
                <a:spcPct val="50000"/>
              </a:lnSpc>
              <a:spcAft>
                <a:spcPct val="40000"/>
              </a:spcAft>
              <a:buFont typeface="Arial" charset="0"/>
              <a:buNone/>
              <a:defRPr/>
            </a:pPr>
            <a:endParaRPr lang="es-MX" dirty="0" smtClean="0">
              <a:solidFill>
                <a:srgbClr val="006CB7"/>
              </a:solidFill>
            </a:endParaRPr>
          </a:p>
          <a:p>
            <a:pPr marL="0" indent="0" algn="just">
              <a:spcAft>
                <a:spcPct val="40000"/>
              </a:spcAft>
              <a:buFont typeface="Arial" charset="0"/>
              <a:buNone/>
              <a:defRPr/>
            </a:pPr>
            <a:r>
              <a:rPr lang="es-MX" sz="2000" b="1" dirty="0" smtClean="0">
                <a:solidFill>
                  <a:srgbClr val="006CB7"/>
                </a:solidFill>
              </a:rPr>
              <a:t>PASO 5: Identificar una brecha de conducta y/o desempeño</a:t>
            </a:r>
          </a:p>
          <a:p>
            <a:pPr marL="609600" indent="-609600">
              <a:spcAft>
                <a:spcPct val="40000"/>
              </a:spcAft>
              <a:buFont typeface="Arial" charset="0"/>
              <a:buNone/>
              <a:defRPr/>
            </a:pPr>
            <a:endParaRPr lang="es-MX" sz="2000"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sp>
        <p:nvSpPr>
          <p:cNvPr id="47107" name="Text Box 8"/>
          <p:cNvSpPr txBox="1">
            <a:spLocks noChangeArrowheads="1"/>
          </p:cNvSpPr>
          <p:nvPr/>
        </p:nvSpPr>
        <p:spPr bwMode="auto">
          <a:xfrm>
            <a:off x="900113" y="3287713"/>
            <a:ext cx="7920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Char char="-"/>
            </a:pPr>
            <a:endParaRPr lang="es-MX" altLang="es-CL" sz="1600">
              <a:latin typeface="Arial" charset="0"/>
            </a:endParaRPr>
          </a:p>
          <a:p>
            <a:pPr algn="just" eaLnBrk="1" hangingPunct="1">
              <a:spcBef>
                <a:spcPct val="0"/>
              </a:spcBef>
              <a:buFont typeface="Wingdings" pitchFamily="2" charset="2"/>
              <a:buChar char="ü"/>
            </a:pPr>
            <a:endParaRPr lang="es-MX" altLang="es-CL" sz="1600">
              <a:latin typeface="Arial" charset="0"/>
            </a:endParaRPr>
          </a:p>
          <a:p>
            <a:pPr algn="just" eaLnBrk="1" hangingPunct="1">
              <a:spcBef>
                <a:spcPct val="0"/>
              </a:spcBef>
              <a:buFontTx/>
              <a:buNone/>
            </a:pPr>
            <a:endParaRPr lang="es-MX" altLang="es-CL" sz="1600">
              <a:latin typeface="Arial" charset="0"/>
            </a:endParaRPr>
          </a:p>
          <a:p>
            <a:pPr algn="just" eaLnBrk="1" hangingPunct="1">
              <a:spcBef>
                <a:spcPct val="0"/>
              </a:spcBef>
              <a:buFontTx/>
              <a:buNone/>
            </a:pPr>
            <a:endParaRPr lang="es-MX" altLang="es-CL" sz="1600">
              <a:latin typeface="Arial" charset="0"/>
            </a:endParaRPr>
          </a:p>
          <a:p>
            <a:pPr algn="just" eaLnBrk="1" hangingPunct="1">
              <a:spcBef>
                <a:spcPct val="0"/>
              </a:spcBef>
              <a:buFont typeface="Wingdings" pitchFamily="2" charset="2"/>
              <a:buChar char="ü"/>
            </a:pPr>
            <a:endParaRPr lang="es-CL" altLang="es-CL" sz="1600">
              <a:latin typeface="Arial" charset="0"/>
            </a:endParaRPr>
          </a:p>
        </p:txBody>
      </p:sp>
      <p:sp>
        <p:nvSpPr>
          <p:cNvPr id="9" name="1 Marcador de contenido"/>
          <p:cNvSpPr txBox="1">
            <a:spLocks/>
          </p:cNvSpPr>
          <p:nvPr/>
        </p:nvSpPr>
        <p:spPr>
          <a:xfrm>
            <a:off x="0" y="247627"/>
            <a:ext cx="9540552"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0494961"/>
              </p:ext>
            </p:extLst>
          </p:nvPr>
        </p:nvGraphicFramePr>
        <p:xfrm>
          <a:off x="611560" y="3287713"/>
          <a:ext cx="7993062" cy="1189037"/>
        </p:xfrm>
        <a:graphic>
          <a:graphicData uri="http://schemas.openxmlformats.org/drawingml/2006/table">
            <a:tbl>
              <a:tblPr firstRow="1" bandRow="1">
                <a:tableStyleId>{5C22544A-7EE6-4342-B048-85BDC9FD1C3A}</a:tableStyleId>
              </a:tblPr>
              <a:tblGrid>
                <a:gridCol w="7993062"/>
              </a:tblGrid>
              <a:tr h="11890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latin typeface="Verdana" panose="020B0604030504040204" pitchFamily="34" charset="0"/>
                          <a:ea typeface="Verdana" panose="020B0604030504040204" pitchFamily="34" charset="0"/>
                          <a:cs typeface="Verdana" panose="020B0604030504040204" pitchFamily="34" charset="0"/>
                        </a:rPr>
                        <a:t>Ejercicio</a:t>
                      </a:r>
                      <a:r>
                        <a:rPr lang="es-MX" sz="2000" baseline="0" dirty="0" smtClean="0">
                          <a:latin typeface="Verdana" panose="020B0604030504040204" pitchFamily="34" charset="0"/>
                          <a:ea typeface="Verdana" panose="020B0604030504040204" pitchFamily="34" charset="0"/>
                          <a:cs typeface="Verdana" panose="020B0604030504040204" pitchFamily="34" charset="0"/>
                        </a:rPr>
                        <a:t> de identificación de conductas…</a:t>
                      </a:r>
                      <a:endParaRPr lang="es-CL" sz="2000" dirty="0">
                        <a:latin typeface="Verdana" panose="020B0604030504040204" pitchFamily="34" charset="0"/>
                        <a:ea typeface="Verdana" panose="020B0604030504040204" pitchFamily="34" charset="0"/>
                        <a:cs typeface="Verdana" panose="020B0604030504040204" pitchFamily="34" charset="0"/>
                      </a:endParaRPr>
                    </a:p>
                  </a:txBody>
                  <a:tcPr marL="91442" marR="91442" marT="45732" marB="45732"/>
                </a:tc>
              </a:tr>
            </a:tbl>
          </a:graphicData>
        </a:graphic>
      </p:graphicFrame>
    </p:spTree>
    <p:extLst>
      <p:ext uri="{BB962C8B-B14F-4D97-AF65-F5344CB8AC3E}">
        <p14:creationId xmlns:p14="http://schemas.microsoft.com/office/powerpoint/2010/main" val="408494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75994" y="1166068"/>
            <a:ext cx="8644156" cy="4243290"/>
          </a:xfrm>
          <a:prstGeom prst="rect">
            <a:avLst/>
          </a:prstGeom>
        </p:spPr>
        <p:txBody>
          <a:bodyPr/>
          <a:lstStyle/>
          <a:p>
            <a:pPr marL="609600" indent="-609600">
              <a:lnSpc>
                <a:spcPct val="50000"/>
              </a:lnSpc>
              <a:spcAft>
                <a:spcPct val="40000"/>
              </a:spcAft>
              <a:buFont typeface="Arial" charset="0"/>
              <a:buNone/>
              <a:defRPr/>
            </a:pPr>
            <a:endParaRPr lang="es-MX" dirty="0" smtClean="0">
              <a:solidFill>
                <a:srgbClr val="006CB7"/>
              </a:solidFill>
            </a:endParaRPr>
          </a:p>
          <a:p>
            <a:pPr marL="0" indent="0" algn="just">
              <a:spcAft>
                <a:spcPct val="40000"/>
              </a:spcAft>
              <a:buFont typeface="Arial" charset="0"/>
              <a:buNone/>
              <a:defRPr/>
            </a:pPr>
            <a:r>
              <a:rPr lang="es-MX" sz="2000" b="1" dirty="0" smtClean="0">
                <a:solidFill>
                  <a:srgbClr val="006CB7"/>
                </a:solidFill>
              </a:rPr>
              <a:t>PASO 5: Identificar una brecha de conducta y/o desempeño</a:t>
            </a:r>
          </a:p>
          <a:p>
            <a:pPr marL="609600" indent="-609600">
              <a:spcAft>
                <a:spcPct val="40000"/>
              </a:spcAft>
              <a:buFont typeface="Arial" charset="0"/>
              <a:buNone/>
              <a:defRPr/>
            </a:pPr>
            <a:endParaRPr lang="es-MX" sz="2000"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sp>
        <p:nvSpPr>
          <p:cNvPr id="47107" name="Text Box 8"/>
          <p:cNvSpPr txBox="1">
            <a:spLocks noChangeArrowheads="1"/>
          </p:cNvSpPr>
          <p:nvPr/>
        </p:nvSpPr>
        <p:spPr bwMode="auto">
          <a:xfrm>
            <a:off x="900113" y="3287713"/>
            <a:ext cx="7920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Char char="-"/>
            </a:pPr>
            <a:endParaRPr lang="es-MX" altLang="es-CL" sz="1600">
              <a:latin typeface="Arial" charset="0"/>
            </a:endParaRPr>
          </a:p>
          <a:p>
            <a:pPr algn="just" eaLnBrk="1" hangingPunct="1">
              <a:spcBef>
                <a:spcPct val="0"/>
              </a:spcBef>
              <a:buFont typeface="Wingdings" pitchFamily="2" charset="2"/>
              <a:buChar char="ü"/>
            </a:pPr>
            <a:endParaRPr lang="es-MX" altLang="es-CL" sz="1600">
              <a:latin typeface="Arial" charset="0"/>
            </a:endParaRPr>
          </a:p>
          <a:p>
            <a:pPr algn="just" eaLnBrk="1" hangingPunct="1">
              <a:spcBef>
                <a:spcPct val="0"/>
              </a:spcBef>
              <a:buFontTx/>
              <a:buNone/>
            </a:pPr>
            <a:endParaRPr lang="es-MX" altLang="es-CL" sz="1600">
              <a:latin typeface="Arial" charset="0"/>
            </a:endParaRPr>
          </a:p>
          <a:p>
            <a:pPr algn="just" eaLnBrk="1" hangingPunct="1">
              <a:spcBef>
                <a:spcPct val="0"/>
              </a:spcBef>
              <a:buFontTx/>
              <a:buNone/>
            </a:pPr>
            <a:endParaRPr lang="es-MX" altLang="es-CL" sz="1600">
              <a:latin typeface="Arial" charset="0"/>
            </a:endParaRPr>
          </a:p>
          <a:p>
            <a:pPr algn="just" eaLnBrk="1" hangingPunct="1">
              <a:spcBef>
                <a:spcPct val="0"/>
              </a:spcBef>
              <a:buFont typeface="Wingdings" pitchFamily="2" charset="2"/>
              <a:buChar char="ü"/>
            </a:pPr>
            <a:endParaRPr lang="es-CL" altLang="es-CL" sz="1600">
              <a:latin typeface="Arial" charset="0"/>
            </a:endParaRPr>
          </a:p>
        </p:txBody>
      </p:sp>
      <p:sp>
        <p:nvSpPr>
          <p:cNvPr id="9" name="1 Marcador de contenido"/>
          <p:cNvSpPr txBox="1">
            <a:spLocks/>
          </p:cNvSpPr>
          <p:nvPr/>
        </p:nvSpPr>
        <p:spPr>
          <a:xfrm>
            <a:off x="0" y="247627"/>
            <a:ext cx="961256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292042117"/>
              </p:ext>
            </p:extLst>
          </p:nvPr>
        </p:nvGraphicFramePr>
        <p:xfrm>
          <a:off x="393937" y="2204864"/>
          <a:ext cx="8424616" cy="4389120"/>
        </p:xfrm>
        <a:graphic>
          <a:graphicData uri="http://schemas.openxmlformats.org/drawingml/2006/table">
            <a:tbl>
              <a:tblPr firstRow="1" bandRow="1">
                <a:tableStyleId>{69CF1AB2-1976-4502-BF36-3FF5EA218861}</a:tableStyleId>
              </a:tblPr>
              <a:tblGrid>
                <a:gridCol w="2106154"/>
                <a:gridCol w="2106154"/>
                <a:gridCol w="2106154"/>
                <a:gridCol w="2106154"/>
              </a:tblGrid>
              <a:tr h="756084">
                <a:tc>
                  <a:txBody>
                    <a:bodyPr/>
                    <a:lstStyle/>
                    <a:p>
                      <a:pPr algn="ctr"/>
                      <a:r>
                        <a:rPr lang="es-CL" b="1" dirty="0" smtClean="0"/>
                        <a:t>GARZÓN</a:t>
                      </a:r>
                      <a:endParaRPr lang="es-CL" b="1" i="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b="0" dirty="0" smtClean="0"/>
                        <a:t>Ser sociable,</a:t>
                      </a:r>
                      <a:r>
                        <a:rPr lang="es-CL" b="0" baseline="0" dirty="0" smtClean="0"/>
                        <a:t> extrovertido y amable con los clientes.</a:t>
                      </a:r>
                    </a:p>
                    <a:p>
                      <a:pPr algn="just"/>
                      <a:endParaRPr lang="es-CL" b="0" dirty="0"/>
                    </a:p>
                  </a:txBody>
                  <a:tcPr/>
                </a:tc>
                <a:tc>
                  <a:txBody>
                    <a:bodyPr/>
                    <a:lstStyle/>
                    <a:p>
                      <a:pPr algn="just"/>
                      <a:r>
                        <a:rPr lang="es-CL" b="0" dirty="0" smtClean="0"/>
                        <a:t>Conocer</a:t>
                      </a:r>
                      <a:r>
                        <a:rPr lang="es-CL" b="0" baseline="0" dirty="0" smtClean="0"/>
                        <a:t> los distintos platos y tragos que se sirven en el local y sus precios.</a:t>
                      </a:r>
                      <a:r>
                        <a:rPr lang="es-CL" b="0" dirty="0" smtClean="0"/>
                        <a:t> </a:t>
                      </a:r>
                      <a:endParaRPr lang="es-CL"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b="0" dirty="0" smtClean="0"/>
                        <a:t>Atender a los clientes de manera</a:t>
                      </a:r>
                      <a:r>
                        <a:rPr lang="es-CL" b="0" baseline="0" dirty="0" smtClean="0"/>
                        <a:t> excepcional.</a:t>
                      </a:r>
                      <a:endParaRPr lang="es-CL" b="0" dirty="0" smtClean="0"/>
                    </a:p>
                    <a:p>
                      <a:pPr algn="just"/>
                      <a:endParaRPr lang="es-CL" b="0" dirty="0"/>
                    </a:p>
                  </a:txBody>
                  <a:tcPr/>
                </a:tc>
              </a:tr>
              <a:tr h="756084">
                <a:tc>
                  <a:txBody>
                    <a:bodyPr/>
                    <a:lstStyle/>
                    <a:p>
                      <a:pPr algn="ctr"/>
                      <a:r>
                        <a:rPr lang="es-CL" b="1" dirty="0" smtClean="0"/>
                        <a:t>MAESTRO</a:t>
                      </a:r>
                      <a:r>
                        <a:rPr lang="es-CL" b="1" baseline="0" dirty="0" smtClean="0"/>
                        <a:t> DE COCINA</a:t>
                      </a:r>
                      <a:endParaRPr lang="es-CL" b="1" i="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b="0" dirty="0" smtClean="0"/>
                        <a:t>Preparar la variedad de platos</a:t>
                      </a:r>
                      <a:r>
                        <a:rPr lang="es-CL" b="0" baseline="0" dirty="0" smtClean="0"/>
                        <a:t> fríos  y calientes contemplados en el menú.</a:t>
                      </a:r>
                    </a:p>
                    <a:p>
                      <a:pPr marL="0" marR="0" indent="0" algn="just" defTabSz="914400" rtl="0" eaLnBrk="1" fontAlgn="auto" latinLnBrk="0" hangingPunct="1">
                        <a:lnSpc>
                          <a:spcPct val="100000"/>
                        </a:lnSpc>
                        <a:spcBef>
                          <a:spcPts val="0"/>
                        </a:spcBef>
                        <a:spcAft>
                          <a:spcPts val="0"/>
                        </a:spcAft>
                        <a:buClrTx/>
                        <a:buSzTx/>
                        <a:buFontTx/>
                        <a:buNone/>
                        <a:tabLst/>
                        <a:defRPr/>
                      </a:pPr>
                      <a:endParaRPr lang="es-CL" b="0"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b="0" dirty="0" smtClean="0"/>
                        <a:t>Tener una personalidad</a:t>
                      </a:r>
                      <a:r>
                        <a:rPr lang="es-CL" b="0" baseline="0" dirty="0" smtClean="0"/>
                        <a:t> capaz de trabajar bajo presión.</a:t>
                      </a:r>
                      <a:endParaRPr lang="es-CL" b="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CL" dirty="0" smtClean="0"/>
                    </a:p>
                    <a:p>
                      <a:pPr algn="just"/>
                      <a:endParaRPr lang="es-C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b="0" dirty="0" smtClean="0"/>
                        <a:t>Conocer los  distintos</a:t>
                      </a:r>
                      <a:r>
                        <a:rPr lang="es-CL" b="0" baseline="0" dirty="0" smtClean="0"/>
                        <a:t> tipos de platos y de cultura gastronómica.</a:t>
                      </a:r>
                      <a:endParaRPr lang="es-CL" b="0" dirty="0" smtClean="0"/>
                    </a:p>
                    <a:p>
                      <a:pPr algn="just"/>
                      <a:endParaRPr lang="es-CL" dirty="0"/>
                    </a:p>
                  </a:txBody>
                  <a:tcPr/>
                </a:tc>
              </a:tr>
              <a:tr h="756084">
                <a:tc>
                  <a:txBody>
                    <a:bodyPr/>
                    <a:lstStyle/>
                    <a:p>
                      <a:pPr algn="ctr"/>
                      <a:r>
                        <a:rPr lang="es-CL" b="1" dirty="0" smtClean="0"/>
                        <a:t>AUXILAR DE ASEO</a:t>
                      </a:r>
                      <a:endParaRPr lang="es-CL" b="1" i="0" dirty="0"/>
                    </a:p>
                  </a:txBody>
                  <a:tcPr/>
                </a:tc>
                <a:tc>
                  <a:txBody>
                    <a:bodyPr/>
                    <a:lstStyle/>
                    <a:p>
                      <a:pPr algn="just"/>
                      <a:r>
                        <a:rPr lang="es-CL" dirty="0" smtClean="0"/>
                        <a:t>Conocer los procedimientos de limpieza establecidos.</a:t>
                      </a:r>
                      <a:endParaRPr lang="es-CL" dirty="0"/>
                    </a:p>
                  </a:txBody>
                  <a:tcPr/>
                </a:tc>
                <a:tc>
                  <a:txBody>
                    <a:bodyPr/>
                    <a:lstStyle/>
                    <a:p>
                      <a:pPr algn="just"/>
                      <a:r>
                        <a:rPr lang="es-CL" dirty="0" smtClean="0"/>
                        <a:t>Mantener el aseo</a:t>
                      </a:r>
                      <a:r>
                        <a:rPr lang="es-CL" baseline="0" dirty="0" smtClean="0"/>
                        <a:t> del local.</a:t>
                      </a:r>
                      <a:endParaRPr lang="es-CL" dirty="0"/>
                    </a:p>
                  </a:txBody>
                  <a:tcPr/>
                </a:tc>
                <a:tc>
                  <a:txBody>
                    <a:bodyPr/>
                    <a:lstStyle/>
                    <a:p>
                      <a:pPr algn="just"/>
                      <a:r>
                        <a:rPr lang="es-CL" dirty="0" smtClean="0"/>
                        <a:t>Ser limpio</a:t>
                      </a:r>
                      <a:r>
                        <a:rPr lang="es-CL" baseline="0" dirty="0" smtClean="0"/>
                        <a:t>, ordenado y pulcro.</a:t>
                      </a:r>
                      <a:endParaRPr lang="es-CL" dirty="0"/>
                    </a:p>
                  </a:txBody>
                  <a:tcPr/>
                </a:tc>
              </a:tr>
            </a:tbl>
          </a:graphicData>
        </a:graphic>
      </p:graphicFrame>
    </p:spTree>
    <p:extLst>
      <p:ext uri="{BB962C8B-B14F-4D97-AF65-F5344CB8AC3E}">
        <p14:creationId xmlns:p14="http://schemas.microsoft.com/office/powerpoint/2010/main" val="285126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82372" y="1556792"/>
            <a:ext cx="8331200" cy="4243290"/>
          </a:xfrm>
          <a:prstGeom prst="rect">
            <a:avLst/>
          </a:prstGeom>
        </p:spPr>
        <p:txBody>
          <a:bodyPr/>
          <a:lstStyle/>
          <a:p>
            <a:pPr marL="609600" indent="-609600">
              <a:lnSpc>
                <a:spcPct val="50000"/>
              </a:lnSpc>
              <a:spcAft>
                <a:spcPct val="40000"/>
              </a:spcAft>
              <a:buFont typeface="Arial" charset="0"/>
              <a:buNone/>
              <a:defRPr/>
            </a:pPr>
            <a:endParaRPr lang="es-MX" dirty="0" smtClean="0">
              <a:solidFill>
                <a:srgbClr val="006CB7"/>
              </a:solidFill>
            </a:endParaRPr>
          </a:p>
          <a:p>
            <a:pPr marL="0" indent="0" algn="just">
              <a:spcAft>
                <a:spcPct val="40000"/>
              </a:spcAft>
              <a:buFont typeface="Arial" charset="0"/>
              <a:buNone/>
              <a:defRPr/>
            </a:pPr>
            <a:r>
              <a:rPr lang="es-MX" sz="2000" b="1" dirty="0" smtClean="0">
                <a:solidFill>
                  <a:srgbClr val="006CB7"/>
                </a:solidFill>
              </a:rPr>
              <a:t>PASO 5: Identificar una brecha de conducta y/o desempeño</a:t>
            </a:r>
          </a:p>
          <a:p>
            <a:pPr marL="609600" indent="-609600">
              <a:spcAft>
                <a:spcPct val="40000"/>
              </a:spcAft>
              <a:buFont typeface="Arial" charset="0"/>
              <a:buNone/>
              <a:defRPr/>
            </a:pPr>
            <a:endParaRPr lang="es-MX" sz="2000"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sp>
        <p:nvSpPr>
          <p:cNvPr id="47107" name="Text Box 8"/>
          <p:cNvSpPr txBox="1">
            <a:spLocks noChangeArrowheads="1"/>
          </p:cNvSpPr>
          <p:nvPr/>
        </p:nvSpPr>
        <p:spPr bwMode="auto">
          <a:xfrm>
            <a:off x="900113" y="3287713"/>
            <a:ext cx="7920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Char char="-"/>
            </a:pPr>
            <a:endParaRPr lang="es-MX" altLang="es-CL" sz="1600">
              <a:latin typeface="Arial" charset="0"/>
            </a:endParaRPr>
          </a:p>
          <a:p>
            <a:pPr algn="just" eaLnBrk="1" hangingPunct="1">
              <a:spcBef>
                <a:spcPct val="0"/>
              </a:spcBef>
              <a:buFont typeface="Wingdings" pitchFamily="2" charset="2"/>
              <a:buChar char="ü"/>
            </a:pPr>
            <a:endParaRPr lang="es-MX" altLang="es-CL" sz="1600">
              <a:latin typeface="Arial" charset="0"/>
            </a:endParaRPr>
          </a:p>
          <a:p>
            <a:pPr algn="just" eaLnBrk="1" hangingPunct="1">
              <a:spcBef>
                <a:spcPct val="0"/>
              </a:spcBef>
              <a:buFontTx/>
              <a:buNone/>
            </a:pPr>
            <a:endParaRPr lang="es-MX" altLang="es-CL" sz="1600">
              <a:latin typeface="Arial" charset="0"/>
            </a:endParaRPr>
          </a:p>
          <a:p>
            <a:pPr algn="just" eaLnBrk="1" hangingPunct="1">
              <a:spcBef>
                <a:spcPct val="0"/>
              </a:spcBef>
              <a:buFontTx/>
              <a:buNone/>
            </a:pPr>
            <a:endParaRPr lang="es-MX" altLang="es-CL" sz="1600">
              <a:latin typeface="Arial" charset="0"/>
            </a:endParaRPr>
          </a:p>
          <a:p>
            <a:pPr algn="just" eaLnBrk="1" hangingPunct="1">
              <a:spcBef>
                <a:spcPct val="0"/>
              </a:spcBef>
              <a:buFont typeface="Wingdings" pitchFamily="2" charset="2"/>
              <a:buChar char="ü"/>
            </a:pPr>
            <a:endParaRPr lang="es-CL" altLang="es-CL" sz="1600">
              <a:latin typeface="Arial" charset="0"/>
            </a:endParaRPr>
          </a:p>
        </p:txBody>
      </p:sp>
      <p:graphicFrame>
        <p:nvGraphicFramePr>
          <p:cNvPr id="8" name="7 Tabla"/>
          <p:cNvGraphicFramePr>
            <a:graphicFrameLocks noGrp="1"/>
          </p:cNvGraphicFramePr>
          <p:nvPr>
            <p:extLst>
              <p:ext uri="{D42A27DB-BD31-4B8C-83A1-F6EECF244321}">
                <p14:modId xmlns:p14="http://schemas.microsoft.com/office/powerpoint/2010/main" val="497993062"/>
              </p:ext>
            </p:extLst>
          </p:nvPr>
        </p:nvGraphicFramePr>
        <p:xfrm>
          <a:off x="323528" y="2996952"/>
          <a:ext cx="7993063" cy="1512168"/>
        </p:xfrm>
        <a:graphic>
          <a:graphicData uri="http://schemas.openxmlformats.org/drawingml/2006/table">
            <a:tbl>
              <a:tblPr firstRow="1" bandRow="1">
                <a:tableStyleId>{5C22544A-7EE6-4342-B048-85BDC9FD1C3A}</a:tableStyleId>
              </a:tblPr>
              <a:tblGrid>
                <a:gridCol w="7993063"/>
              </a:tblGrid>
              <a:tr h="151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8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latin typeface="Verdana" panose="020B0604030504040204" pitchFamily="34" charset="0"/>
                          <a:ea typeface="Verdana" panose="020B0604030504040204" pitchFamily="34" charset="0"/>
                          <a:cs typeface="Verdana" panose="020B0604030504040204" pitchFamily="34" charset="0"/>
                        </a:rPr>
                        <a:t>La</a:t>
                      </a:r>
                      <a:r>
                        <a:rPr lang="es-MX" sz="1800" baseline="0" dirty="0" smtClean="0">
                          <a:latin typeface="Verdana" panose="020B0604030504040204" pitchFamily="34" charset="0"/>
                          <a:ea typeface="Verdana" panose="020B0604030504040204" pitchFamily="34" charset="0"/>
                          <a:cs typeface="Verdana" panose="020B0604030504040204" pitchFamily="34" charset="0"/>
                        </a:rPr>
                        <a:t> </a:t>
                      </a:r>
                      <a:r>
                        <a:rPr lang="es-MX" sz="1800" dirty="0" smtClean="0">
                          <a:latin typeface="Verdana" panose="020B0604030504040204" pitchFamily="34" charset="0"/>
                          <a:ea typeface="Verdana" panose="020B0604030504040204" pitchFamily="34" charset="0"/>
                          <a:cs typeface="Verdana" panose="020B0604030504040204" pitchFamily="34" charset="0"/>
                        </a:rPr>
                        <a:t>necesidad del cliente se debe traducir en </a:t>
                      </a:r>
                      <a:r>
                        <a:rPr lang="es-MX" sz="1800" u="sng" dirty="0" smtClean="0">
                          <a:latin typeface="Verdana" panose="020B0604030504040204" pitchFamily="34" charset="0"/>
                          <a:ea typeface="Verdana" panose="020B0604030504040204" pitchFamily="34" charset="0"/>
                          <a:cs typeface="Verdana" panose="020B0604030504040204" pitchFamily="34" charset="0"/>
                        </a:rPr>
                        <a:t>conductas</a:t>
                      </a:r>
                      <a:r>
                        <a:rPr lang="es-MX" sz="1800" u="sng" baseline="0" dirty="0" smtClean="0">
                          <a:latin typeface="Verdana" panose="020B0604030504040204" pitchFamily="34" charset="0"/>
                          <a:ea typeface="Verdana" panose="020B0604030504040204" pitchFamily="34" charset="0"/>
                          <a:cs typeface="Verdana" panose="020B0604030504040204" pitchFamily="34" charset="0"/>
                        </a:rPr>
                        <a:t> concretas</a:t>
                      </a:r>
                      <a:r>
                        <a:rPr lang="es-MX" sz="1800" dirty="0" smtClean="0">
                          <a:latin typeface="Verdana" panose="020B0604030504040204" pitchFamily="34" charset="0"/>
                          <a:ea typeface="Verdana" panose="020B0604030504040204" pitchFamily="34" charset="0"/>
                          <a:cs typeface="Verdana" panose="020B0604030504040204" pitchFamily="34" charset="0"/>
                        </a:rPr>
                        <a:t>, es decir, que es lo que la persona</a:t>
                      </a:r>
                      <a:r>
                        <a:rPr lang="es-MX" sz="1800" baseline="0" dirty="0" smtClean="0">
                          <a:latin typeface="Verdana" panose="020B0604030504040204" pitchFamily="34" charset="0"/>
                          <a:ea typeface="Verdana" panose="020B0604030504040204" pitchFamily="34" charset="0"/>
                          <a:cs typeface="Verdana" panose="020B0604030504040204" pitchFamily="34" charset="0"/>
                        </a:rPr>
                        <a:t> debería hacer de manera distinta en su lugar de trabajo</a:t>
                      </a:r>
                      <a:r>
                        <a:rPr lang="es-MX" sz="1800" baseline="0" dirty="0" smtClean="0"/>
                        <a:t>.</a:t>
                      </a:r>
                      <a:endParaRPr lang="es-CL" sz="1800" dirty="0"/>
                    </a:p>
                  </a:txBody>
                  <a:tcPr marL="91442" marR="91442" marT="45671" marB="45671"/>
                </a:tc>
              </a:tr>
            </a:tbl>
          </a:graphicData>
        </a:graphic>
      </p:graphicFrame>
      <p:sp>
        <p:nvSpPr>
          <p:cNvPr id="9" name="1 Marcador de contenido"/>
          <p:cNvSpPr txBox="1">
            <a:spLocks/>
          </p:cNvSpPr>
          <p:nvPr/>
        </p:nvSpPr>
        <p:spPr>
          <a:xfrm>
            <a:off x="0" y="247627"/>
            <a:ext cx="9684568"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298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23528" y="1489173"/>
            <a:ext cx="8504560" cy="931715"/>
          </a:xfrm>
          <a:prstGeom prst="rect">
            <a:avLst/>
          </a:prstGeom>
        </p:spPr>
        <p:txBody>
          <a:bodyPr>
            <a:normAutofit fontScale="55000" lnSpcReduction="20000"/>
          </a:bodyPr>
          <a:lstStyle/>
          <a:p>
            <a:pPr marL="609600" indent="-609600">
              <a:lnSpc>
                <a:spcPct val="50000"/>
              </a:lnSpc>
              <a:spcAft>
                <a:spcPct val="40000"/>
              </a:spcAft>
              <a:buFont typeface="Arial" charset="0"/>
              <a:buNone/>
              <a:defRPr/>
            </a:pPr>
            <a:endParaRPr lang="es-MX" sz="2600" dirty="0" smtClean="0">
              <a:solidFill>
                <a:srgbClr val="006CB7"/>
              </a:solidFill>
            </a:endParaRPr>
          </a:p>
          <a:p>
            <a:pPr algn="just">
              <a:spcAft>
                <a:spcPct val="40000"/>
              </a:spcAft>
              <a:defRPr/>
            </a:pPr>
            <a:r>
              <a:rPr lang="es-MX" sz="3600" b="1" dirty="0">
                <a:solidFill>
                  <a:srgbClr val="006CB7"/>
                </a:solidFill>
              </a:rPr>
              <a:t>PASO 5: Identificar una brecha de conducta y/o desempeño</a:t>
            </a:r>
          </a:p>
          <a:p>
            <a:pPr marL="609600" indent="-609600">
              <a:spcAft>
                <a:spcPct val="40000"/>
              </a:spcAft>
              <a:buFont typeface="Arial" charset="0"/>
              <a:buNone/>
              <a:defRPr/>
            </a:pPr>
            <a:endParaRPr lang="es-MX" sz="2900"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sp>
        <p:nvSpPr>
          <p:cNvPr id="35846" name="Text Box 8"/>
          <p:cNvSpPr txBox="1">
            <a:spLocks noChangeArrowheads="1"/>
          </p:cNvSpPr>
          <p:nvPr/>
        </p:nvSpPr>
        <p:spPr bwMode="auto">
          <a:xfrm>
            <a:off x="476250" y="2492896"/>
            <a:ext cx="7920038" cy="5170646"/>
          </a:xfrm>
          <a:prstGeom prst="rect">
            <a:avLst/>
          </a:prstGeom>
          <a:noFill/>
          <a:ln w="9525">
            <a:noFill/>
            <a:miter lim="800000"/>
            <a:headEnd/>
            <a:tailEnd/>
          </a:ln>
        </p:spPr>
        <p:txBody>
          <a:bodyPr>
            <a:spAutoFit/>
          </a:bodyPr>
          <a:lstStyle/>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es-MX" b="1" dirty="0">
                <a:latin typeface="Verdana" panose="020B0604030504040204" pitchFamily="34" charset="0"/>
                <a:ea typeface="Verdana" panose="020B0604030504040204" pitchFamily="34" charset="0"/>
                <a:cs typeface="Verdana" panose="020B0604030504040204" pitchFamily="34" charset="0"/>
              </a:rPr>
              <a:t>Ejemplos de conductas:</a:t>
            </a:r>
          </a:p>
          <a:p>
            <a:pPr algn="just">
              <a:buFont typeface="Wingdings" pitchFamily="2" charset="2"/>
              <a:buChar char="ü"/>
              <a:defRPr/>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dirty="0">
                <a:latin typeface="Verdana" panose="020B0604030504040204" pitchFamily="34" charset="0"/>
                <a:ea typeface="Verdana" panose="020B0604030504040204" pitchFamily="34" charset="0"/>
                <a:cs typeface="Verdana" panose="020B0604030504040204" pitchFamily="34" charset="0"/>
              </a:rPr>
              <a:t>Revisar la planificación estratégica del área.</a:t>
            </a:r>
          </a:p>
          <a:p>
            <a:pPr algn="just">
              <a:buFont typeface="Wingdings" pitchFamily="2" charset="2"/>
              <a:buChar char="ü"/>
              <a:defRPr/>
            </a:pPr>
            <a:r>
              <a:rPr lang="es-MX" dirty="0">
                <a:latin typeface="Verdana" panose="020B0604030504040204" pitchFamily="34" charset="0"/>
                <a:ea typeface="Verdana" panose="020B0604030504040204" pitchFamily="34" charset="0"/>
                <a:cs typeface="Verdana" panose="020B0604030504040204" pitchFamily="34" charset="0"/>
              </a:rPr>
              <a:t>Registrar semanalmente la información en el sistema SISPUBLI.</a:t>
            </a:r>
          </a:p>
          <a:p>
            <a:pPr algn="just">
              <a:buFont typeface="Wingdings" pitchFamily="2" charset="2"/>
              <a:buChar char="ü"/>
              <a:defRPr/>
            </a:pPr>
            <a:r>
              <a:rPr lang="es-MX" dirty="0">
                <a:latin typeface="Verdana" panose="020B0604030504040204" pitchFamily="34" charset="0"/>
                <a:ea typeface="Verdana" panose="020B0604030504040204" pitchFamily="34" charset="0"/>
                <a:cs typeface="Verdana" panose="020B0604030504040204" pitchFamily="34" charset="0"/>
              </a:rPr>
              <a:t> Ejecutar procedimiento de conciliación entre las partes.</a:t>
            </a:r>
          </a:p>
          <a:p>
            <a:pPr algn="just">
              <a:defRPr/>
            </a:pPr>
            <a:endParaRPr lang="es-MX" dirty="0">
              <a:latin typeface="Verdana" panose="020B0604030504040204" pitchFamily="34" charset="0"/>
              <a:ea typeface="Verdana" panose="020B0604030504040204" pitchFamily="34" charset="0"/>
              <a:cs typeface="Verdana" panose="020B0604030504040204" pitchFamily="34" charset="0"/>
            </a:endParaRPr>
          </a:p>
          <a:p>
            <a:pPr algn="just">
              <a:defRPr/>
            </a:pPr>
            <a:r>
              <a:rPr lang="es-MX" b="1" dirty="0">
                <a:latin typeface="Verdana" panose="020B0604030504040204" pitchFamily="34" charset="0"/>
                <a:ea typeface="Verdana" panose="020B0604030504040204" pitchFamily="34" charset="0"/>
                <a:cs typeface="Verdana" panose="020B0604030504040204" pitchFamily="34" charset="0"/>
              </a:rPr>
              <a:t>No son conductas:</a:t>
            </a:r>
          </a:p>
          <a:p>
            <a:pPr algn="just">
              <a:defRPr/>
            </a:pPr>
            <a:endParaRPr lang="es-MX" b="1" dirty="0">
              <a:latin typeface="Verdana" panose="020B0604030504040204" pitchFamily="34" charset="0"/>
              <a:ea typeface="Verdana" panose="020B0604030504040204" pitchFamily="34" charset="0"/>
              <a:cs typeface="Verdana" panose="020B0604030504040204" pitchFamily="34" charset="0"/>
            </a:endParaRPr>
          </a:p>
          <a:p>
            <a:pPr algn="just">
              <a:buFontTx/>
              <a:buChar char="-"/>
              <a:defRPr/>
            </a:pPr>
            <a:r>
              <a:rPr lang="es-MX" dirty="0">
                <a:latin typeface="Verdana" panose="020B0604030504040204" pitchFamily="34" charset="0"/>
                <a:ea typeface="Verdana" panose="020B0604030504040204" pitchFamily="34" charset="0"/>
                <a:cs typeface="Verdana" panose="020B0604030504040204" pitchFamily="34" charset="0"/>
              </a:rPr>
              <a:t> Rasgos de personalidad: </a:t>
            </a:r>
            <a:r>
              <a:rPr lang="es-MX" dirty="0" smtClean="0">
                <a:latin typeface="Verdana" panose="020B0604030504040204" pitchFamily="34" charset="0"/>
                <a:ea typeface="Verdana" panose="020B0604030504040204" pitchFamily="34" charset="0"/>
                <a:cs typeface="Verdana" panose="020B0604030504040204" pitchFamily="34" charset="0"/>
              </a:rPr>
              <a:t>Extrovertido</a:t>
            </a:r>
            <a:r>
              <a:rPr lang="es-MX" dirty="0">
                <a:latin typeface="Verdana" panose="020B0604030504040204" pitchFamily="34" charset="0"/>
                <a:ea typeface="Verdana" panose="020B0604030504040204" pitchFamily="34" charset="0"/>
                <a:cs typeface="Verdana" panose="020B0604030504040204" pitchFamily="34" charset="0"/>
              </a:rPr>
              <a:t>, responsable, empático.</a:t>
            </a:r>
          </a:p>
          <a:p>
            <a:pPr algn="just">
              <a:buFontTx/>
              <a:buChar char="-"/>
              <a:defRPr/>
            </a:pPr>
            <a:r>
              <a:rPr lang="es-MX" dirty="0">
                <a:latin typeface="Verdana" panose="020B0604030504040204" pitchFamily="34" charset="0"/>
                <a:ea typeface="Verdana" panose="020B0604030504040204" pitchFamily="34" charset="0"/>
                <a:cs typeface="Verdana" panose="020B0604030504040204" pitchFamily="34" charset="0"/>
              </a:rPr>
              <a:t> Motivaciones: Ganas de hacer cosas, interés por un tema.</a:t>
            </a:r>
          </a:p>
          <a:p>
            <a:pPr marL="177800" indent="-177800" algn="just">
              <a:buFontTx/>
              <a:buChar char="-"/>
              <a:defRPr/>
            </a:pPr>
            <a:r>
              <a:rPr lang="es-MX" dirty="0" smtClean="0">
                <a:latin typeface="Verdana" panose="020B0604030504040204" pitchFamily="34" charset="0"/>
                <a:ea typeface="Verdana" panose="020B0604030504040204" pitchFamily="34" charset="0"/>
                <a:cs typeface="Verdana" panose="020B0604030504040204" pitchFamily="34" charset="0"/>
              </a:rPr>
              <a:t>Conocimientos</a:t>
            </a:r>
            <a:r>
              <a:rPr lang="es-MX" dirty="0">
                <a:latin typeface="Verdana" panose="020B0604030504040204" pitchFamily="34" charset="0"/>
                <a:ea typeface="Verdana" panose="020B0604030504040204" pitchFamily="34" charset="0"/>
                <a:cs typeface="Verdana" panose="020B0604030504040204" pitchFamily="34" charset="0"/>
              </a:rPr>
              <a:t>: Sabe mucho de procedimientos, conoce la historia de la  </a:t>
            </a:r>
            <a:r>
              <a:rPr lang="es-MX" dirty="0" smtClean="0">
                <a:latin typeface="Verdana" panose="020B0604030504040204" pitchFamily="34" charset="0"/>
                <a:ea typeface="Verdana" panose="020B0604030504040204" pitchFamily="34" charset="0"/>
                <a:cs typeface="Verdana" panose="020B0604030504040204" pitchFamily="34" charset="0"/>
              </a:rPr>
              <a:t> compañía</a:t>
            </a:r>
            <a:r>
              <a:rPr lang="es-MX" dirty="0">
                <a:latin typeface="Verdana" panose="020B0604030504040204" pitchFamily="34" charset="0"/>
                <a:ea typeface="Verdana" panose="020B0604030504040204" pitchFamily="34" charset="0"/>
                <a:cs typeface="Verdana" panose="020B0604030504040204" pitchFamily="34" charset="0"/>
              </a:rPr>
              <a:t>.</a:t>
            </a:r>
          </a:p>
          <a:p>
            <a:pPr algn="just">
              <a:buFontTx/>
              <a:buChar char="-"/>
              <a:defRPr/>
            </a:pPr>
            <a:r>
              <a:rPr lang="es-MX" dirty="0">
                <a:latin typeface="Verdana" panose="020B0604030504040204" pitchFamily="34" charset="0"/>
                <a:ea typeface="Verdana" panose="020B0604030504040204" pitchFamily="34" charset="0"/>
                <a:cs typeface="Verdana" panose="020B0604030504040204" pitchFamily="34" charset="0"/>
              </a:rPr>
              <a:t> Habilidades: Es inteligente, persuade clientes.</a:t>
            </a:r>
          </a:p>
          <a:p>
            <a:pPr algn="just">
              <a:buFontTx/>
              <a:buChar char="-"/>
              <a:defRPr/>
            </a:pPr>
            <a:endParaRPr lang="es-MX" sz="1600" dirty="0"/>
          </a:p>
          <a:p>
            <a:pPr algn="just">
              <a:buFont typeface="Wingdings" pitchFamily="2" charset="2"/>
              <a:buChar char="ü"/>
              <a:defRPr/>
            </a:pPr>
            <a:endParaRPr lang="es-MX" sz="1600" dirty="0"/>
          </a:p>
          <a:p>
            <a:pPr algn="just">
              <a:defRPr/>
            </a:pPr>
            <a:endParaRPr lang="es-MX" sz="1600" dirty="0"/>
          </a:p>
          <a:p>
            <a:pPr algn="just">
              <a:defRPr/>
            </a:pPr>
            <a:endParaRPr lang="es-MX" sz="1600" dirty="0"/>
          </a:p>
          <a:p>
            <a:pPr algn="just">
              <a:buFont typeface="Wingdings" pitchFamily="2" charset="2"/>
              <a:buChar char="ü"/>
              <a:defRPr/>
            </a:pPr>
            <a:endParaRPr lang="es-CL" sz="1600" dirty="0"/>
          </a:p>
        </p:txBody>
      </p:sp>
      <p:sp>
        <p:nvSpPr>
          <p:cNvPr id="2" name="1 Botón de acción: Hacia atrás o Anterior">
            <a:hlinkClick r:id="rId3" action="ppaction://hlinksldjump" highlightClick="1"/>
          </p:cNvPr>
          <p:cNvSpPr/>
          <p:nvPr/>
        </p:nvSpPr>
        <p:spPr>
          <a:xfrm>
            <a:off x="8396288" y="5732463"/>
            <a:ext cx="576262" cy="3349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 name="1 Marcador de contenido"/>
          <p:cNvSpPr txBox="1">
            <a:spLocks/>
          </p:cNvSpPr>
          <p:nvPr/>
        </p:nvSpPr>
        <p:spPr>
          <a:xfrm>
            <a:off x="0" y="247627"/>
            <a:ext cx="9324528"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894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8"/>
          <p:cNvSpPr txBox="1">
            <a:spLocks noChangeArrowheads="1"/>
          </p:cNvSpPr>
          <p:nvPr/>
        </p:nvSpPr>
        <p:spPr bwMode="auto">
          <a:xfrm>
            <a:off x="646226" y="2996952"/>
            <a:ext cx="7920037" cy="1631950"/>
          </a:xfrm>
          <a:prstGeom prst="rect">
            <a:avLst/>
          </a:prstGeom>
          <a:noFill/>
          <a:ln w="9525">
            <a:noFill/>
            <a:miter lim="800000"/>
            <a:headEnd/>
            <a:tailEnd/>
          </a:ln>
        </p:spPr>
        <p:txBody>
          <a:bodyPr>
            <a:spAutoFit/>
          </a:bodyPr>
          <a:lstStyle/>
          <a:p>
            <a:pPr algn="just">
              <a:defRPr/>
            </a:pPr>
            <a:endParaRPr lang="es-MX" dirty="0"/>
          </a:p>
          <a:p>
            <a:pPr algn="just">
              <a:defRPr/>
            </a:pPr>
            <a:r>
              <a:rPr lang="es-MX" sz="1600" b="1" dirty="0">
                <a:latin typeface="Verdana" panose="020B0604030504040204" pitchFamily="34" charset="0"/>
                <a:ea typeface="Verdana" panose="020B0604030504040204" pitchFamily="34" charset="0"/>
                <a:cs typeface="Verdana" panose="020B0604030504040204" pitchFamily="34" charset="0"/>
              </a:rPr>
              <a:t>Elementos de un Objetivo de Desempeño:</a:t>
            </a:r>
          </a:p>
          <a:p>
            <a:pPr algn="just">
              <a:defRPr/>
            </a:pPr>
            <a:endParaRPr lang="es-MX" sz="1600" dirty="0"/>
          </a:p>
          <a:p>
            <a:pPr algn="just">
              <a:defRPr/>
            </a:pPr>
            <a:endParaRPr lang="es-MX" sz="1600" dirty="0"/>
          </a:p>
          <a:p>
            <a:pPr algn="just">
              <a:defRPr/>
            </a:pPr>
            <a:endParaRPr lang="es-MX" sz="1600" dirty="0"/>
          </a:p>
          <a:p>
            <a:pPr algn="just">
              <a:buFont typeface="Wingdings" pitchFamily="2" charset="2"/>
              <a:buChar char="ü"/>
              <a:defRPr/>
            </a:pPr>
            <a:endParaRPr lang="es-CL" sz="1600" dirty="0"/>
          </a:p>
        </p:txBody>
      </p:sp>
      <p:graphicFrame>
        <p:nvGraphicFramePr>
          <p:cNvPr id="7" name="6 Tabla"/>
          <p:cNvGraphicFramePr>
            <a:graphicFrameLocks noGrp="1"/>
          </p:cNvGraphicFramePr>
          <p:nvPr>
            <p:extLst>
              <p:ext uri="{D42A27DB-BD31-4B8C-83A1-F6EECF244321}">
                <p14:modId xmlns:p14="http://schemas.microsoft.com/office/powerpoint/2010/main" val="3519377102"/>
              </p:ext>
            </p:extLst>
          </p:nvPr>
        </p:nvGraphicFramePr>
        <p:xfrm>
          <a:off x="467544" y="1916832"/>
          <a:ext cx="7993062" cy="1368152"/>
        </p:xfrm>
        <a:graphic>
          <a:graphicData uri="http://schemas.openxmlformats.org/drawingml/2006/table">
            <a:tbl>
              <a:tblPr firstRow="1" bandRow="1">
                <a:tableStyleId>{5C22544A-7EE6-4342-B048-85BDC9FD1C3A}</a:tableStyleId>
              </a:tblPr>
              <a:tblGrid>
                <a:gridCol w="7993062"/>
              </a:tblGrid>
              <a:tr h="13681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latin typeface="Verdana" panose="020B0604030504040204" pitchFamily="34" charset="0"/>
                          <a:ea typeface="Verdana" panose="020B0604030504040204" pitchFamily="34" charset="0"/>
                          <a:cs typeface="Verdana" panose="020B0604030504040204" pitchFamily="34" charset="0"/>
                        </a:rPr>
                        <a:t>Teniendo</a:t>
                      </a:r>
                      <a:r>
                        <a:rPr lang="es-MX" sz="1800" baseline="0" dirty="0" smtClean="0">
                          <a:latin typeface="Verdana" panose="020B0604030504040204" pitchFamily="34" charset="0"/>
                          <a:ea typeface="Verdana" panose="020B0604030504040204" pitchFamily="34" charset="0"/>
                          <a:cs typeface="Verdana" panose="020B0604030504040204" pitchFamily="34" charset="0"/>
                        </a:rPr>
                        <a:t> clara la brecha conductual, se puede definir el objetivo de desempeño, que es aquello que debe hacer la persona en el lugar de trabajo.</a:t>
                      </a:r>
                      <a:endParaRPr lang="es-CL" sz="1800" dirty="0">
                        <a:latin typeface="Verdana" panose="020B0604030504040204" pitchFamily="34" charset="0"/>
                        <a:ea typeface="Verdana" panose="020B0604030504040204" pitchFamily="34" charset="0"/>
                        <a:cs typeface="Verdana" panose="020B0604030504040204" pitchFamily="34" charset="0"/>
                      </a:endParaRPr>
                    </a:p>
                  </a:txBody>
                  <a:tcPr marL="91442" marR="91442" marT="45732" marB="45732"/>
                </a:tc>
              </a:tr>
            </a:tbl>
          </a:graphicData>
        </a:graphic>
      </p:graphicFrame>
      <p:pic>
        <p:nvPicPr>
          <p:cNvPr id="368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11560" y="3789040"/>
            <a:ext cx="6131251" cy="2947500"/>
          </a:xfrm>
          <a:prstGeom prst="rect">
            <a:avLst/>
          </a:prstGeom>
          <a:noFill/>
        </p:spPr>
      </p:pic>
      <p:sp>
        <p:nvSpPr>
          <p:cNvPr id="8" name="7 Rectángulo"/>
          <p:cNvSpPr/>
          <p:nvPr/>
        </p:nvSpPr>
        <p:spPr>
          <a:xfrm>
            <a:off x="467543" y="1396807"/>
            <a:ext cx="7920037" cy="400110"/>
          </a:xfrm>
          <a:prstGeom prst="rect">
            <a:avLst/>
          </a:prstGeom>
        </p:spPr>
        <p:txBody>
          <a:bodyPr>
            <a:spAutoFit/>
          </a:bodyPr>
          <a:lstStyle/>
          <a:p>
            <a:pPr>
              <a:spcAft>
                <a:spcPct val="40000"/>
              </a:spcAft>
              <a:buFont typeface="Arial" charset="0"/>
              <a:buNone/>
              <a:defRPr/>
            </a:pP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PASO 6: Definir Objetivo de Desempeño</a:t>
            </a:r>
          </a:p>
        </p:txBody>
      </p:sp>
      <p:sp>
        <p:nvSpPr>
          <p:cNvPr id="10" name="1 Marcador de contenido"/>
          <p:cNvSpPr txBox="1">
            <a:spLocks/>
          </p:cNvSpPr>
          <p:nvPr/>
        </p:nvSpPr>
        <p:spPr>
          <a:xfrm>
            <a:off x="0" y="247627"/>
            <a:ext cx="939653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r>
              <a:rPr lang="es-CL" sz="2000" dirty="0" smtClean="0">
                <a:latin typeface="Verdana" panose="020B0604030504040204" pitchFamily="34" charset="0"/>
                <a:ea typeface="Verdana" panose="020B0604030504040204" pitchFamily="34" charset="0"/>
                <a:cs typeface="Verdana" panose="020B0604030504040204" pitchFamily="34" charset="0"/>
              </a:rPr>
              <a:t>)</a:t>
            </a:r>
            <a:endParaRPr lang="es-C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100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99592" y="1556792"/>
            <a:ext cx="7776864" cy="432048"/>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1.- Presentación del Modelo</a:t>
            </a:r>
            <a:endParaRPr lang="es-CL" sz="20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I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899592" y="220486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Servicios participantes</a:t>
            </a:r>
            <a:endPar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redondeado"/>
          <p:cNvSpPr/>
          <p:nvPr/>
        </p:nvSpPr>
        <p:spPr>
          <a:xfrm>
            <a:off x="899592" y="2836168"/>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Modelo de Gestión y de Evaluación de la Capacitación</a:t>
            </a:r>
          </a:p>
        </p:txBody>
      </p:sp>
      <p:sp>
        <p:nvSpPr>
          <p:cNvPr id="7" name="6 Rectángulo redondeado"/>
          <p:cNvSpPr/>
          <p:nvPr/>
        </p:nvSpPr>
        <p:spPr>
          <a:xfrm>
            <a:off x="899592" y="3492624"/>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Roles Servicios Públicos y de la DNSC</a:t>
            </a:r>
          </a:p>
        </p:txBody>
      </p:sp>
      <p:sp>
        <p:nvSpPr>
          <p:cNvPr id="8" name="7 Rectángulo redondeado"/>
          <p:cNvSpPr/>
          <p:nvPr/>
        </p:nvSpPr>
        <p:spPr>
          <a:xfrm>
            <a:off x="899592" y="4140696"/>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Implementación del Modelo</a:t>
            </a:r>
          </a:p>
        </p:txBody>
      </p:sp>
      <p:sp>
        <p:nvSpPr>
          <p:cNvPr id="9" name="8 Rectángulo redondeado"/>
          <p:cNvSpPr/>
          <p:nvPr/>
        </p:nvSpPr>
        <p:spPr>
          <a:xfrm>
            <a:off x="899592" y="4797152"/>
            <a:ext cx="7776864"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 Compromisos Servicios Públicos</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011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8"/>
          <p:cNvSpPr txBox="1">
            <a:spLocks noChangeArrowheads="1"/>
          </p:cNvSpPr>
          <p:nvPr/>
        </p:nvSpPr>
        <p:spPr bwMode="auto">
          <a:xfrm>
            <a:off x="175995" y="1844824"/>
            <a:ext cx="86441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s-MX" altLang="es-CL" sz="1600" b="1" dirty="0" smtClean="0">
                <a:latin typeface="Verdana" panose="020B0604030504040204" pitchFamily="34" charset="0"/>
                <a:ea typeface="Verdana" panose="020B0604030504040204" pitchFamily="34" charset="0"/>
                <a:cs typeface="Verdana" panose="020B0604030504040204" pitchFamily="34" charset="0"/>
              </a:rPr>
              <a:t>Ejemplos </a:t>
            </a:r>
            <a:r>
              <a:rPr lang="es-MX" altLang="es-CL" sz="1600" b="1" dirty="0">
                <a:latin typeface="Verdana" panose="020B0604030504040204" pitchFamily="34" charset="0"/>
                <a:ea typeface="Verdana" panose="020B0604030504040204" pitchFamily="34" charset="0"/>
                <a:cs typeface="Verdana" panose="020B0604030504040204" pitchFamily="34" charset="0"/>
              </a:rPr>
              <a:t>de Objetivos de Desempeño:</a:t>
            </a:r>
          </a:p>
          <a:p>
            <a:pPr algn="just" eaLnBrk="1" hangingPunct="1">
              <a:spcBef>
                <a:spcPct val="0"/>
              </a:spcBef>
              <a:buFontTx/>
              <a:buNone/>
            </a:pPr>
            <a:endParaRPr lang="es-MX" altLang="es-CL" sz="1600" b="1" dirty="0">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0"/>
              </a:spcBef>
              <a:buFont typeface="Wingdings" pitchFamily="2" charset="2"/>
              <a:buChar char="ü"/>
            </a:pPr>
            <a:r>
              <a:rPr lang="es-CL" altLang="es-CL" sz="1600" dirty="0">
                <a:latin typeface="Verdana" panose="020B0604030504040204" pitchFamily="34" charset="0"/>
                <a:ea typeface="Verdana" panose="020B0604030504040204" pitchFamily="34" charset="0"/>
                <a:cs typeface="Verdana" panose="020B0604030504040204" pitchFamily="34" charset="0"/>
              </a:rPr>
              <a:t>Generar informes de fiscalización (conducta), de acuerdo a los estándares y criterios establecidos en el manual técnico (condición), para garantizar una interpretación homogénea de los resultados que entregan los instrumentos de medición (criterio).</a:t>
            </a:r>
          </a:p>
          <a:p>
            <a:pPr algn="just" eaLnBrk="1" hangingPunct="1">
              <a:spcBef>
                <a:spcPct val="0"/>
              </a:spcBef>
              <a:buFontTx/>
              <a:buNone/>
            </a:pPr>
            <a:endParaRPr lang="es-CL" altLang="es-CL" sz="1600" dirty="0">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0"/>
              </a:spcBef>
              <a:buFont typeface="Wingdings" pitchFamily="2" charset="2"/>
              <a:buChar char="ü"/>
            </a:pPr>
            <a:r>
              <a:rPr lang="es-ES" altLang="es-CL" sz="1600" dirty="0">
                <a:latin typeface="Verdana" panose="020B0604030504040204" pitchFamily="34" charset="0"/>
                <a:ea typeface="Verdana" panose="020B0604030504040204" pitchFamily="34" charset="0"/>
                <a:cs typeface="Verdana" panose="020B0604030504040204" pitchFamily="34" charset="0"/>
              </a:rPr>
              <a:t>Despachar la correspondencia de la institución (conducta) conforme a pauta de distribución (condición) durante la jornada de trabajo (criterio).</a:t>
            </a:r>
          </a:p>
          <a:p>
            <a:pPr algn="just" eaLnBrk="1" hangingPunct="1">
              <a:spcBef>
                <a:spcPct val="0"/>
              </a:spcBef>
              <a:buFont typeface="Wingdings" pitchFamily="2" charset="2"/>
              <a:buChar char="ü"/>
            </a:pPr>
            <a:endParaRPr lang="es-ES" altLang="es-CL" sz="1600" dirty="0">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0"/>
              </a:spcBef>
              <a:buFont typeface="Wingdings" pitchFamily="2" charset="2"/>
              <a:buChar char="ü"/>
            </a:pPr>
            <a:r>
              <a:rPr lang="es-ES" altLang="es-CL" sz="1600" dirty="0">
                <a:latin typeface="Verdana" panose="020B0604030504040204" pitchFamily="34" charset="0"/>
                <a:ea typeface="Verdana" panose="020B0604030504040204" pitchFamily="34" charset="0"/>
                <a:cs typeface="Verdana" panose="020B0604030504040204" pitchFamily="34" charset="0"/>
              </a:rPr>
              <a:t>Manejar integralmente la información de los sistemas informáticos (conducta), a través de la infraestructura definida para el modelo de atención (condición), conforme a los estándares de calidad y oportunidad definidos por la institución (criterio).</a:t>
            </a:r>
            <a:endParaRPr lang="es-MX" altLang="es-CL" sz="1600" dirty="0">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0"/>
              </a:spcBef>
              <a:buFontTx/>
              <a:buNone/>
            </a:pPr>
            <a:endParaRPr lang="es-MX" altLang="es-CL" sz="1600" dirty="0">
              <a:latin typeface="Arial" charset="0"/>
            </a:endParaRPr>
          </a:p>
          <a:p>
            <a:pPr algn="just" eaLnBrk="1" hangingPunct="1">
              <a:spcBef>
                <a:spcPct val="0"/>
              </a:spcBef>
              <a:buFontTx/>
              <a:buNone/>
            </a:pPr>
            <a:endParaRPr lang="es-MX" altLang="es-CL" sz="1600" dirty="0">
              <a:latin typeface="Arial" charset="0"/>
            </a:endParaRPr>
          </a:p>
          <a:p>
            <a:pPr algn="just" eaLnBrk="1" hangingPunct="1">
              <a:spcBef>
                <a:spcPct val="0"/>
              </a:spcBef>
              <a:buFontTx/>
              <a:buNone/>
            </a:pPr>
            <a:endParaRPr lang="es-MX" altLang="es-CL" sz="1600" dirty="0">
              <a:latin typeface="Arial" charset="0"/>
            </a:endParaRPr>
          </a:p>
          <a:p>
            <a:pPr algn="just" eaLnBrk="1" hangingPunct="1">
              <a:spcBef>
                <a:spcPct val="0"/>
              </a:spcBef>
              <a:buFont typeface="Wingdings" pitchFamily="2" charset="2"/>
              <a:buChar char="ü"/>
            </a:pPr>
            <a:endParaRPr lang="es-CL" altLang="es-CL" sz="1600" dirty="0">
              <a:latin typeface="Arial" charset="0"/>
            </a:endParaRPr>
          </a:p>
        </p:txBody>
      </p:sp>
      <p:pic>
        <p:nvPicPr>
          <p:cNvPr id="378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23928" y="5229200"/>
            <a:ext cx="3619801" cy="1740161"/>
          </a:xfrm>
          <a:prstGeom prst="rect">
            <a:avLst/>
          </a:prstGeom>
          <a:noFill/>
        </p:spPr>
      </p:pic>
      <p:sp>
        <p:nvSpPr>
          <p:cNvPr id="8" name="7 Rectángulo"/>
          <p:cNvSpPr/>
          <p:nvPr/>
        </p:nvSpPr>
        <p:spPr>
          <a:xfrm>
            <a:off x="278382" y="1374722"/>
            <a:ext cx="7920037" cy="400110"/>
          </a:xfrm>
          <a:prstGeom prst="rect">
            <a:avLst/>
          </a:prstGeom>
        </p:spPr>
        <p:txBody>
          <a:bodyPr>
            <a:spAutoFit/>
          </a:bodyPr>
          <a:lstStyle/>
          <a:p>
            <a:pPr>
              <a:spcAft>
                <a:spcPct val="40000"/>
              </a:spcAft>
              <a:buFont typeface="Arial" charset="0"/>
              <a:buNone/>
              <a:defRPr/>
            </a:pP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PASO 6: Definir Objetivo de Desempeño</a:t>
            </a:r>
          </a:p>
        </p:txBody>
      </p:sp>
      <p:sp>
        <p:nvSpPr>
          <p:cNvPr id="2" name="1 Botón de acción: Hacia atrás o Anterior">
            <a:hlinkClick r:id="rId4" action="ppaction://hlinksldjump" highlightClick="1"/>
          </p:cNvPr>
          <p:cNvSpPr/>
          <p:nvPr/>
        </p:nvSpPr>
        <p:spPr>
          <a:xfrm>
            <a:off x="7874569" y="5737356"/>
            <a:ext cx="64770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0" y="247627"/>
            <a:ext cx="9684568"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192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8"/>
          <p:cNvSpPr txBox="1">
            <a:spLocks noChangeArrowheads="1"/>
          </p:cNvSpPr>
          <p:nvPr/>
        </p:nvSpPr>
        <p:spPr bwMode="auto">
          <a:xfrm>
            <a:off x="323528" y="3140968"/>
            <a:ext cx="7920037" cy="4770537"/>
          </a:xfrm>
          <a:prstGeom prst="rect">
            <a:avLst/>
          </a:prstGeom>
          <a:noFill/>
          <a:ln w="9525">
            <a:noFill/>
            <a:miter lim="800000"/>
            <a:headEnd/>
            <a:tailEnd/>
          </a:ln>
        </p:spPr>
        <p:txBody>
          <a:bodyPr>
            <a:spAutoFit/>
          </a:bodyPr>
          <a:lstStyle/>
          <a:p>
            <a:pPr algn="just">
              <a:defRPr/>
            </a:pPr>
            <a:endParaRPr lang="es-MX" sz="1600" dirty="0">
              <a:latin typeface="+mj-lt"/>
            </a:endParaRPr>
          </a:p>
          <a:p>
            <a:pPr algn="just">
              <a:defRPr/>
            </a:pPr>
            <a:r>
              <a:rPr lang="es-MX" sz="1600" b="1" dirty="0">
                <a:latin typeface="Verdana" panose="020B0604030504040204" pitchFamily="34" charset="0"/>
                <a:ea typeface="Verdana" panose="020B0604030504040204" pitchFamily="34" charset="0"/>
                <a:cs typeface="Verdana" panose="020B0604030504040204" pitchFamily="34" charset="0"/>
              </a:rPr>
              <a:t>Contenidos de esta Ficha:</a:t>
            </a:r>
          </a:p>
          <a:p>
            <a:pPr algn="just">
              <a:defRPr/>
            </a:pPr>
            <a:endParaRPr lang="es-MX" sz="1600" b="1"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Datos de la actividad de capacitación.</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Nombre y cargos de las personas entrevistadas.</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Evidencias de la necesidad.</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Como apoya la capacitación a esa necesidad.</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Objetivo de desempeño de la actividad.</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Perfil y N° de participantes.</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Perfil de jefaturas involucradas.</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Modalidad de ejecución de la actividad.</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Tipo de actividad.</a:t>
            </a:r>
          </a:p>
          <a:p>
            <a:pPr algn="just">
              <a:buFont typeface="Wingdings" pitchFamily="2" charset="2"/>
              <a:buChar char="ü"/>
              <a:defRPr/>
            </a:pPr>
            <a:r>
              <a:rPr lang="es-ES" sz="1600" dirty="0">
                <a:latin typeface="Verdana" panose="020B0604030504040204" pitchFamily="34" charset="0"/>
                <a:ea typeface="Verdana" panose="020B0604030504040204" pitchFamily="34" charset="0"/>
                <a:cs typeface="Verdana" panose="020B0604030504040204" pitchFamily="34" charset="0"/>
              </a:rPr>
              <a:t> Niveles de evaluación a la que se someterá (reacción, aprendizaje y transferencia).</a:t>
            </a:r>
          </a:p>
          <a:p>
            <a:pPr algn="just">
              <a:defRPr/>
            </a:pPr>
            <a:endParaRPr lang="es-MX" sz="1600" b="1" dirty="0">
              <a:latin typeface="Verdana" panose="020B0604030504040204" pitchFamily="34" charset="0"/>
              <a:ea typeface="Verdana" panose="020B0604030504040204" pitchFamily="34" charset="0"/>
              <a:cs typeface="Verdana" panose="020B0604030504040204" pitchFamily="34" charset="0"/>
            </a:endParaRPr>
          </a:p>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endParaRPr lang="es-CL" sz="1600" dirty="0">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p:cNvSpPr/>
          <p:nvPr/>
        </p:nvSpPr>
        <p:spPr>
          <a:xfrm>
            <a:off x="349270" y="1268760"/>
            <a:ext cx="7920037" cy="400110"/>
          </a:xfrm>
          <a:prstGeom prst="rect">
            <a:avLst/>
          </a:prstGeom>
        </p:spPr>
        <p:txBody>
          <a:bodyPr>
            <a:spAutoFit/>
          </a:bodyPr>
          <a:lstStyle/>
          <a:p>
            <a:pPr>
              <a:spcAft>
                <a:spcPct val="40000"/>
              </a:spcAft>
              <a:buFont typeface="Arial" charset="0"/>
              <a:buNone/>
              <a:defRPr/>
            </a:pP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PASO 7: Sistematización de la información</a:t>
            </a:r>
          </a:p>
        </p:txBody>
      </p:sp>
      <p:graphicFrame>
        <p:nvGraphicFramePr>
          <p:cNvPr id="6" name="5 Tabla"/>
          <p:cNvGraphicFramePr>
            <a:graphicFrameLocks noGrp="1"/>
          </p:cNvGraphicFramePr>
          <p:nvPr>
            <p:extLst>
              <p:ext uri="{D42A27DB-BD31-4B8C-83A1-F6EECF244321}">
                <p14:modId xmlns:p14="http://schemas.microsoft.com/office/powerpoint/2010/main" val="2245223268"/>
              </p:ext>
            </p:extLst>
          </p:nvPr>
        </p:nvGraphicFramePr>
        <p:xfrm>
          <a:off x="323528" y="1951931"/>
          <a:ext cx="8424614" cy="1189037"/>
        </p:xfrm>
        <a:graphic>
          <a:graphicData uri="http://schemas.openxmlformats.org/drawingml/2006/table">
            <a:tbl>
              <a:tblPr firstRow="1" bandRow="1">
                <a:tableStyleId>{5C22544A-7EE6-4342-B048-85BDC9FD1C3A}</a:tableStyleId>
              </a:tblPr>
              <a:tblGrid>
                <a:gridCol w="8424614"/>
              </a:tblGrid>
              <a:tr h="11890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8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2000" dirty="0" smtClean="0">
                          <a:latin typeface="Verdana" panose="020B0604030504040204" pitchFamily="34" charset="0"/>
                          <a:ea typeface="Verdana" panose="020B0604030504040204" pitchFamily="34" charset="0"/>
                          <a:cs typeface="Verdana" panose="020B0604030504040204" pitchFamily="34" charset="0"/>
                        </a:rPr>
                        <a:t>Contando con toda la información</a:t>
                      </a:r>
                      <a:r>
                        <a:rPr lang="es-MX" sz="2000" baseline="0" dirty="0" smtClean="0">
                          <a:latin typeface="Verdana" panose="020B0604030504040204" pitchFamily="34" charset="0"/>
                          <a:ea typeface="Verdana" panose="020B0604030504040204" pitchFamily="34" charset="0"/>
                          <a:cs typeface="Verdana" panose="020B0604030504040204" pitchFamily="34" charset="0"/>
                        </a:rPr>
                        <a:t> de esta etapa, de debe completar la Ficha Resumen de Detección de Necesidades.</a:t>
                      </a:r>
                    </a:p>
                  </a:txBody>
                  <a:tcPr marL="91442" marR="91442" marT="45732" marB="45732"/>
                </a:tc>
              </a:tr>
            </a:tbl>
          </a:graphicData>
        </a:graphic>
      </p:graphicFrame>
      <p:sp>
        <p:nvSpPr>
          <p:cNvPr id="9" name="1 Marcador de contenido"/>
          <p:cNvSpPr txBox="1">
            <a:spLocks/>
          </p:cNvSpPr>
          <p:nvPr/>
        </p:nvSpPr>
        <p:spPr>
          <a:xfrm>
            <a:off x="0" y="247627"/>
            <a:ext cx="961256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688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94" y="1412776"/>
            <a:ext cx="8105775"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Marcador de contenido"/>
          <p:cNvSpPr txBox="1">
            <a:spLocks/>
          </p:cNvSpPr>
          <p:nvPr/>
        </p:nvSpPr>
        <p:spPr>
          <a:xfrm>
            <a:off x="0" y="247627"/>
            <a:ext cx="975657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666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16037"/>
            <a:ext cx="8137525" cy="46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p:cNvSpPr txBox="1">
            <a:spLocks noChangeArrowheads="1"/>
          </p:cNvSpPr>
          <p:nvPr/>
        </p:nvSpPr>
        <p:spPr bwMode="auto">
          <a:xfrm>
            <a:off x="323527" y="5934075"/>
            <a:ext cx="7812087" cy="523220"/>
          </a:xfrm>
          <a:prstGeom prst="rect">
            <a:avLst/>
          </a:prstGeom>
          <a:noFill/>
          <a:ln w="9525">
            <a:noFill/>
            <a:miter lim="800000"/>
            <a:headEnd/>
            <a:tailEnd/>
          </a:ln>
        </p:spPr>
        <p:txBody>
          <a:bodyPr>
            <a:spAutoFit/>
          </a:bodyPr>
          <a:lstStyle/>
          <a:p>
            <a:pPr algn="just">
              <a:defRPr/>
            </a:pPr>
            <a:r>
              <a:rPr lang="es-MX" sz="1400" dirty="0">
                <a:solidFill>
                  <a:srgbClr val="006CB7"/>
                </a:solidFill>
                <a:latin typeface="Verdana" panose="020B0604030504040204" pitchFamily="34" charset="0"/>
                <a:ea typeface="Verdana" panose="020B0604030504040204" pitchFamily="34" charset="0"/>
                <a:cs typeface="Verdana" panose="020B0604030504040204" pitchFamily="34" charset="0"/>
              </a:rPr>
              <a:t>El formato completo de este formulario, se encuentra en </a:t>
            </a:r>
            <a:r>
              <a:rPr lang="es-MX" sz="1400" dirty="0" smtClean="0">
                <a:solidFill>
                  <a:srgbClr val="006CB7"/>
                </a:solidFill>
                <a:latin typeface="Verdana" panose="020B0604030504040204" pitchFamily="34" charset="0"/>
                <a:ea typeface="Verdana" panose="020B0604030504040204" pitchFamily="34" charset="0"/>
                <a:cs typeface="Verdana" panose="020B0604030504040204" pitchFamily="34" charset="0"/>
              </a:rPr>
              <a:t>el documento </a:t>
            </a:r>
            <a:r>
              <a:rPr lang="es-MX" sz="1400" dirty="0">
                <a:solidFill>
                  <a:srgbClr val="006CB7"/>
                </a:solidFill>
                <a:latin typeface="Verdana" panose="020B0604030504040204" pitchFamily="34" charset="0"/>
                <a:ea typeface="Verdana" panose="020B0604030504040204" pitchFamily="34" charset="0"/>
                <a:cs typeface="Verdana" panose="020B0604030504040204" pitchFamily="34" charset="0"/>
              </a:rPr>
              <a:t>«Guía Práctica para gestionar la capacitación en los Servicios Públicos»</a:t>
            </a:r>
          </a:p>
        </p:txBody>
      </p:sp>
      <p:sp>
        <p:nvSpPr>
          <p:cNvPr id="2" name="1 Botón de acción: Hacia atrás o Anterior">
            <a:hlinkClick r:id="rId4" action="ppaction://hlinksldjump" highlightClick="1"/>
          </p:cNvPr>
          <p:cNvSpPr/>
          <p:nvPr/>
        </p:nvSpPr>
        <p:spPr>
          <a:xfrm>
            <a:off x="8386025" y="5924681"/>
            <a:ext cx="649287" cy="2873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0" y="247627"/>
            <a:ext cx="9540552"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a:latin typeface="Verdana" panose="020B0604030504040204" pitchFamily="34" charset="0"/>
                <a:ea typeface="Verdana" panose="020B0604030504040204" pitchFamily="34" charset="0"/>
                <a:cs typeface="Verdana" panose="020B0604030504040204" pitchFamily="34" charset="0"/>
              </a:rPr>
              <a:t>4</a:t>
            </a:r>
            <a:r>
              <a:rPr lang="es-CL" dirty="0" smtClean="0">
                <a:latin typeface="Verdana" panose="020B0604030504040204" pitchFamily="34" charset="0"/>
                <a:ea typeface="Verdana" panose="020B0604030504040204" pitchFamily="34" charset="0"/>
                <a:cs typeface="Verdana" panose="020B0604030504040204" pitchFamily="34" charset="0"/>
              </a:rPr>
              <a:t>.- Detección de Necesidades de Capacitación (DNC)</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366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a:t>
            </a:r>
            <a:r>
              <a:rPr lang="es-MX" sz="2800" b="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Ii</a:t>
            </a: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redondeado"/>
          <p:cNvSpPr/>
          <p:nvPr/>
        </p:nvSpPr>
        <p:spPr>
          <a:xfrm>
            <a:off x="528878" y="2420888"/>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Rol Consultor</a:t>
            </a:r>
          </a:p>
        </p:txBody>
      </p:sp>
      <p:sp>
        <p:nvSpPr>
          <p:cNvPr id="14" name="8 Rectángulo redondeado"/>
          <p:cNvSpPr/>
          <p:nvPr/>
        </p:nvSpPr>
        <p:spPr>
          <a:xfrm>
            <a:off x="528878" y="3212976"/>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3.- 1era. parte de implementación del modelo</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14 Rectángulo redondeado"/>
          <p:cNvSpPr/>
          <p:nvPr/>
        </p:nvSpPr>
        <p:spPr>
          <a:xfrm>
            <a:off x="566981" y="407707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Detección Necesidades de Capacitación (DNC)</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15 Rectángulo redondeado"/>
          <p:cNvSpPr/>
          <p:nvPr/>
        </p:nvSpPr>
        <p:spPr>
          <a:xfrm>
            <a:off x="528878" y="551723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6</a:t>
            </a:r>
            <a:r>
              <a:rPr lang="es-MX"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Planificación de la capacitación: Diseño Instruccional</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16 Rectángulo redondeado"/>
          <p:cNvSpPr/>
          <p:nvPr/>
        </p:nvSpPr>
        <p:spPr>
          <a:xfrm>
            <a:off x="528878" y="166701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Objetivos de la II parte</a:t>
            </a:r>
          </a:p>
        </p:txBody>
      </p:sp>
      <p:sp>
        <p:nvSpPr>
          <p:cNvPr id="8" name="8 Rectángulo redondeado"/>
          <p:cNvSpPr/>
          <p:nvPr/>
        </p:nvSpPr>
        <p:spPr>
          <a:xfrm>
            <a:off x="566981" y="4797152"/>
            <a:ext cx="8046203" cy="43204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5.- Compromiso de implementación o Plan de Acción</a:t>
            </a:r>
            <a:endParaRPr lang="es-ES" sz="20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836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40645" y="1412776"/>
            <a:ext cx="8331200" cy="4896544"/>
          </a:xfrm>
          <a:prstGeom prst="rect">
            <a:avLst/>
          </a:prstGeom>
        </p:spPr>
        <p:txBody>
          <a:bodyPr>
            <a:normAutofit fontScale="85000" lnSpcReduction="20000"/>
          </a:bodyPr>
          <a:lstStyle/>
          <a:p>
            <a:pPr>
              <a:spcAft>
                <a:spcPct val="40000"/>
              </a:spcAft>
              <a:buFont typeface="Arial" charset="0"/>
              <a:buNone/>
              <a:defRPr/>
            </a:pPr>
            <a:endParaRPr lang="es-MX" sz="2100" b="1" u="sng" dirty="0" smtClean="0">
              <a:solidFill>
                <a:srgbClr val="CC3300"/>
              </a:solidFill>
            </a:endParaRPr>
          </a:p>
          <a:p>
            <a:pPr algn="just">
              <a:spcAft>
                <a:spcPct val="40000"/>
              </a:spcAft>
              <a:buFont typeface="Wingdings" pitchFamily="2" charset="2"/>
              <a:buChar char="ü"/>
              <a:defRPr/>
            </a:pPr>
            <a:r>
              <a:rPr lang="es-ES" sz="2100" dirty="0" smtClean="0"/>
              <a:t>La Unidad de Capacitación coordina la elaboración y suscripción del documento “Compromiso de Implementación”.</a:t>
            </a:r>
          </a:p>
          <a:p>
            <a:pPr algn="just">
              <a:spcAft>
                <a:spcPct val="40000"/>
              </a:spcAft>
              <a:buFont typeface="Wingdings" pitchFamily="2" charset="2"/>
              <a:buChar char="ü"/>
              <a:defRPr/>
            </a:pPr>
            <a:r>
              <a:rPr lang="es-ES" sz="2100" dirty="0" smtClean="0"/>
              <a:t>El participante y su jefatura directa se comprometen con desempeños observables y específicos, para evaluar la transferencia de lo aprendido al puesto de trabajo; así como también con la generación de condiciones para que la transferencia sea posible. </a:t>
            </a:r>
          </a:p>
          <a:p>
            <a:pPr algn="just">
              <a:spcAft>
                <a:spcPct val="40000"/>
              </a:spcAft>
              <a:buFont typeface="Wingdings" pitchFamily="2" charset="2"/>
              <a:buChar char="ü"/>
              <a:defRPr/>
            </a:pPr>
            <a:r>
              <a:rPr lang="es-ES" sz="2100" dirty="0" smtClean="0"/>
              <a:t>Se debe tener presente el objetivo de desempeño y los objetivos de aprendizaje definidos para la actividad, y puede ser ajustado inmediatamente de terminada la actividad de capacitación, si ello fuese necesario.</a:t>
            </a:r>
          </a:p>
          <a:p>
            <a:pPr marL="0" indent="0" algn="just">
              <a:spcAft>
                <a:spcPct val="40000"/>
              </a:spcAft>
              <a:buFont typeface="Arial" charset="0"/>
              <a:buNone/>
              <a:defRPr/>
            </a:pPr>
            <a:endParaRPr lang="es-ES" sz="2100" dirty="0" smtClean="0">
              <a:solidFill>
                <a:schemeClr val="tx2">
                  <a:lumMod val="60000"/>
                  <a:lumOff val="40000"/>
                </a:schemeClr>
              </a:solidFill>
            </a:endParaRPr>
          </a:p>
          <a:p>
            <a:pPr marL="0" indent="0" algn="just">
              <a:spcAft>
                <a:spcPct val="40000"/>
              </a:spcAft>
              <a:buFont typeface="Arial" charset="0"/>
              <a:buNone/>
              <a:defRPr/>
            </a:pPr>
            <a:r>
              <a:rPr lang="es-ES" sz="2100" dirty="0">
                <a:solidFill>
                  <a:srgbClr val="006CB7"/>
                </a:solidFill>
              </a:rPr>
              <a:t>El formato completo de este formulario, se encuentra en la </a:t>
            </a:r>
            <a:r>
              <a:rPr lang="es-ES" sz="2100" dirty="0" smtClean="0">
                <a:solidFill>
                  <a:srgbClr val="006CB7"/>
                </a:solidFill>
              </a:rPr>
              <a:t>«</a:t>
            </a:r>
            <a:r>
              <a:rPr lang="es-ES" sz="2100" dirty="0">
                <a:solidFill>
                  <a:srgbClr val="006CB7"/>
                </a:solidFill>
              </a:rPr>
              <a:t>Guía Práctica para gestionar la capacitación en los Servicios Públicos</a:t>
            </a:r>
            <a:r>
              <a:rPr lang="es-ES" sz="2100" dirty="0" smtClean="0">
                <a:solidFill>
                  <a:srgbClr val="006CB7"/>
                </a:solidFill>
              </a:rPr>
              <a:t>».</a:t>
            </a:r>
            <a:endParaRPr lang="es-ES" sz="2100" dirty="0">
              <a:solidFill>
                <a:srgbClr val="006CB7"/>
              </a:solidFill>
            </a:endParaRPr>
          </a:p>
          <a:p>
            <a:pPr marL="0" indent="0">
              <a:spcAft>
                <a:spcPct val="40000"/>
              </a:spcAft>
              <a:buFont typeface="Arial" charset="0"/>
              <a:buNone/>
              <a:defRPr/>
            </a:pPr>
            <a:endParaRPr lang="es-MX" sz="2400" dirty="0" smtClean="0">
              <a:solidFill>
                <a:srgbClr val="006CB7"/>
              </a:solidFill>
            </a:endParaRPr>
          </a:p>
          <a:p>
            <a:pPr>
              <a:spcAft>
                <a:spcPct val="40000"/>
              </a:spcAft>
              <a:buFont typeface="Wingdings" pitchFamily="2" charset="2"/>
              <a:buChar char="ü"/>
              <a:defRPr/>
            </a:pPr>
            <a:endParaRPr lang="es-MX" sz="2400" dirty="0" smtClean="0">
              <a:solidFill>
                <a:srgbClr val="006CB7"/>
              </a:solidFill>
            </a:endParaRPr>
          </a:p>
          <a:p>
            <a:pPr>
              <a:spcAft>
                <a:spcPct val="40000"/>
              </a:spcAft>
              <a:buFont typeface="Arial" charset="0"/>
              <a:buNone/>
              <a:defRPr/>
            </a:pPr>
            <a:endParaRPr lang="es-MX" sz="2400" dirty="0" smtClean="0">
              <a:solidFill>
                <a:srgbClr val="006CB7"/>
              </a:solidFill>
            </a:endParaRPr>
          </a:p>
        </p:txBody>
      </p:sp>
      <p:sp>
        <p:nvSpPr>
          <p:cNvPr id="6" name="1 Marcador de contenido"/>
          <p:cNvSpPr txBox="1">
            <a:spLocks/>
          </p:cNvSpPr>
          <p:nvPr/>
        </p:nvSpPr>
        <p:spPr>
          <a:xfrm>
            <a:off x="0" y="247627"/>
            <a:ext cx="961256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smtClean="0">
                <a:latin typeface="Verdana" panose="020B0604030504040204" pitchFamily="34" charset="0"/>
                <a:ea typeface="Verdana" panose="020B0604030504040204" pitchFamily="34" charset="0"/>
                <a:cs typeface="Verdana" panose="020B0604030504040204" pitchFamily="34" charset="0"/>
              </a:rPr>
              <a:t>5.- Compromiso de Implementación o Plan de Acción</a:t>
            </a:r>
          </a:p>
        </p:txBody>
      </p:sp>
    </p:spTree>
    <p:extLst>
      <p:ext uri="{BB962C8B-B14F-4D97-AF65-F5344CB8AC3E}">
        <p14:creationId xmlns:p14="http://schemas.microsoft.com/office/powerpoint/2010/main" val="387865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41438"/>
            <a:ext cx="84518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Marcador de contenido"/>
          <p:cNvSpPr txBox="1">
            <a:spLocks/>
          </p:cNvSpPr>
          <p:nvPr/>
        </p:nvSpPr>
        <p:spPr>
          <a:xfrm>
            <a:off x="0" y="247627"/>
            <a:ext cx="9468544"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smtClean="0">
                <a:latin typeface="Verdana" panose="020B0604030504040204" pitchFamily="34" charset="0"/>
                <a:ea typeface="Verdana" panose="020B0604030504040204" pitchFamily="34" charset="0"/>
                <a:cs typeface="Verdana" panose="020B0604030504040204" pitchFamily="34" charset="0"/>
              </a:rPr>
              <a:t>5.- Compromiso de Implementación o Plan de Acción</a:t>
            </a:r>
          </a:p>
        </p:txBody>
      </p:sp>
    </p:spTree>
    <p:extLst>
      <p:ext uri="{BB962C8B-B14F-4D97-AF65-F5344CB8AC3E}">
        <p14:creationId xmlns:p14="http://schemas.microsoft.com/office/powerpoint/2010/main" val="15534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77938"/>
            <a:ext cx="7691437"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Marcador de contenido"/>
          <p:cNvSpPr txBox="1">
            <a:spLocks/>
          </p:cNvSpPr>
          <p:nvPr/>
        </p:nvSpPr>
        <p:spPr>
          <a:xfrm>
            <a:off x="0" y="247627"/>
            <a:ext cx="9540552"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dirty="0" smtClean="0">
                <a:latin typeface="Verdana" panose="020B0604030504040204" pitchFamily="34" charset="0"/>
                <a:ea typeface="Verdana" panose="020B0604030504040204" pitchFamily="34" charset="0"/>
                <a:cs typeface="Verdana" panose="020B0604030504040204" pitchFamily="34" charset="0"/>
              </a:rPr>
              <a:t>5.- Compromiso de Implementación o Plan de Acción</a:t>
            </a:r>
          </a:p>
        </p:txBody>
      </p:sp>
    </p:spTree>
    <p:extLst>
      <p:ext uri="{BB962C8B-B14F-4D97-AF65-F5344CB8AC3E}">
        <p14:creationId xmlns:p14="http://schemas.microsoft.com/office/powerpoint/2010/main" val="423349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idx="4294967295"/>
          </p:nvPr>
        </p:nvSpPr>
        <p:spPr>
          <a:xfrm>
            <a:off x="467544" y="116632"/>
            <a:ext cx="8064500" cy="1143000"/>
          </a:xfrm>
          <a:prstGeom prst="rect">
            <a:avLst/>
          </a:prstGeom>
        </p:spPr>
        <p:txBody>
          <a:bodyPr/>
          <a:lstStyle/>
          <a:p>
            <a:pPr eaLnBrk="1" hangingPunct="1">
              <a:defRPr/>
            </a:pP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Temario – </a:t>
            </a:r>
            <a:r>
              <a:rPr lang="es-MX" sz="2800" b="1"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Ii</a:t>
            </a:r>
            <a:r>
              <a:rPr lang="es-MX"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PARTE</a:t>
            </a:r>
            <a:endParaRPr lang="es-E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redondeado"/>
          <p:cNvSpPr/>
          <p:nvPr/>
        </p:nvSpPr>
        <p:spPr>
          <a:xfrm>
            <a:off x="528878" y="2420888"/>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2.- Rol Consultor</a:t>
            </a:r>
          </a:p>
        </p:txBody>
      </p:sp>
      <p:sp>
        <p:nvSpPr>
          <p:cNvPr id="14" name="8 Rectángulo redondeado"/>
          <p:cNvSpPr/>
          <p:nvPr/>
        </p:nvSpPr>
        <p:spPr>
          <a:xfrm>
            <a:off x="528878" y="3212976"/>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3.- 1era. parte de implementación del modelo</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14 Rectángulo redondeado"/>
          <p:cNvSpPr/>
          <p:nvPr/>
        </p:nvSpPr>
        <p:spPr>
          <a:xfrm>
            <a:off x="566981" y="407707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4.- Detección Necesidades de Capacitación (DNC)</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15 Rectángulo redondeado"/>
          <p:cNvSpPr/>
          <p:nvPr/>
        </p:nvSpPr>
        <p:spPr>
          <a:xfrm>
            <a:off x="558245" y="5517232"/>
            <a:ext cx="8046203" cy="43204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bg2"/>
                </a:solidFill>
                <a:latin typeface="Verdana" panose="020B0604030504040204" pitchFamily="34" charset="0"/>
                <a:ea typeface="Verdana" panose="020B0604030504040204" pitchFamily="34" charset="0"/>
                <a:cs typeface="Verdana" panose="020B0604030504040204" pitchFamily="34" charset="0"/>
              </a:rPr>
              <a:t>6.- Planificación de la capacitación: Diseño Instruccional</a:t>
            </a:r>
            <a:endParaRPr lang="es-ES" sz="20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16 Rectángulo redondeado"/>
          <p:cNvSpPr/>
          <p:nvPr/>
        </p:nvSpPr>
        <p:spPr>
          <a:xfrm>
            <a:off x="528878" y="166701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1.- Objetivos de la II parte</a:t>
            </a:r>
          </a:p>
        </p:txBody>
      </p:sp>
      <p:sp>
        <p:nvSpPr>
          <p:cNvPr id="8" name="8 Rectángulo redondeado"/>
          <p:cNvSpPr/>
          <p:nvPr/>
        </p:nvSpPr>
        <p:spPr>
          <a:xfrm>
            <a:off x="566981" y="4797152"/>
            <a:ext cx="8046203" cy="432048"/>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5.- Compromiso de implementación o Plan de Acción</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580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385" y="1534214"/>
            <a:ext cx="7014095" cy="52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1 Rectángulo"/>
          <p:cNvSpPr>
            <a:spLocks noChangeArrowheads="1"/>
          </p:cNvSpPr>
          <p:nvPr/>
        </p:nvSpPr>
        <p:spPr bwMode="auto">
          <a:xfrm>
            <a:off x="179512" y="1303234"/>
            <a:ext cx="1593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CL" sz="2400" dirty="0">
                <a:solidFill>
                  <a:srgbClr val="CC33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¿Qué es?</a:t>
            </a:r>
            <a:endParaRPr lang="es-CL" altLang="es-CL" sz="2400" dirty="0">
              <a:solidFill>
                <a:srgbClr val="CC33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7596336" y="6237286"/>
            <a:ext cx="1296144"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0" y="247627"/>
            <a:ext cx="91440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200" dirty="0" smtClean="0">
                <a:latin typeface="Verdana" panose="020B0604030504040204" pitchFamily="34" charset="0"/>
                <a:ea typeface="Verdana" panose="020B0604030504040204" pitchFamily="34" charset="0"/>
                <a:cs typeface="Verdana" panose="020B0604030504040204" pitchFamily="34" charset="0"/>
              </a:rPr>
              <a:t>6.- Planificación de la Capacitación: Diseño </a:t>
            </a:r>
            <a:r>
              <a:rPr lang="es-CL" sz="22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755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4 Marcador de contenido"/>
          <p:cNvSpPr>
            <a:spLocks noGrp="1"/>
          </p:cNvSpPr>
          <p:nvPr>
            <p:ph idx="1"/>
          </p:nvPr>
        </p:nvSpPr>
        <p:spPr>
          <a:prstGeom prst="rect">
            <a:avLst/>
          </a:prstGeom>
        </p:spPr>
        <p:txBody>
          <a:bodyPr>
            <a:normAutofit/>
          </a:bodyPr>
          <a:lstStyle/>
          <a:p>
            <a:pPr>
              <a:spcAft>
                <a:spcPct val="40000"/>
              </a:spcAft>
              <a:buFont typeface="Arial" charset="0"/>
              <a:buNone/>
            </a:pPr>
            <a:r>
              <a:rPr lang="es-MX" altLang="es-CL" sz="2400" dirty="0" smtClean="0">
                <a:solidFill>
                  <a:srgbClr val="006CB7"/>
                </a:solidFill>
              </a:rPr>
              <a:t>Los desafíos en materia de </a:t>
            </a:r>
            <a:r>
              <a:rPr lang="es-MX" altLang="es-CL" sz="2400" b="1" i="1" u="sng" dirty="0" smtClean="0">
                <a:solidFill>
                  <a:srgbClr val="006CB7"/>
                </a:solidFill>
              </a:rPr>
              <a:t>capacitación</a:t>
            </a:r>
            <a:r>
              <a:rPr lang="es-MX" altLang="es-CL" sz="2400" dirty="0" smtClean="0">
                <a:solidFill>
                  <a:srgbClr val="006CB7"/>
                </a:solidFill>
              </a:rPr>
              <a:t> son:</a:t>
            </a:r>
          </a:p>
          <a:p>
            <a:pPr algn="just">
              <a:spcAft>
                <a:spcPct val="40000"/>
              </a:spcAft>
            </a:pPr>
            <a:r>
              <a:rPr lang="es-MX" altLang="es-CL" sz="2400" dirty="0" smtClean="0"/>
              <a:t>Mejorar el </a:t>
            </a:r>
            <a:r>
              <a:rPr lang="es-MX" altLang="es-CL" sz="2400" b="1" dirty="0" smtClean="0"/>
              <a:t>desempeño</a:t>
            </a:r>
            <a:r>
              <a:rPr lang="es-MX" altLang="es-CL" sz="2400" dirty="0" smtClean="0"/>
              <a:t> de los funcionarios públicos, a través de capacitación focalizada y de calidad.</a:t>
            </a:r>
          </a:p>
          <a:p>
            <a:pPr algn="just"/>
            <a:r>
              <a:rPr lang="es-MX" altLang="es-CL" sz="2400" dirty="0" smtClean="0"/>
              <a:t>Contribuir a </a:t>
            </a:r>
            <a:r>
              <a:rPr lang="es-MX" altLang="es-CL" sz="2400" b="1" dirty="0" smtClean="0"/>
              <a:t>mejorar la calidad y eficacia en la provisión de servicios de capacitación en el sector público.</a:t>
            </a:r>
            <a:endParaRPr lang="es-ES" altLang="es-CL" sz="2400" b="1" dirty="0" smtClean="0"/>
          </a:p>
        </p:txBody>
      </p:sp>
      <p:sp>
        <p:nvSpPr>
          <p:cNvPr id="7" name="1 Marcador de contenido"/>
          <p:cNvSpPr>
            <a:spLocks noGrp="1"/>
          </p:cNvSpPr>
          <p:nvPr>
            <p:ph sz="quarter" idx="12"/>
          </p:nvPr>
        </p:nvSpPr>
        <p:spPr>
          <a:xfrm>
            <a:off x="558800" y="439051"/>
            <a:ext cx="8331200" cy="747580"/>
          </a:xfrm>
        </p:spPr>
        <p:txBody>
          <a:bodyPr/>
          <a:lstStyle/>
          <a:p>
            <a:pPr algn="l"/>
            <a:r>
              <a:rPr lang="es-CL" sz="2800" dirty="0">
                <a:latin typeface="Verdana" panose="020B0604030504040204" pitchFamily="34" charset="0"/>
                <a:ea typeface="Verdana" panose="020B0604030504040204" pitchFamily="34" charset="0"/>
                <a:cs typeface="Verdana" panose="020B0604030504040204" pitchFamily="34" charset="0"/>
              </a:rPr>
              <a:t>1.- Presentación del M</a:t>
            </a:r>
            <a:r>
              <a:rPr lang="es-CL" sz="2800" dirty="0" smtClean="0">
                <a:latin typeface="Verdana" panose="020B0604030504040204" pitchFamily="34" charset="0"/>
                <a:ea typeface="Verdana" panose="020B0604030504040204" pitchFamily="34" charset="0"/>
                <a:cs typeface="Verdana" panose="020B0604030504040204" pitchFamily="34" charset="0"/>
              </a:rPr>
              <a:t>odelo</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060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56" y="1786781"/>
            <a:ext cx="77978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7"/>
          <p:cNvSpPr txBox="1">
            <a:spLocks noChangeArrowheads="1"/>
          </p:cNvSpPr>
          <p:nvPr/>
        </p:nvSpPr>
        <p:spPr bwMode="auto">
          <a:xfrm>
            <a:off x="1217336" y="1217858"/>
            <a:ext cx="6777817" cy="400110"/>
          </a:xfrm>
          <a:prstGeom prst="rect">
            <a:avLst/>
          </a:prstGeom>
          <a:noFill/>
          <a:ln w="9525">
            <a:noFill/>
            <a:miter lim="800000"/>
            <a:headEnd/>
            <a:tailEnd/>
          </a:ln>
        </p:spPr>
        <p:txBody>
          <a:bodyPr wrap="none">
            <a:spAutoFit/>
          </a:bodyPr>
          <a:lstStyle/>
          <a:p>
            <a:pPr algn="ctr">
              <a:defRPr/>
            </a:pPr>
            <a:r>
              <a:rPr lang="es-MX" sz="2000" b="1" dirty="0">
                <a:latin typeface="Verdana" panose="020B0604030504040204" pitchFamily="34" charset="0"/>
                <a:ea typeface="Verdana" panose="020B0604030504040204" pitchFamily="34" charset="0"/>
                <a:cs typeface="Verdana" panose="020B0604030504040204" pitchFamily="34" charset="0"/>
              </a:rPr>
              <a:t>Componentes Modelo de Diseño Instruccional</a:t>
            </a:r>
            <a:endParaRPr lang="es-E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7596336" y="6242893"/>
            <a:ext cx="1296143" cy="4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0" name="1 Marcador de contenido"/>
          <p:cNvSpPr txBox="1">
            <a:spLocks/>
          </p:cNvSpPr>
          <p:nvPr/>
        </p:nvSpPr>
        <p:spPr>
          <a:xfrm>
            <a:off x="0" y="247627"/>
            <a:ext cx="91440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200" dirty="0" smtClean="0">
                <a:latin typeface="Verdana" panose="020B0604030504040204" pitchFamily="34" charset="0"/>
                <a:ea typeface="Verdana" panose="020B0604030504040204" pitchFamily="34" charset="0"/>
                <a:cs typeface="Verdana" panose="020B0604030504040204" pitchFamily="34" charset="0"/>
              </a:rPr>
              <a:t>6.- Planificación de la Capacitación: Diseño </a:t>
            </a:r>
            <a:r>
              <a:rPr lang="es-CL" sz="22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906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heel(1)">
                                      <p:cBhvr>
                                        <p:cTn id="7" dur="2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61443" name="4 Marcador de contenido"/>
          <p:cNvSpPr>
            <a:spLocks noGrp="1"/>
          </p:cNvSpPr>
          <p:nvPr>
            <p:ph sz="quarter" idx="12"/>
          </p:nvPr>
        </p:nvSpPr>
        <p:spPr>
          <a:xfrm>
            <a:off x="439738" y="1276061"/>
            <a:ext cx="8331200" cy="747580"/>
          </a:xfrm>
          <a:prstGeom prst="rect">
            <a:avLst/>
          </a:prstGeom>
        </p:spPr>
        <p:txBody>
          <a:bodyPr/>
          <a:lstStyle/>
          <a:p>
            <a:pPr marL="609600" indent="-609600">
              <a:buFont typeface="Arial" charset="0"/>
              <a:buNone/>
            </a:pPr>
            <a:r>
              <a:rPr lang="es-ES" altLang="es-CL"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Seis pasos del Diseño </a:t>
            </a:r>
            <a:r>
              <a:rPr lang="es-ES" altLang="es-CL" sz="20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Instruccional</a:t>
            </a:r>
            <a:endParaRPr lang="es-MX" altLang="es-CL" sz="20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368972766"/>
              </p:ext>
            </p:extLst>
          </p:nvPr>
        </p:nvGraphicFramePr>
        <p:xfrm>
          <a:off x="2339752" y="1993478"/>
          <a:ext cx="6425257" cy="500063"/>
        </p:xfrm>
        <a:graphic>
          <a:graphicData uri="http://schemas.openxmlformats.org/drawingml/2006/table">
            <a:tbl>
              <a:tblPr firstRow="1" bandRow="1">
                <a:tableStyleId>{5C22544A-7EE6-4342-B048-85BDC9FD1C3A}</a:tableStyleId>
              </a:tblPr>
              <a:tblGrid>
                <a:gridCol w="6425257"/>
              </a:tblGrid>
              <a:tr h="500063">
                <a:tc>
                  <a:txBody>
                    <a:bodyPr/>
                    <a:lstStyle/>
                    <a:p>
                      <a:pPr marL="457200" marR="0" indent="-457200" algn="just" defTabSz="914400" rtl="0" eaLnBrk="1" fontAlgn="auto" latinLnBrk="0" hangingPunct="1">
                        <a:lnSpc>
                          <a:spcPct val="100000"/>
                        </a:lnSpc>
                        <a:spcBef>
                          <a:spcPts val="0"/>
                        </a:spcBef>
                        <a:spcAft>
                          <a:spcPts val="0"/>
                        </a:spcAft>
                        <a:buClrTx/>
                        <a:buSzTx/>
                        <a:buFontTx/>
                        <a:buNone/>
                        <a:tabLst/>
                        <a:defRPr/>
                      </a:pPr>
                      <a:r>
                        <a:rPr lang="es-MX" sz="2400" b="1" dirty="0" smtClean="0">
                          <a:solidFill>
                            <a:schemeClr val="tx2">
                              <a:lumMod val="50000"/>
                            </a:schemeClr>
                          </a:solidFill>
                        </a:rPr>
                        <a:t>1.-</a:t>
                      </a:r>
                      <a:r>
                        <a:rPr lang="es-MX" sz="2400" b="1" baseline="0" dirty="0" smtClean="0">
                          <a:solidFill>
                            <a:schemeClr val="tx2">
                              <a:lumMod val="50000"/>
                            </a:schemeClr>
                          </a:solidFill>
                        </a:rPr>
                        <a:t>  Revisión de factores de contexto.</a:t>
                      </a:r>
                      <a:endParaRPr lang="es-MX" sz="2400" b="1" dirty="0" smtClean="0">
                        <a:solidFill>
                          <a:schemeClr val="tx2">
                            <a:lumMod val="50000"/>
                          </a:schemeClr>
                        </a:solidFill>
                      </a:endParaRPr>
                    </a:p>
                  </a:txBody>
                  <a:tcPr marL="91439" marR="91439">
                    <a:pattFill prst="pct50">
                      <a:fgClr>
                        <a:schemeClr val="accent1"/>
                      </a:fgClr>
                      <a:bgClr>
                        <a:schemeClr val="bg1"/>
                      </a:bgClr>
                    </a:patt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007963146"/>
              </p:ext>
            </p:extLst>
          </p:nvPr>
        </p:nvGraphicFramePr>
        <p:xfrm>
          <a:off x="2339752" y="2712616"/>
          <a:ext cx="6425257" cy="500062"/>
        </p:xfrm>
        <a:graphic>
          <a:graphicData uri="http://schemas.openxmlformats.org/drawingml/2006/table">
            <a:tbl>
              <a:tblPr firstRow="1" bandRow="1">
                <a:tableStyleId>{5C22544A-7EE6-4342-B048-85BDC9FD1C3A}</a:tableStyleId>
              </a:tblPr>
              <a:tblGrid>
                <a:gridCol w="6425257"/>
              </a:tblGrid>
              <a:tr h="5000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2.- Definición de Objetivos de Aprendizaje.</a:t>
                      </a:r>
                    </a:p>
                  </a:txBody>
                  <a:tcPr marL="91439" marR="91439">
                    <a:pattFill prst="pct50">
                      <a:fgClr>
                        <a:schemeClr val="accent1"/>
                      </a:fgClr>
                      <a:bgClr>
                        <a:schemeClr val="bg1"/>
                      </a:bgClr>
                    </a:patt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302373406"/>
              </p:ext>
            </p:extLst>
          </p:nvPr>
        </p:nvGraphicFramePr>
        <p:xfrm>
          <a:off x="2339752" y="4801766"/>
          <a:ext cx="6425257" cy="500062"/>
        </p:xfrm>
        <a:graphic>
          <a:graphicData uri="http://schemas.openxmlformats.org/drawingml/2006/table">
            <a:tbl>
              <a:tblPr firstRow="1" bandRow="1">
                <a:tableStyleId>{5C22544A-7EE6-4342-B048-85BDC9FD1C3A}</a:tableStyleId>
              </a:tblPr>
              <a:tblGrid>
                <a:gridCol w="6425257"/>
              </a:tblGrid>
              <a:tr h="5000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5.-</a:t>
                      </a:r>
                      <a:r>
                        <a:rPr lang="es-CL" sz="2400" baseline="0" dirty="0" smtClean="0">
                          <a:solidFill>
                            <a:schemeClr val="tx2">
                              <a:lumMod val="50000"/>
                            </a:schemeClr>
                          </a:solidFill>
                        </a:rPr>
                        <a:t> </a:t>
                      </a:r>
                      <a:r>
                        <a:rPr lang="es-CL" sz="2400" dirty="0" smtClean="0">
                          <a:solidFill>
                            <a:schemeClr val="tx2">
                              <a:lumMod val="50000"/>
                            </a:schemeClr>
                          </a:solidFill>
                        </a:rPr>
                        <a:t>Retroalimentación del aprendizaje.</a:t>
                      </a:r>
                    </a:p>
                  </a:txBody>
                  <a:tcPr marL="91439" marR="91439">
                    <a:pattFill prst="pct50">
                      <a:fgClr>
                        <a:schemeClr val="accent1"/>
                      </a:fgClr>
                      <a:bgClr>
                        <a:schemeClr val="bg1"/>
                      </a:bgClr>
                    </a:pattFill>
                  </a:tcPr>
                </a:tc>
              </a:tr>
            </a:tbl>
          </a:graphicData>
        </a:graphic>
      </p:graphicFrame>
      <p:sp>
        <p:nvSpPr>
          <p:cNvPr id="16" name="15 Rectángulo redondeado"/>
          <p:cNvSpPr/>
          <p:nvPr/>
        </p:nvSpPr>
        <p:spPr>
          <a:xfrm>
            <a:off x="179512" y="2023641"/>
            <a:ext cx="2000250" cy="43576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a:t>DISEÑO</a:t>
            </a:r>
          </a:p>
          <a:p>
            <a:pPr algn="ctr">
              <a:defRPr/>
            </a:pPr>
            <a:endParaRPr lang="es-CL" b="1" dirty="0"/>
          </a:p>
          <a:p>
            <a:pPr algn="ctr">
              <a:defRPr/>
            </a:pPr>
            <a:r>
              <a:rPr lang="es-CL" b="1" dirty="0"/>
              <a:t>INSTRUCCIONAL</a:t>
            </a:r>
          </a:p>
        </p:txBody>
      </p:sp>
      <p:graphicFrame>
        <p:nvGraphicFramePr>
          <p:cNvPr id="11" name="10 Tabla"/>
          <p:cNvGraphicFramePr>
            <a:graphicFrameLocks noGrp="1"/>
          </p:cNvGraphicFramePr>
          <p:nvPr>
            <p:extLst>
              <p:ext uri="{D42A27DB-BD31-4B8C-83A1-F6EECF244321}">
                <p14:modId xmlns:p14="http://schemas.microsoft.com/office/powerpoint/2010/main" val="1345062603"/>
              </p:ext>
            </p:extLst>
          </p:nvPr>
        </p:nvGraphicFramePr>
        <p:xfrm>
          <a:off x="2339752" y="3433341"/>
          <a:ext cx="6425257" cy="500062"/>
        </p:xfrm>
        <a:graphic>
          <a:graphicData uri="http://schemas.openxmlformats.org/drawingml/2006/table">
            <a:tbl>
              <a:tblPr firstRow="1" bandRow="1">
                <a:tableStyleId>{5C22544A-7EE6-4342-B048-85BDC9FD1C3A}</a:tableStyleId>
              </a:tblPr>
              <a:tblGrid>
                <a:gridCol w="6425257"/>
              </a:tblGrid>
              <a:tr h="5000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3.-</a:t>
                      </a:r>
                      <a:r>
                        <a:rPr lang="es-CL" sz="2400" baseline="0" dirty="0" smtClean="0">
                          <a:solidFill>
                            <a:schemeClr val="tx2">
                              <a:lumMod val="50000"/>
                            </a:schemeClr>
                          </a:solidFill>
                        </a:rPr>
                        <a:t> Definición de contenidos.</a:t>
                      </a:r>
                      <a:endParaRPr lang="es-CL" sz="2400" dirty="0" smtClean="0">
                        <a:solidFill>
                          <a:schemeClr val="tx2">
                            <a:lumMod val="50000"/>
                          </a:schemeClr>
                        </a:solidFill>
                      </a:endParaRPr>
                    </a:p>
                  </a:txBody>
                  <a:tcPr marL="91439" marR="91439">
                    <a:pattFill prst="pct50">
                      <a:fgClr>
                        <a:schemeClr val="accent1"/>
                      </a:fgClr>
                      <a:bgClr>
                        <a:schemeClr val="bg1"/>
                      </a:bgClr>
                    </a:patt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373659699"/>
              </p:ext>
            </p:extLst>
          </p:nvPr>
        </p:nvGraphicFramePr>
        <p:xfrm>
          <a:off x="2339752" y="4154066"/>
          <a:ext cx="6425257" cy="500062"/>
        </p:xfrm>
        <a:graphic>
          <a:graphicData uri="http://schemas.openxmlformats.org/drawingml/2006/table">
            <a:tbl>
              <a:tblPr firstRow="1" bandRow="1">
                <a:tableStyleId>{5C22544A-7EE6-4342-B048-85BDC9FD1C3A}</a:tableStyleId>
              </a:tblPr>
              <a:tblGrid>
                <a:gridCol w="6425257"/>
              </a:tblGrid>
              <a:tr h="5000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4.- Definición de actividades de aprendizaje.</a:t>
                      </a:r>
                    </a:p>
                  </a:txBody>
                  <a:tcPr marL="91439" marR="91439">
                    <a:pattFill prst="pct50">
                      <a:fgClr>
                        <a:schemeClr val="accent1"/>
                      </a:fgClr>
                      <a:bgClr>
                        <a:schemeClr val="bg1"/>
                      </a:bgClr>
                    </a:patt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022751011"/>
              </p:ext>
            </p:extLst>
          </p:nvPr>
        </p:nvGraphicFramePr>
        <p:xfrm>
          <a:off x="2339752" y="5487566"/>
          <a:ext cx="6425258" cy="822338"/>
        </p:xfrm>
        <a:graphic>
          <a:graphicData uri="http://schemas.openxmlformats.org/drawingml/2006/table">
            <a:tbl>
              <a:tblPr firstRow="1" bandRow="1">
                <a:tableStyleId>{5C22544A-7EE6-4342-B048-85BDC9FD1C3A}</a:tableStyleId>
              </a:tblPr>
              <a:tblGrid>
                <a:gridCol w="6425258"/>
              </a:tblGrid>
              <a:tr h="8223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tx2">
                              <a:lumMod val="50000"/>
                            </a:schemeClr>
                          </a:solidFill>
                        </a:rPr>
                        <a:t>6.- Determinación de estructura de la actividad y diseño del programa. </a:t>
                      </a:r>
                    </a:p>
                  </a:txBody>
                  <a:tcPr marL="91439" marR="91439" marT="45409" marB="45409">
                    <a:pattFill prst="pct50">
                      <a:fgClr>
                        <a:schemeClr val="accent1"/>
                      </a:fgClr>
                      <a:bgClr>
                        <a:schemeClr val="bg1"/>
                      </a:bgClr>
                    </a:pattFill>
                  </a:tcPr>
                </a:tc>
              </a:tr>
            </a:tbl>
          </a:graphicData>
        </a:graphic>
      </p:graphicFrame>
      <p:sp>
        <p:nvSpPr>
          <p:cNvPr id="3" name="2 Botón de acción: Hacia delante o Siguiente">
            <a:hlinkClick r:id="rId3" action="ppaction://hlinksldjump" highlightClick="1"/>
          </p:cNvPr>
          <p:cNvSpPr/>
          <p:nvPr/>
        </p:nvSpPr>
        <p:spPr>
          <a:xfrm>
            <a:off x="8274050" y="2049487"/>
            <a:ext cx="496888" cy="3968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 name="3 Botón de acción: Hacia delante o Siguiente">
            <a:hlinkClick r:id="rId4" action="ppaction://hlinksldjump" highlightClick="1"/>
          </p:cNvPr>
          <p:cNvSpPr/>
          <p:nvPr/>
        </p:nvSpPr>
        <p:spPr>
          <a:xfrm>
            <a:off x="8316913" y="2781324"/>
            <a:ext cx="503237" cy="3603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5" name="14 Botón de acción: Hacia delante o Siguiente">
            <a:hlinkClick r:id="rId5" action="ppaction://hlinksldjump" highlightClick="1"/>
          </p:cNvPr>
          <p:cNvSpPr/>
          <p:nvPr/>
        </p:nvSpPr>
        <p:spPr>
          <a:xfrm>
            <a:off x="8316913" y="3502049"/>
            <a:ext cx="503237" cy="3603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7" name="16 Botón de acción: Hacia delante o Siguiente">
            <a:hlinkClick r:id="rId6" action="ppaction://hlinksldjump" highlightClick="1"/>
          </p:cNvPr>
          <p:cNvSpPr/>
          <p:nvPr/>
        </p:nvSpPr>
        <p:spPr>
          <a:xfrm>
            <a:off x="8316913" y="4203724"/>
            <a:ext cx="503237" cy="377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8" name="17 Botón de acción: Hacia delante o Siguiente">
            <a:hlinkClick r:id="rId7" action="ppaction://hlinksldjump" highlightClick="1"/>
          </p:cNvPr>
          <p:cNvSpPr/>
          <p:nvPr/>
        </p:nvSpPr>
        <p:spPr>
          <a:xfrm>
            <a:off x="8316912" y="4870474"/>
            <a:ext cx="503237" cy="3587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9" name="18 Botón de acción: Hacia delante o Siguiente">
            <a:hlinkClick r:id="rId8" action="ppaction://hlinksldjump" highlightClick="1"/>
          </p:cNvPr>
          <p:cNvSpPr/>
          <p:nvPr/>
        </p:nvSpPr>
        <p:spPr>
          <a:xfrm>
            <a:off x="8316913" y="5949974"/>
            <a:ext cx="503237" cy="2873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0" name="19 Botón de acción: Hacia delante o Siguiente">
            <a:hlinkClick r:id="rId8" action="ppaction://hlinksldjump" highlightClick="1"/>
          </p:cNvPr>
          <p:cNvSpPr/>
          <p:nvPr/>
        </p:nvSpPr>
        <p:spPr>
          <a:xfrm>
            <a:off x="6875463" y="6381328"/>
            <a:ext cx="504825" cy="3603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1" name="1 Marcador de contenido"/>
          <p:cNvSpPr txBox="1">
            <a:spLocks/>
          </p:cNvSpPr>
          <p:nvPr/>
        </p:nvSpPr>
        <p:spPr>
          <a:xfrm>
            <a:off x="0" y="247627"/>
            <a:ext cx="91440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200" dirty="0" smtClean="0">
                <a:latin typeface="Verdana" panose="020B0604030504040204" pitchFamily="34" charset="0"/>
                <a:ea typeface="Verdana" panose="020B0604030504040204" pitchFamily="34" charset="0"/>
                <a:cs typeface="Verdana" panose="020B0604030504040204" pitchFamily="34" charset="0"/>
              </a:rPr>
              <a:t>6.- Planificación de la Capacitación: Diseño </a:t>
            </a:r>
            <a:r>
              <a:rPr lang="es-CL" sz="22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688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23528" y="1196752"/>
            <a:ext cx="8331200" cy="4243290"/>
          </a:xfrm>
          <a:prstGeom prst="rect">
            <a:avLst/>
          </a:prstGeom>
        </p:spPr>
        <p:txBody>
          <a:bodyPr/>
          <a:lstStyle/>
          <a:p>
            <a:pPr marL="609600" indent="-609600">
              <a:lnSpc>
                <a:spcPct val="50000"/>
              </a:lnSpc>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r>
              <a:rPr lang="es-MX" altLang="es-CL" sz="2000" b="1" dirty="0" smtClean="0">
                <a:solidFill>
                  <a:srgbClr val="006CB7"/>
                </a:solidFill>
              </a:rPr>
              <a:t>PASO 1: Revisión de factores de contexto</a:t>
            </a:r>
          </a:p>
          <a:p>
            <a:pPr marL="609600" indent="-609600">
              <a:spcAft>
                <a:spcPct val="40000"/>
              </a:spcAft>
              <a:buFont typeface="Arial" charset="0"/>
              <a:buNone/>
            </a:pPr>
            <a:endParaRPr lang="es-MX" altLang="es-CL" sz="2000"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sp>
        <p:nvSpPr>
          <p:cNvPr id="49155" name="Text Box 8"/>
          <p:cNvSpPr txBox="1">
            <a:spLocks noChangeArrowheads="1"/>
          </p:cNvSpPr>
          <p:nvPr/>
        </p:nvSpPr>
        <p:spPr bwMode="auto">
          <a:xfrm>
            <a:off x="467544" y="3645024"/>
            <a:ext cx="7920037" cy="2800767"/>
          </a:xfrm>
          <a:prstGeom prst="rect">
            <a:avLst/>
          </a:prstGeom>
          <a:noFill/>
          <a:ln w="9525">
            <a:noFill/>
            <a:miter lim="800000"/>
            <a:headEnd/>
            <a:tailEnd/>
          </a:ln>
        </p:spPr>
        <p:txBody>
          <a:bodyPr>
            <a:spAutoFit/>
          </a:bodyPr>
          <a:lstStyle/>
          <a:p>
            <a:pPr algn="just">
              <a:defRPr/>
            </a:pPr>
            <a:r>
              <a:rPr lang="es-MX" dirty="0">
                <a:latin typeface="Verdana" panose="020B0604030504040204" pitchFamily="34" charset="0"/>
                <a:ea typeface="Verdana" panose="020B0604030504040204" pitchFamily="34" charset="0"/>
                <a:cs typeface="Verdana" panose="020B0604030504040204" pitchFamily="34" charset="0"/>
              </a:rPr>
              <a:t>Se clasifican en dos:</a:t>
            </a:r>
          </a:p>
          <a:p>
            <a:pPr algn="just">
              <a:defRPr/>
            </a:pPr>
            <a:endParaRPr lang="es-MX" b="1"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b="1" dirty="0">
                <a:latin typeface="Verdana" panose="020B0604030504040204" pitchFamily="34" charset="0"/>
                <a:ea typeface="Verdana" panose="020B0604030504040204" pitchFamily="34" charset="0"/>
                <a:cs typeface="Verdana" panose="020B0604030504040204" pitchFamily="34" charset="0"/>
              </a:rPr>
              <a:t> Características de los participantes: </a:t>
            </a:r>
            <a:r>
              <a:rPr lang="es-MX" dirty="0">
                <a:latin typeface="Verdana" panose="020B0604030504040204" pitchFamily="34" charset="0"/>
                <a:ea typeface="Verdana" panose="020B0604030504040204" pitchFamily="34" charset="0"/>
                <a:cs typeface="Verdana" panose="020B0604030504040204" pitchFamily="34" charset="0"/>
              </a:rPr>
              <a:t>Edad, género, nivel educacional, conocimientos, experiencia, motivaciones, etc.</a:t>
            </a:r>
          </a:p>
          <a:p>
            <a:pPr algn="just">
              <a:defRPr/>
            </a:pPr>
            <a:endParaRPr lang="es-MX" b="1"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MX" b="1" dirty="0">
                <a:latin typeface="Verdana" panose="020B0604030504040204" pitchFamily="34" charset="0"/>
                <a:ea typeface="Verdana" panose="020B0604030504040204" pitchFamily="34" charset="0"/>
                <a:cs typeface="Verdana" panose="020B0604030504040204" pitchFamily="34" charset="0"/>
              </a:rPr>
              <a:t> Características del entorno: </a:t>
            </a:r>
            <a:r>
              <a:rPr lang="es-MX" dirty="0" smtClean="0">
                <a:latin typeface="Verdana" panose="020B0604030504040204" pitchFamily="34" charset="0"/>
                <a:ea typeface="Verdana" panose="020B0604030504040204" pitchFamily="34" charset="0"/>
                <a:cs typeface="Verdana" panose="020B0604030504040204" pitchFamily="34" charset="0"/>
              </a:rPr>
              <a:t>Recursos </a:t>
            </a:r>
            <a:r>
              <a:rPr lang="es-MX" dirty="0">
                <a:latin typeface="Verdana" panose="020B0604030504040204" pitchFamily="34" charset="0"/>
                <a:ea typeface="Verdana" panose="020B0604030504040204" pitchFamily="34" charset="0"/>
                <a:cs typeface="Verdana" panose="020B0604030504040204" pitchFamily="34" charset="0"/>
              </a:rPr>
              <a:t>tecnológicos, características de la sala, Nº de participantes por curso, modalidad presencial o e-</a:t>
            </a:r>
            <a:r>
              <a:rPr lang="es-MX" dirty="0" err="1">
                <a:latin typeface="Verdana" panose="020B0604030504040204" pitchFamily="34" charset="0"/>
                <a:ea typeface="Verdana" panose="020B0604030504040204" pitchFamily="34" charset="0"/>
                <a:cs typeface="Verdana" panose="020B0604030504040204" pitchFamily="34" charset="0"/>
              </a:rPr>
              <a:t>learning</a:t>
            </a:r>
            <a:r>
              <a:rPr lang="es-MX" dirty="0">
                <a:latin typeface="Verdana" panose="020B0604030504040204" pitchFamily="34" charset="0"/>
                <a:ea typeface="Verdana" panose="020B0604030504040204" pitchFamily="34" charset="0"/>
                <a:cs typeface="Verdana" panose="020B0604030504040204" pitchFamily="34" charset="0"/>
              </a:rPr>
              <a:t>.</a:t>
            </a:r>
          </a:p>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endParaRPr lang="es-CL" sz="1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141538713"/>
              </p:ext>
            </p:extLst>
          </p:nvPr>
        </p:nvGraphicFramePr>
        <p:xfrm>
          <a:off x="376978" y="2132856"/>
          <a:ext cx="8155462" cy="1189038"/>
        </p:xfrm>
        <a:graphic>
          <a:graphicData uri="http://schemas.openxmlformats.org/drawingml/2006/table">
            <a:tbl>
              <a:tblPr firstRow="1" bandRow="1">
                <a:tableStyleId>{5C22544A-7EE6-4342-B048-85BDC9FD1C3A}</a:tableStyleId>
              </a:tblPr>
              <a:tblGrid>
                <a:gridCol w="8155462"/>
              </a:tblGrid>
              <a:tr h="11890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CL" sz="2000" dirty="0" smtClean="0">
                          <a:latin typeface="Verdana" panose="020B0604030504040204" pitchFamily="34" charset="0"/>
                          <a:ea typeface="Verdana" panose="020B0604030504040204" pitchFamily="34" charset="0"/>
                          <a:cs typeface="Verdana" panose="020B0604030504040204" pitchFamily="34" charset="0"/>
                        </a:rPr>
                        <a:t>Factores del entorno en que se desarrollará la capacitación.</a:t>
                      </a:r>
                      <a:endParaRPr lang="es-CL" sz="2000" dirty="0">
                        <a:latin typeface="Verdana" panose="020B0604030504040204" pitchFamily="34" charset="0"/>
                        <a:ea typeface="Verdana" panose="020B0604030504040204" pitchFamily="34" charset="0"/>
                        <a:cs typeface="Verdana" panose="020B0604030504040204" pitchFamily="34" charset="0"/>
                      </a:endParaRPr>
                    </a:p>
                  </a:txBody>
                  <a:tcPr marL="91442" marR="91442" marT="45732" marB="45732"/>
                </a:tc>
              </a:tr>
            </a:tbl>
          </a:graphicData>
        </a:graphic>
      </p:graphicFrame>
      <p:sp>
        <p:nvSpPr>
          <p:cNvPr id="2" name="1 Botón de acción: Hacia atrás o Anterior">
            <a:hlinkClick r:id="rId3" action="ppaction://hlinksldjump" highlightClick="1"/>
          </p:cNvPr>
          <p:cNvSpPr/>
          <p:nvPr/>
        </p:nvSpPr>
        <p:spPr>
          <a:xfrm>
            <a:off x="6954329" y="6237412"/>
            <a:ext cx="647700" cy="2921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323528" y="247627"/>
            <a:ext cx="8712968"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77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4915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40645" y="1484784"/>
            <a:ext cx="8331200" cy="4243290"/>
          </a:xfrm>
          <a:prstGeom prst="rect">
            <a:avLst/>
          </a:prstGeom>
        </p:spPr>
        <p:txBody>
          <a:bodyPr/>
          <a:lstStyle/>
          <a:p>
            <a:pPr marL="609600" indent="-609600">
              <a:lnSpc>
                <a:spcPct val="50000"/>
              </a:lnSpc>
              <a:spcAft>
                <a:spcPct val="40000"/>
              </a:spcAft>
              <a:buFont typeface="Arial" charset="0"/>
              <a:buNone/>
              <a:defRPr/>
            </a:pPr>
            <a:endParaRPr lang="es-MX" sz="2000" dirty="0" smtClean="0">
              <a:solidFill>
                <a:srgbClr val="006CB7"/>
              </a:solidFill>
            </a:endParaRPr>
          </a:p>
          <a:p>
            <a:pPr marL="0" indent="0" algn="just">
              <a:spcAft>
                <a:spcPct val="40000"/>
              </a:spcAft>
              <a:buFont typeface="Arial" charset="0"/>
              <a:buNone/>
              <a:defRPr/>
            </a:pPr>
            <a:r>
              <a:rPr lang="es-MX" sz="2000" b="1" dirty="0" smtClean="0">
                <a:solidFill>
                  <a:srgbClr val="006CB7"/>
                </a:solidFill>
              </a:rPr>
              <a:t>PASO 2: Definición de Objetivos de Aprendizaje (OA)</a:t>
            </a:r>
          </a:p>
          <a:p>
            <a:pPr marL="0" indent="0" algn="just">
              <a:spcAft>
                <a:spcPct val="40000"/>
              </a:spcAft>
              <a:buFont typeface="Arial" charset="0"/>
              <a:buNone/>
              <a:defRPr/>
            </a:pPr>
            <a:endParaRPr lang="es-MX" sz="2000" b="1" dirty="0">
              <a:solidFill>
                <a:srgbClr val="006CB7"/>
              </a:solidFill>
            </a:endParaRPr>
          </a:p>
          <a:p>
            <a:pPr marL="0" indent="0" algn="just">
              <a:spcAft>
                <a:spcPct val="40000"/>
              </a:spcAft>
              <a:buFont typeface="Arial" charset="0"/>
              <a:buNone/>
              <a:defRPr/>
            </a:pPr>
            <a:endParaRPr lang="es-MX" sz="2000" b="1"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67570786"/>
              </p:ext>
            </p:extLst>
          </p:nvPr>
        </p:nvGraphicFramePr>
        <p:xfrm>
          <a:off x="537793" y="2924944"/>
          <a:ext cx="8136904" cy="1511796"/>
        </p:xfrm>
        <a:graphic>
          <a:graphicData uri="http://schemas.openxmlformats.org/drawingml/2006/table">
            <a:tbl>
              <a:tblPr firstRow="1" bandRow="1">
                <a:tableStyleId>{5C22544A-7EE6-4342-B048-85BDC9FD1C3A}</a:tableStyleId>
              </a:tblPr>
              <a:tblGrid>
                <a:gridCol w="8136904"/>
              </a:tblGrid>
              <a:tr h="15117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20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L" sz="2000" dirty="0" smtClean="0">
                          <a:latin typeface="Verdana" panose="020B0604030504040204" pitchFamily="34" charset="0"/>
                          <a:ea typeface="Verdana" panose="020B0604030504040204" pitchFamily="34" charset="0"/>
                          <a:cs typeface="Verdana" panose="020B0604030504040204" pitchFamily="34" charset="0"/>
                        </a:rPr>
                        <a:t>Es la formulación explícita sobre el aprendizaje que el participante debe lograr al terminar la actividad.</a:t>
                      </a:r>
                    </a:p>
                    <a:p>
                      <a:pPr marL="0" marR="0" indent="0" algn="just" defTabSz="914400" rtl="0" eaLnBrk="1" fontAlgn="auto" latinLnBrk="0" hangingPunct="1">
                        <a:lnSpc>
                          <a:spcPct val="100000"/>
                        </a:lnSpc>
                        <a:spcBef>
                          <a:spcPts val="0"/>
                        </a:spcBef>
                        <a:spcAft>
                          <a:spcPts val="0"/>
                        </a:spcAft>
                        <a:buClrTx/>
                        <a:buSzTx/>
                        <a:buFontTx/>
                        <a:buNone/>
                        <a:tabLst/>
                        <a:defRPr/>
                      </a:pPr>
                      <a:endParaRPr lang="es-CL" sz="2800" dirty="0">
                        <a:latin typeface="Verdana" panose="020B0604030504040204" pitchFamily="34" charset="0"/>
                        <a:ea typeface="Verdana" panose="020B0604030504040204" pitchFamily="34" charset="0"/>
                        <a:cs typeface="Verdana" panose="020B0604030504040204" pitchFamily="34" charset="0"/>
                      </a:endParaRPr>
                    </a:p>
                  </a:txBody>
                  <a:tcPr marL="91442" marR="91442" marT="45728" marB="45728"/>
                </a:tc>
              </a:tr>
            </a:tbl>
          </a:graphicData>
        </a:graphic>
      </p:graphicFrame>
      <p:sp>
        <p:nvSpPr>
          <p:cNvPr id="6" name="1 Marcador de contenido"/>
          <p:cNvSpPr txBox="1">
            <a:spLocks/>
          </p:cNvSpPr>
          <p:nvPr/>
        </p:nvSpPr>
        <p:spPr>
          <a:xfrm>
            <a:off x="539552" y="247627"/>
            <a:ext cx="871648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431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64518" name="Text Box 8"/>
          <p:cNvSpPr txBox="1">
            <a:spLocks noChangeArrowheads="1"/>
          </p:cNvSpPr>
          <p:nvPr/>
        </p:nvSpPr>
        <p:spPr bwMode="auto">
          <a:xfrm>
            <a:off x="216421" y="1400302"/>
            <a:ext cx="83529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1813" indent="-82550" eaLnBrk="0" hangingPunct="0">
              <a:spcBef>
                <a:spcPct val="20000"/>
              </a:spcBef>
              <a:buFont typeface="Arial" charset="0"/>
              <a:buChar char="•"/>
              <a:tabLst>
                <a:tab pos="53657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657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657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657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65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65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65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65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6575" algn="l"/>
              </a:tabLst>
              <a:defRPr sz="2000">
                <a:solidFill>
                  <a:schemeClr val="tx1"/>
                </a:solidFill>
                <a:latin typeface="Calibri" pitchFamily="34" charset="0"/>
              </a:defRPr>
            </a:lvl9pPr>
          </a:lstStyle>
          <a:p>
            <a:pPr algn="just" eaLnBrk="1" hangingPunct="1">
              <a:spcBef>
                <a:spcPct val="50000"/>
              </a:spcBef>
              <a:buFontTx/>
              <a:buNone/>
            </a:pPr>
            <a:r>
              <a:rPr lang="es-MX" altLang="es-CL" sz="2000" b="1" dirty="0">
                <a:solidFill>
                  <a:srgbClr val="006CB7"/>
                </a:solidFill>
                <a:latin typeface="Verdana" panose="020B0604030504040204" pitchFamily="34" charset="0"/>
                <a:ea typeface="Verdana" panose="020B0604030504040204" pitchFamily="34" charset="0"/>
                <a:cs typeface="Verdana" panose="020B0604030504040204" pitchFamily="34" charset="0"/>
              </a:rPr>
              <a:t>¿Es lo mismo un objetivo de desempeño que un objetivo de aprendizaje? </a:t>
            </a:r>
            <a:endParaRPr lang="es-ES" altLang="es-CL" sz="2000" b="1" dirty="0">
              <a:solidFill>
                <a:srgbClr val="006CB7"/>
              </a:solidFill>
              <a:latin typeface="Verdana" panose="020B0604030504040204" pitchFamily="34" charset="0"/>
              <a:ea typeface="Verdana" panose="020B0604030504040204" pitchFamily="34" charset="0"/>
              <a:cs typeface="Verdana" panose="020B0604030504040204" pitchFamily="34" charset="0"/>
            </a:endParaRPr>
          </a:p>
        </p:txBody>
      </p:sp>
      <p:pic>
        <p:nvPicPr>
          <p:cNvPr id="645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35150"/>
            <a:ext cx="73453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979" y="5011638"/>
            <a:ext cx="611981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Elipse"/>
          <p:cNvSpPr/>
          <p:nvPr/>
        </p:nvSpPr>
        <p:spPr>
          <a:xfrm>
            <a:off x="7740650" y="4367213"/>
            <a:ext cx="215900" cy="139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0" name="1 Marcador de contenido"/>
          <p:cNvSpPr txBox="1">
            <a:spLocks/>
          </p:cNvSpPr>
          <p:nvPr/>
        </p:nvSpPr>
        <p:spPr>
          <a:xfrm>
            <a:off x="611560" y="247627"/>
            <a:ext cx="842493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724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51206" name="Text Box 8"/>
          <p:cNvSpPr txBox="1">
            <a:spLocks noChangeArrowheads="1"/>
          </p:cNvSpPr>
          <p:nvPr/>
        </p:nvSpPr>
        <p:spPr bwMode="auto">
          <a:xfrm>
            <a:off x="323528" y="1463620"/>
            <a:ext cx="8353425" cy="3785652"/>
          </a:xfrm>
          <a:prstGeom prst="rect">
            <a:avLst/>
          </a:prstGeom>
          <a:noFill/>
          <a:ln w="9525">
            <a:noFill/>
            <a:miter lim="800000"/>
            <a:headEnd/>
            <a:tailEnd/>
          </a:ln>
        </p:spPr>
        <p:txBody>
          <a:bodyPr>
            <a:spAutoFit/>
          </a:bodyPr>
          <a:lstStyle/>
          <a:p>
            <a:pPr marL="449263" algn="just">
              <a:spcBef>
                <a:spcPct val="50000"/>
              </a:spcBef>
              <a:tabLst>
                <a:tab pos="536575" algn="l"/>
              </a:tabLst>
              <a:defRPr/>
            </a:pP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Consideraciones para definir un objetivo de aprendizaje:</a:t>
            </a:r>
          </a:p>
          <a:p>
            <a:pPr marL="792163" indent="-342900" algn="just">
              <a:spcBef>
                <a:spcPct val="50000"/>
              </a:spcBef>
              <a:buFontTx/>
              <a:buAutoNum type="alphaLcParenR"/>
              <a:tabLst>
                <a:tab pos="536575" algn="l"/>
              </a:tabLst>
              <a:defRPr/>
            </a:pPr>
            <a:r>
              <a:rPr lang="es-MX" sz="2000" dirty="0">
                <a:latin typeface="Verdana" panose="020B0604030504040204" pitchFamily="34" charset="0"/>
                <a:ea typeface="Verdana" panose="020B0604030504040204" pitchFamily="34" charset="0"/>
                <a:cs typeface="Verdana" panose="020B0604030504040204" pitchFamily="34" charset="0"/>
              </a:rPr>
              <a:t> Analizar el tipo de objetivo de aprendizaje necesario para cumplir el objetivo de desempeño.</a:t>
            </a:r>
          </a:p>
          <a:p>
            <a:pPr marL="792163" indent="-342900" algn="just">
              <a:spcBef>
                <a:spcPct val="50000"/>
              </a:spcBef>
              <a:tabLst>
                <a:tab pos="536575" algn="l"/>
              </a:tabLst>
              <a:defRPr/>
            </a:pPr>
            <a:endParaRPr lang="es-MX" sz="2000" dirty="0">
              <a:solidFill>
                <a:srgbClr val="006CB7"/>
              </a:solidFill>
              <a:latin typeface="Verdana" panose="020B0604030504040204" pitchFamily="34" charset="0"/>
              <a:ea typeface="Verdana" panose="020B0604030504040204" pitchFamily="34" charset="0"/>
              <a:cs typeface="Verdana" panose="020B0604030504040204" pitchFamily="34" charset="0"/>
            </a:endParaRPr>
          </a:p>
          <a:p>
            <a:pPr marL="792163" indent="-342900" algn="just">
              <a:spcBef>
                <a:spcPct val="50000"/>
              </a:spcBef>
              <a:tabLst>
                <a:tab pos="536575" algn="l"/>
              </a:tabLst>
              <a:defRPr/>
            </a:pPr>
            <a:endParaRPr lang="es-MX" sz="2000" dirty="0">
              <a:solidFill>
                <a:srgbClr val="006CB7"/>
              </a:solidFill>
              <a:latin typeface="Verdana" panose="020B0604030504040204" pitchFamily="34" charset="0"/>
              <a:ea typeface="Verdana" panose="020B0604030504040204" pitchFamily="34" charset="0"/>
              <a:cs typeface="Verdana" panose="020B0604030504040204" pitchFamily="34" charset="0"/>
            </a:endParaRPr>
          </a:p>
          <a:p>
            <a:pPr marL="792163" indent="-342900" algn="just">
              <a:spcBef>
                <a:spcPct val="50000"/>
              </a:spcBef>
              <a:tabLst>
                <a:tab pos="536575" algn="l"/>
              </a:tabLst>
              <a:defRPr/>
            </a:pPr>
            <a:endParaRPr lang="es-MX" sz="2000" dirty="0">
              <a:solidFill>
                <a:srgbClr val="006CB7"/>
              </a:solidFill>
              <a:latin typeface="Verdana" panose="020B0604030504040204" pitchFamily="34" charset="0"/>
              <a:ea typeface="Verdana" panose="020B0604030504040204" pitchFamily="34" charset="0"/>
              <a:cs typeface="Verdana" panose="020B0604030504040204" pitchFamily="34" charset="0"/>
            </a:endParaRPr>
          </a:p>
          <a:p>
            <a:pPr marL="792163" indent="-342900" algn="just">
              <a:spcBef>
                <a:spcPct val="50000"/>
              </a:spcBef>
              <a:tabLst>
                <a:tab pos="536575" algn="l"/>
              </a:tabLst>
              <a:defRPr/>
            </a:pPr>
            <a:endParaRPr lang="es-MX" sz="2000" dirty="0">
              <a:solidFill>
                <a:srgbClr val="006CB7"/>
              </a:solidFill>
              <a:latin typeface="Verdana" panose="020B0604030504040204" pitchFamily="34" charset="0"/>
              <a:ea typeface="Verdana" panose="020B0604030504040204" pitchFamily="34" charset="0"/>
              <a:cs typeface="Verdana" panose="020B0604030504040204" pitchFamily="34" charset="0"/>
            </a:endParaRPr>
          </a:p>
          <a:p>
            <a:pPr marL="792163" indent="-342900">
              <a:spcBef>
                <a:spcPct val="50000"/>
              </a:spcBef>
              <a:tabLst>
                <a:tab pos="536575" algn="l"/>
              </a:tabLst>
              <a:defRPr/>
            </a:pP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		</a:t>
            </a:r>
            <a:endParaRPr lang="es-ES" sz="2000" b="1" dirty="0">
              <a:solidFill>
                <a:srgbClr val="006CB7"/>
              </a:solidFill>
              <a:latin typeface="Verdana" panose="020B0604030504040204" pitchFamily="34" charset="0"/>
              <a:ea typeface="Verdana" panose="020B0604030504040204" pitchFamily="34" charset="0"/>
              <a:cs typeface="Verdana" panose="020B0604030504040204" pitchFamily="34" charset="0"/>
            </a:endParaRPr>
          </a:p>
        </p:txBody>
      </p:sp>
      <p:pic>
        <p:nvPicPr>
          <p:cNvPr id="6554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56446"/>
            <a:ext cx="6985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683568" y="247627"/>
            <a:ext cx="8352928"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667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52230" name="Text Box 8"/>
          <p:cNvSpPr txBox="1">
            <a:spLocks noChangeArrowheads="1"/>
          </p:cNvSpPr>
          <p:nvPr/>
        </p:nvSpPr>
        <p:spPr bwMode="auto">
          <a:xfrm>
            <a:off x="179512" y="1628799"/>
            <a:ext cx="8353425" cy="1938992"/>
          </a:xfrm>
          <a:prstGeom prst="rect">
            <a:avLst/>
          </a:prstGeom>
          <a:noFill/>
          <a:ln w="9525">
            <a:noFill/>
            <a:miter lim="800000"/>
            <a:headEnd/>
            <a:tailEnd/>
          </a:ln>
        </p:spPr>
        <p:txBody>
          <a:bodyPr>
            <a:spAutoFit/>
          </a:bodyPr>
          <a:lstStyle/>
          <a:p>
            <a:pPr marL="536575" indent="-87313" algn="just">
              <a:spcBef>
                <a:spcPct val="50000"/>
              </a:spcBef>
              <a:tabLst>
                <a:tab pos="536575" algn="l"/>
              </a:tabLst>
              <a:defRPr/>
            </a:pP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 Consideraciones para definir un objetivo de aprendizaje</a:t>
            </a:r>
            <a:r>
              <a:rPr lang="es-MX" sz="20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a:t>
            </a:r>
          </a:p>
          <a:p>
            <a:pPr marL="792163" indent="-342900" algn="just">
              <a:spcBef>
                <a:spcPct val="50000"/>
              </a:spcBef>
              <a:buFontTx/>
              <a:buAutoNum type="alphaLcParenR" startAt="2"/>
              <a:tabLst>
                <a:tab pos="536575" algn="l"/>
              </a:tabLst>
              <a:defRPr/>
            </a:pPr>
            <a:r>
              <a:rPr lang="es-MX" sz="2000" dirty="0" smtClean="0">
                <a:latin typeface="Verdana" panose="020B0604030504040204" pitchFamily="34" charset="0"/>
                <a:ea typeface="Verdana" panose="020B0604030504040204" pitchFamily="34" charset="0"/>
                <a:cs typeface="Verdana" panose="020B0604030504040204" pitchFamily="34" charset="0"/>
              </a:rPr>
              <a:t>Definir </a:t>
            </a:r>
            <a:r>
              <a:rPr lang="es-MX" sz="2000" dirty="0">
                <a:latin typeface="Verdana" panose="020B0604030504040204" pitchFamily="34" charset="0"/>
                <a:ea typeface="Verdana" panose="020B0604030504040204" pitchFamily="34" charset="0"/>
                <a:cs typeface="Verdana" panose="020B0604030504040204" pitchFamily="34" charset="0"/>
              </a:rPr>
              <a:t>el grado de complejidad del objetivo: Verbo a utilizar.</a:t>
            </a:r>
          </a:p>
          <a:p>
            <a:pPr marL="792163" indent="-342900" algn="just">
              <a:spcBef>
                <a:spcPct val="50000"/>
              </a:spcBef>
              <a:buFontTx/>
              <a:buAutoNum type="alphaLcParenR" startAt="3"/>
              <a:tabLst>
                <a:tab pos="536575" algn="l"/>
              </a:tabLst>
              <a:defRPr/>
            </a:pPr>
            <a:r>
              <a:rPr lang="es-MX" sz="2000" dirty="0">
                <a:latin typeface="Verdana" panose="020B0604030504040204" pitchFamily="34" charset="0"/>
                <a:ea typeface="Verdana" panose="020B0604030504040204" pitchFamily="34" charset="0"/>
                <a:cs typeface="Verdana" panose="020B0604030504040204" pitchFamily="34" charset="0"/>
              </a:rPr>
              <a:t> Agregar los componentes: condición y criterio.</a:t>
            </a: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	</a:t>
            </a:r>
            <a:endParaRPr lang="es-ES" sz="2000" b="1" dirty="0">
              <a:solidFill>
                <a:srgbClr val="006CB7"/>
              </a:solidFill>
              <a:latin typeface="Verdana" panose="020B0604030504040204" pitchFamily="34" charset="0"/>
              <a:ea typeface="Verdana" panose="020B0604030504040204" pitchFamily="34" charset="0"/>
              <a:cs typeface="Verdana" panose="020B0604030504040204" pitchFamily="34" charset="0"/>
            </a:endParaRPr>
          </a:p>
        </p:txBody>
      </p:sp>
      <p:pic>
        <p:nvPicPr>
          <p:cNvPr id="532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5" y="4148162"/>
            <a:ext cx="7766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p:cNvSpPr txBox="1">
            <a:spLocks/>
          </p:cNvSpPr>
          <p:nvPr/>
        </p:nvSpPr>
        <p:spPr>
          <a:xfrm>
            <a:off x="827584" y="247627"/>
            <a:ext cx="8208911"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7081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3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52230" name="Text Box 8"/>
          <p:cNvSpPr txBox="1">
            <a:spLocks noChangeArrowheads="1"/>
          </p:cNvSpPr>
          <p:nvPr/>
        </p:nvSpPr>
        <p:spPr bwMode="auto">
          <a:xfrm>
            <a:off x="179512" y="1319277"/>
            <a:ext cx="8353425" cy="3477875"/>
          </a:xfrm>
          <a:prstGeom prst="rect">
            <a:avLst/>
          </a:prstGeom>
          <a:noFill/>
          <a:ln w="9525">
            <a:noFill/>
            <a:miter lim="800000"/>
            <a:headEnd/>
            <a:tailEnd/>
          </a:ln>
        </p:spPr>
        <p:txBody>
          <a:bodyPr>
            <a:spAutoFit/>
          </a:bodyPr>
          <a:lstStyle/>
          <a:p>
            <a:pPr marL="536575" indent="-87313" algn="just">
              <a:spcBef>
                <a:spcPct val="50000"/>
              </a:spcBef>
              <a:tabLst>
                <a:tab pos="536575" algn="l"/>
              </a:tabLst>
              <a:defRPr/>
            </a:pPr>
            <a:r>
              <a:rPr lang="es-MX" sz="2000" b="1" dirty="0">
                <a:solidFill>
                  <a:srgbClr val="006CB7"/>
                </a:solidFill>
                <a:latin typeface="Verdana" panose="020B0604030504040204" pitchFamily="34" charset="0"/>
                <a:ea typeface="Verdana" panose="020B0604030504040204" pitchFamily="34" charset="0"/>
                <a:cs typeface="Verdana" panose="020B0604030504040204" pitchFamily="34" charset="0"/>
              </a:rPr>
              <a:t> Características de un buen OA</a:t>
            </a:r>
            <a:r>
              <a:rPr lang="es-MX" sz="20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a:t>
            </a:r>
          </a:p>
          <a:p>
            <a:pPr marL="906463" indent="-457200" algn="just">
              <a:spcBef>
                <a:spcPct val="50000"/>
              </a:spcBef>
              <a:buFontTx/>
              <a:buAutoNum type="alphaLcParenR"/>
              <a:tabLst>
                <a:tab pos="536575" algn="l"/>
              </a:tabLst>
              <a:defRPr/>
            </a:pPr>
            <a:r>
              <a:rPr lang="es-MX" sz="2000" dirty="0" smtClean="0">
                <a:latin typeface="Verdana" panose="020B0604030504040204" pitchFamily="34" charset="0"/>
                <a:ea typeface="Verdana" panose="020B0604030504040204" pitchFamily="34" charset="0"/>
                <a:cs typeface="Verdana" panose="020B0604030504040204" pitchFamily="34" charset="0"/>
              </a:rPr>
              <a:t>Siempre </a:t>
            </a:r>
            <a:r>
              <a:rPr lang="es-MX" sz="2000" dirty="0">
                <a:latin typeface="Verdana" panose="020B0604030504040204" pitchFamily="34" charset="0"/>
                <a:ea typeface="Verdana" panose="020B0604030504040204" pitchFamily="34" charset="0"/>
                <a:cs typeface="Verdana" panose="020B0604030504040204" pitchFamily="34" charset="0"/>
              </a:rPr>
              <a:t>comenzar con la frase « Al finalizar el taller el participante será capaz de…»	</a:t>
            </a:r>
          </a:p>
          <a:p>
            <a:pPr marL="906463" indent="-457200" algn="just">
              <a:spcBef>
                <a:spcPct val="50000"/>
              </a:spcBef>
              <a:buFontTx/>
              <a:buAutoNum type="alphaLcParenR"/>
              <a:tabLst>
                <a:tab pos="536575" algn="l"/>
              </a:tabLst>
              <a:defRPr/>
            </a:pPr>
            <a:r>
              <a:rPr lang="es-MX" sz="2000" dirty="0">
                <a:latin typeface="Verdana" panose="020B0604030504040204" pitchFamily="34" charset="0"/>
                <a:ea typeface="Verdana" panose="020B0604030504040204" pitchFamily="34" charset="0"/>
                <a:cs typeface="Verdana" panose="020B0604030504040204" pitchFamily="34" charset="0"/>
              </a:rPr>
              <a:t>Elige sólo un verbo por objetivo.</a:t>
            </a:r>
          </a:p>
          <a:p>
            <a:pPr marL="906463" indent="-457200" algn="just">
              <a:spcBef>
                <a:spcPct val="50000"/>
              </a:spcBef>
              <a:buFontTx/>
              <a:buAutoNum type="alphaLcParenR"/>
              <a:tabLst>
                <a:tab pos="536575" algn="l"/>
              </a:tabLst>
              <a:defRPr/>
            </a:pPr>
            <a:r>
              <a:rPr lang="es-MX" sz="2000" dirty="0">
                <a:latin typeface="Verdana" panose="020B0604030504040204" pitchFamily="34" charset="0"/>
                <a:ea typeface="Verdana" panose="020B0604030504040204" pitchFamily="34" charset="0"/>
                <a:cs typeface="Verdana" panose="020B0604030504040204" pitchFamily="34" charset="0"/>
              </a:rPr>
              <a:t>Ser realista.</a:t>
            </a:r>
          </a:p>
          <a:p>
            <a:pPr marL="906463" indent="-457200" algn="just">
              <a:spcBef>
                <a:spcPct val="50000"/>
              </a:spcBef>
              <a:buFontTx/>
              <a:buAutoNum type="alphaLcParenR"/>
              <a:tabLst>
                <a:tab pos="536575" algn="l"/>
              </a:tabLst>
              <a:defRPr/>
            </a:pPr>
            <a:r>
              <a:rPr lang="es-MX" sz="2000" dirty="0" smtClean="0">
                <a:latin typeface="Verdana" panose="020B0604030504040204" pitchFamily="34" charset="0"/>
                <a:ea typeface="Verdana" panose="020B0604030504040204" pitchFamily="34" charset="0"/>
                <a:cs typeface="Verdana" panose="020B0604030504040204" pitchFamily="34" charset="0"/>
              </a:rPr>
              <a:t>Ser </a:t>
            </a:r>
            <a:r>
              <a:rPr lang="es-MX" sz="2000" dirty="0">
                <a:latin typeface="Verdana" panose="020B0604030504040204" pitchFamily="34" charset="0"/>
                <a:ea typeface="Verdana" panose="020B0604030504040204" pitchFamily="34" charset="0"/>
                <a:cs typeface="Verdana" panose="020B0604030504040204" pitchFamily="34" charset="0"/>
              </a:rPr>
              <a:t>objetivo.</a:t>
            </a:r>
          </a:p>
          <a:p>
            <a:pPr marL="906463" indent="-457200" algn="just">
              <a:spcBef>
                <a:spcPct val="50000"/>
              </a:spcBef>
              <a:buFontTx/>
              <a:buAutoNum type="alphaLcParenR"/>
              <a:tabLst>
                <a:tab pos="536575" algn="l"/>
              </a:tabLst>
              <a:defRPr/>
            </a:pPr>
            <a:r>
              <a:rPr lang="es-MX" sz="2000" dirty="0">
                <a:latin typeface="Verdana" panose="020B0604030504040204" pitchFamily="34" charset="0"/>
                <a:ea typeface="Verdana" panose="020B0604030504040204" pitchFamily="34" charset="0"/>
                <a:cs typeface="Verdana" panose="020B0604030504040204" pitchFamily="34" charset="0"/>
              </a:rPr>
              <a:t>Utilizar un lenguaje </a:t>
            </a:r>
            <a:r>
              <a:rPr lang="es-MX" sz="2000" dirty="0" smtClean="0">
                <a:latin typeface="Verdana" panose="020B0604030504040204" pitchFamily="34" charset="0"/>
                <a:ea typeface="Verdana" panose="020B0604030504040204" pitchFamily="34" charset="0"/>
                <a:cs typeface="Verdana" panose="020B0604030504040204" pitchFamily="34" charset="0"/>
              </a:rPr>
              <a:t>específico</a:t>
            </a:r>
            <a:r>
              <a:rPr lang="es-MX" sz="2000" dirty="0">
                <a:latin typeface="Verdana" panose="020B0604030504040204" pitchFamily="34" charset="0"/>
                <a:ea typeface="Verdana" panose="020B0604030504040204" pitchFamily="34" charset="0"/>
                <a:cs typeface="Verdana" panose="020B0604030504040204" pitchFamily="34" charset="0"/>
              </a:rPr>
              <a:t>.</a:t>
            </a:r>
          </a:p>
          <a:p>
            <a:pPr marL="906463" indent="-457200" algn="just">
              <a:spcBef>
                <a:spcPct val="50000"/>
              </a:spcBef>
              <a:buFontTx/>
              <a:buAutoNum type="alphaLcParenR"/>
              <a:tabLst>
                <a:tab pos="536575" algn="l"/>
              </a:tabLst>
              <a:defRPr/>
            </a:pPr>
            <a:r>
              <a:rPr lang="es-MX" sz="2000" dirty="0" smtClean="0">
                <a:latin typeface="Verdana" panose="020B0604030504040204" pitchFamily="34" charset="0"/>
                <a:ea typeface="Verdana" panose="020B0604030504040204" pitchFamily="34" charset="0"/>
                <a:cs typeface="Verdana" panose="020B0604030504040204" pitchFamily="34" charset="0"/>
              </a:rPr>
              <a:t>Ser </a:t>
            </a:r>
            <a:r>
              <a:rPr lang="es-MX" sz="2000" dirty="0">
                <a:latin typeface="Verdana" panose="020B0604030504040204" pitchFamily="34" charset="0"/>
                <a:ea typeface="Verdana" panose="020B0604030504040204" pitchFamily="34" charset="0"/>
                <a:cs typeface="Verdana" panose="020B0604030504040204" pitchFamily="34" charset="0"/>
              </a:rPr>
              <a:t>breve y concreto.</a:t>
            </a:r>
            <a:endParaRPr lang="es-E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2 Botón de acción: Hacia atrás o Anterior">
            <a:hlinkClick r:id="rId3" action="ppaction://hlinksldjump" highlightClick="1"/>
          </p:cNvPr>
          <p:cNvSpPr/>
          <p:nvPr/>
        </p:nvSpPr>
        <p:spPr>
          <a:xfrm>
            <a:off x="8056602" y="4437112"/>
            <a:ext cx="649287" cy="28733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 name="1 Marcador de contenido"/>
          <p:cNvSpPr txBox="1">
            <a:spLocks/>
          </p:cNvSpPr>
          <p:nvPr/>
        </p:nvSpPr>
        <p:spPr>
          <a:xfrm>
            <a:off x="611560" y="247627"/>
            <a:ext cx="842493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tabLst>
                <a:tab pos="4489450" algn="l"/>
              </a:tabLst>
            </a:pPr>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35930319"/>
              </p:ext>
            </p:extLst>
          </p:nvPr>
        </p:nvGraphicFramePr>
        <p:xfrm>
          <a:off x="467369" y="5229225"/>
          <a:ext cx="7993063" cy="1189038"/>
        </p:xfrm>
        <a:graphic>
          <a:graphicData uri="http://schemas.openxmlformats.org/drawingml/2006/table">
            <a:tbl>
              <a:tblPr firstRow="1" bandRow="1">
                <a:tableStyleId>{5C22544A-7EE6-4342-B048-85BDC9FD1C3A}</a:tableStyleId>
              </a:tblPr>
              <a:tblGrid>
                <a:gridCol w="7993063"/>
              </a:tblGrid>
              <a:tr h="1189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2400" dirty="0" smtClean="0"/>
                        <a:t>Ejercicio</a:t>
                      </a:r>
                      <a:r>
                        <a:rPr lang="es-MX" sz="2400" baseline="0" dirty="0" smtClean="0"/>
                        <a:t> de identificación de objetivos de aprendizaje…</a:t>
                      </a:r>
                      <a:endParaRPr lang="es-CL" sz="2400" dirty="0"/>
                    </a:p>
                  </a:txBody>
                  <a:tcPr marL="91442" marR="91442" marT="45732" marB="45732"/>
                </a:tc>
              </a:tr>
            </a:tbl>
          </a:graphicData>
        </a:graphic>
      </p:graphicFrame>
    </p:spTree>
    <p:extLst>
      <p:ext uri="{BB962C8B-B14F-4D97-AF65-F5344CB8AC3E}">
        <p14:creationId xmlns:p14="http://schemas.microsoft.com/office/powerpoint/2010/main" val="161846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4 Marcador de contenido"/>
          <p:cNvSpPr>
            <a:spLocks noGrp="1"/>
          </p:cNvSpPr>
          <p:nvPr>
            <p:ph idx="1"/>
          </p:nvPr>
        </p:nvSpPr>
        <p:spPr>
          <a:xfrm>
            <a:off x="440645" y="1485501"/>
            <a:ext cx="8331200" cy="4243290"/>
          </a:xfrm>
          <a:prstGeom prst="rect">
            <a:avLst/>
          </a:prstGeom>
        </p:spPr>
        <p:txBody>
          <a:bodyPr/>
          <a:lstStyle/>
          <a:p>
            <a:pPr marL="609600" indent="-609600">
              <a:lnSpc>
                <a:spcPct val="50000"/>
              </a:lnSpc>
              <a:spcAft>
                <a:spcPct val="40000"/>
              </a:spcAft>
              <a:buFont typeface="Arial" charset="0"/>
              <a:buNone/>
            </a:pPr>
            <a:endParaRPr lang="es-MX" altLang="es-CL" dirty="0" smtClean="0">
              <a:solidFill>
                <a:srgbClr val="006CB7"/>
              </a:solidFill>
            </a:endParaRPr>
          </a:p>
          <a:p>
            <a:pPr algn="just">
              <a:spcAft>
                <a:spcPct val="40000"/>
              </a:spcAft>
              <a:defRPr/>
            </a:pPr>
            <a:r>
              <a:rPr lang="es-MX" altLang="es-CL" sz="2000" b="1" dirty="0">
                <a:solidFill>
                  <a:srgbClr val="006CB7"/>
                </a:solidFill>
              </a:rPr>
              <a:t>PASO 3: Definición de Contenidos</a:t>
            </a: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sp>
        <p:nvSpPr>
          <p:cNvPr id="54278" name="Text Box 8"/>
          <p:cNvSpPr txBox="1">
            <a:spLocks noChangeArrowheads="1"/>
          </p:cNvSpPr>
          <p:nvPr/>
        </p:nvSpPr>
        <p:spPr bwMode="auto">
          <a:xfrm>
            <a:off x="313132" y="2276872"/>
            <a:ext cx="7715250" cy="2492990"/>
          </a:xfrm>
          <a:prstGeom prst="rect">
            <a:avLst/>
          </a:prstGeom>
          <a:noFill/>
          <a:ln w="9525">
            <a:noFill/>
            <a:miter lim="800000"/>
            <a:headEnd/>
            <a:tailEnd/>
          </a:ln>
        </p:spPr>
        <p:txBody>
          <a:bodyPr>
            <a:spAutoFit/>
          </a:bodyPr>
          <a:lstStyle/>
          <a:p>
            <a:pPr algn="just" fontAlgn="auto">
              <a:spcBef>
                <a:spcPts val="0"/>
              </a:spcBef>
              <a:spcAft>
                <a:spcPts val="0"/>
              </a:spcAft>
              <a:defRPr/>
            </a:pPr>
            <a:r>
              <a:rPr lang="es-CL" sz="24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endParaRPr lang="es-CL" sz="2400" b="1" dirty="0" smtClean="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just" fontAlgn="auto">
              <a:spcBef>
                <a:spcPts val="0"/>
              </a:spcBef>
              <a:spcAft>
                <a:spcPts val="0"/>
              </a:spcAft>
              <a:defRPr/>
            </a:pPr>
            <a:r>
              <a:rPr lang="es-CL" sz="24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s-CL" sz="24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s-MX" b="1" dirty="0" smtClean="0">
                <a:solidFill>
                  <a:srgbClr val="0167B3"/>
                </a:solidFill>
                <a:latin typeface="Verdana" panose="020B0604030504040204" pitchFamily="34" charset="0"/>
                <a:ea typeface="Verdana" panose="020B0604030504040204" pitchFamily="34" charset="0"/>
                <a:cs typeface="Verdana" panose="020B0604030504040204" pitchFamily="34" charset="0"/>
              </a:rPr>
              <a:t>Análisis </a:t>
            </a:r>
            <a:r>
              <a:rPr lang="es-MX" b="1" dirty="0">
                <a:solidFill>
                  <a:srgbClr val="0167B3"/>
                </a:solidFill>
                <a:latin typeface="Verdana" panose="020B0604030504040204" pitchFamily="34" charset="0"/>
                <a:ea typeface="Verdana" panose="020B0604030504040204" pitchFamily="34" charset="0"/>
                <a:cs typeface="Verdana" panose="020B0604030504040204" pitchFamily="34" charset="0"/>
              </a:rPr>
              <a:t>sobre tres aspectos:</a:t>
            </a:r>
          </a:p>
          <a:p>
            <a:pPr marL="531813" indent="-342900">
              <a:spcBef>
                <a:spcPct val="50000"/>
              </a:spcBef>
              <a:tabLst>
                <a:tab pos="536575" algn="l"/>
              </a:tabLst>
              <a:defRPr/>
            </a:pPr>
            <a:endParaRPr lang="es-MX" b="1" dirty="0">
              <a:latin typeface="Verdana" panose="020B0604030504040204" pitchFamily="34" charset="0"/>
              <a:ea typeface="Verdana" panose="020B0604030504040204" pitchFamily="34" charset="0"/>
              <a:cs typeface="Verdana" panose="020B0604030504040204" pitchFamily="34" charset="0"/>
            </a:endParaRPr>
          </a:p>
          <a:p>
            <a:pPr marL="531813" indent="-342900">
              <a:spcBef>
                <a:spcPct val="50000"/>
              </a:spcBef>
              <a:buFontTx/>
              <a:buAutoNum type="alphaLcParenR"/>
              <a:tabLst>
                <a:tab pos="536575" algn="l"/>
              </a:tabLst>
              <a:defRPr/>
            </a:pPr>
            <a:r>
              <a:rPr lang="es-MX" dirty="0">
                <a:latin typeface="Verdana" panose="020B0604030504040204" pitchFamily="34" charset="0"/>
                <a:ea typeface="Verdana" panose="020B0604030504040204" pitchFamily="34" charset="0"/>
                <a:cs typeface="Verdana" panose="020B0604030504040204" pitchFamily="34" charset="0"/>
              </a:rPr>
              <a:t>Definición de Contenidos.</a:t>
            </a:r>
          </a:p>
          <a:p>
            <a:pPr marL="531813" indent="-342900">
              <a:spcBef>
                <a:spcPct val="50000"/>
              </a:spcBef>
              <a:buFontTx/>
              <a:buAutoNum type="alphaLcParenR"/>
              <a:tabLst>
                <a:tab pos="536575" algn="l"/>
              </a:tabLst>
              <a:defRPr/>
            </a:pPr>
            <a:r>
              <a:rPr lang="es-MX" dirty="0">
                <a:latin typeface="Verdana" panose="020B0604030504040204" pitchFamily="34" charset="0"/>
                <a:ea typeface="Verdana" panose="020B0604030504040204" pitchFamily="34" charset="0"/>
                <a:cs typeface="Verdana" panose="020B0604030504040204" pitchFamily="34" charset="0"/>
              </a:rPr>
              <a:t>Determinación de Secuencias de contenidos.	</a:t>
            </a:r>
          </a:p>
          <a:p>
            <a:pPr marL="531813" indent="-342900">
              <a:spcBef>
                <a:spcPct val="50000"/>
              </a:spcBef>
              <a:buFontTx/>
              <a:buAutoNum type="alphaLcParenR"/>
              <a:tabLst>
                <a:tab pos="536575" algn="l"/>
              </a:tabLst>
              <a:defRPr/>
            </a:pPr>
            <a:r>
              <a:rPr lang="es-MX" dirty="0">
                <a:latin typeface="Verdana" panose="020B0604030504040204" pitchFamily="34" charset="0"/>
                <a:ea typeface="Verdana" panose="020B0604030504040204" pitchFamily="34" charset="0"/>
                <a:cs typeface="Verdana" panose="020B0604030504040204" pitchFamily="34" charset="0"/>
              </a:rPr>
              <a:t>La definición del tiempo dedicado a cada tema.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2 Botón de acción: Hacia atrás o Anterior">
            <a:hlinkClick r:id="rId3" action="ppaction://hlinksldjump" highlightClick="1"/>
          </p:cNvPr>
          <p:cNvSpPr/>
          <p:nvPr/>
        </p:nvSpPr>
        <p:spPr>
          <a:xfrm>
            <a:off x="7605949" y="5728791"/>
            <a:ext cx="720725" cy="360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 name="1 Marcador de contenido"/>
          <p:cNvSpPr txBox="1">
            <a:spLocks/>
          </p:cNvSpPr>
          <p:nvPr/>
        </p:nvSpPr>
        <p:spPr>
          <a:xfrm>
            <a:off x="539552" y="247627"/>
            <a:ext cx="8496944"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873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23528" y="1268760"/>
            <a:ext cx="8331200" cy="5184576"/>
          </a:xfrm>
          <a:prstGeom prst="rect">
            <a:avLst/>
          </a:prstGeom>
        </p:spPr>
        <p:txBody>
          <a:bodyPr/>
          <a:lstStyle/>
          <a:p>
            <a:pPr marL="609600" indent="-609600">
              <a:lnSpc>
                <a:spcPct val="50000"/>
              </a:lnSpc>
              <a:spcAft>
                <a:spcPct val="40000"/>
              </a:spcAft>
              <a:buFont typeface="Arial" charset="0"/>
              <a:buNone/>
              <a:defRPr/>
            </a:pPr>
            <a:endParaRPr lang="es-MX" sz="2000" dirty="0" smtClean="0">
              <a:solidFill>
                <a:srgbClr val="006CB7"/>
              </a:solidFill>
            </a:endParaRPr>
          </a:p>
          <a:p>
            <a:pPr marL="0" indent="0" algn="just">
              <a:spcAft>
                <a:spcPct val="40000"/>
              </a:spcAft>
              <a:buFont typeface="Arial" charset="0"/>
              <a:buNone/>
              <a:defRPr/>
            </a:pPr>
            <a:r>
              <a:rPr lang="es-MX" sz="2000" b="1" dirty="0" smtClean="0">
                <a:solidFill>
                  <a:srgbClr val="006CB7"/>
                </a:solidFill>
              </a:rPr>
              <a:t>PASO </a:t>
            </a:r>
            <a:r>
              <a:rPr lang="es-MX" sz="2000" b="1" dirty="0">
                <a:solidFill>
                  <a:srgbClr val="006CB7"/>
                </a:solidFill>
              </a:rPr>
              <a:t>4: Definición de Actividades de Aprendizaje</a:t>
            </a: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sp>
        <p:nvSpPr>
          <p:cNvPr id="55299" name="Text Box 8"/>
          <p:cNvSpPr txBox="1">
            <a:spLocks noChangeArrowheads="1"/>
          </p:cNvSpPr>
          <p:nvPr/>
        </p:nvSpPr>
        <p:spPr bwMode="auto">
          <a:xfrm>
            <a:off x="467545" y="3723997"/>
            <a:ext cx="8064896" cy="2585323"/>
          </a:xfrm>
          <a:prstGeom prst="rect">
            <a:avLst/>
          </a:prstGeom>
          <a:noFill/>
          <a:ln w="9525">
            <a:noFill/>
            <a:miter lim="800000"/>
            <a:headEnd/>
            <a:tailEnd/>
          </a:ln>
        </p:spPr>
        <p:txBody>
          <a:bodyPr wrap="square">
            <a:spAutoFit/>
          </a:bodyPr>
          <a:lstStyle/>
          <a:p>
            <a:pPr algn="just">
              <a:defRPr/>
            </a:pPr>
            <a:r>
              <a:rPr lang="es-CL" dirty="0">
                <a:latin typeface="Verdana" panose="020B0604030504040204" pitchFamily="34" charset="0"/>
                <a:ea typeface="Verdana" panose="020B0604030504040204" pitchFamily="34" charset="0"/>
                <a:cs typeface="Verdana" panose="020B0604030504040204" pitchFamily="34" charset="0"/>
              </a:rPr>
              <a:t>Tipos de Actividades de Aprendizaje: </a:t>
            </a:r>
          </a:p>
          <a:p>
            <a:pPr algn="just">
              <a:defRPr/>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CL" dirty="0">
                <a:latin typeface="Verdana" panose="020B0604030504040204" pitchFamily="34" charset="0"/>
                <a:ea typeface="Verdana" panose="020B0604030504040204" pitchFamily="34" charset="0"/>
                <a:cs typeface="Verdana" panose="020B0604030504040204" pitchFamily="34" charset="0"/>
              </a:rPr>
              <a:t> </a:t>
            </a:r>
            <a:r>
              <a:rPr lang="es-CL" b="1" dirty="0">
                <a:latin typeface="Verdana" panose="020B0604030504040204" pitchFamily="34" charset="0"/>
                <a:ea typeface="Verdana" panose="020B0604030504040204" pitchFamily="34" charset="0"/>
                <a:cs typeface="Verdana" panose="020B0604030504040204" pitchFamily="34" charset="0"/>
              </a:rPr>
              <a:t>Individuales: </a:t>
            </a:r>
            <a:r>
              <a:rPr lang="es-CL" dirty="0">
                <a:latin typeface="Verdana" panose="020B0604030504040204" pitchFamily="34" charset="0"/>
                <a:ea typeface="Verdana" panose="020B0604030504040204" pitchFamily="34" charset="0"/>
                <a:cs typeface="Verdana" panose="020B0604030504040204" pitchFamily="34" charset="0"/>
              </a:rPr>
              <a:t>Lectura de libros, entrevistas, revisión de  </a:t>
            </a:r>
            <a:r>
              <a:rPr lang="es-CL" dirty="0" smtClean="0">
                <a:latin typeface="Verdana" panose="020B0604030504040204" pitchFamily="34" charset="0"/>
                <a:ea typeface="Verdana" panose="020B0604030504040204" pitchFamily="34" charset="0"/>
                <a:cs typeface="Verdana" panose="020B0604030504040204" pitchFamily="34" charset="0"/>
              </a:rPr>
              <a:t>documentos</a:t>
            </a:r>
            <a:r>
              <a:rPr lang="es-CL" dirty="0">
                <a:latin typeface="Verdana" panose="020B0604030504040204" pitchFamily="34" charset="0"/>
                <a:ea typeface="Verdana" panose="020B0604030504040204" pitchFamily="34" charset="0"/>
                <a:cs typeface="Verdana" panose="020B0604030504040204" pitchFamily="34" charset="0"/>
              </a:rPr>
              <a:t>, etc. </a:t>
            </a:r>
          </a:p>
          <a:p>
            <a:pPr algn="just">
              <a:defRPr/>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CL" dirty="0">
                <a:latin typeface="Verdana" panose="020B0604030504040204" pitchFamily="34" charset="0"/>
                <a:ea typeface="Verdana" panose="020B0604030504040204" pitchFamily="34" charset="0"/>
                <a:cs typeface="Verdana" panose="020B0604030504040204" pitchFamily="34" charset="0"/>
              </a:rPr>
              <a:t> </a:t>
            </a:r>
            <a:r>
              <a:rPr lang="es-CL" b="1" dirty="0">
                <a:latin typeface="Verdana" panose="020B0604030504040204" pitchFamily="34" charset="0"/>
                <a:ea typeface="Verdana" panose="020B0604030504040204" pitchFamily="34" charset="0"/>
                <a:cs typeface="Verdana" panose="020B0604030504040204" pitchFamily="34" charset="0"/>
              </a:rPr>
              <a:t>Grupales: </a:t>
            </a:r>
            <a:r>
              <a:rPr lang="es-CL" dirty="0">
                <a:latin typeface="Verdana" panose="020B0604030504040204" pitchFamily="34" charset="0"/>
                <a:ea typeface="Verdana" panose="020B0604030504040204" pitchFamily="34" charset="0"/>
                <a:cs typeface="Verdana" panose="020B0604030504040204" pitchFamily="34" charset="0"/>
              </a:rPr>
              <a:t>Panel de discusión, casos de estudio, role </a:t>
            </a:r>
            <a:r>
              <a:rPr lang="es-CL" dirty="0" err="1">
                <a:latin typeface="Verdana" panose="020B0604030504040204" pitchFamily="34" charset="0"/>
                <a:ea typeface="Verdana" panose="020B0604030504040204" pitchFamily="34" charset="0"/>
                <a:cs typeface="Verdana" panose="020B0604030504040204" pitchFamily="34" charset="0"/>
              </a:rPr>
              <a:t>playing</a:t>
            </a:r>
            <a:r>
              <a:rPr lang="es-CL" dirty="0">
                <a:latin typeface="Verdana" panose="020B0604030504040204" pitchFamily="34" charset="0"/>
                <a:ea typeface="Verdana" panose="020B0604030504040204" pitchFamily="34" charset="0"/>
                <a:cs typeface="Verdana" panose="020B0604030504040204" pitchFamily="34" charset="0"/>
              </a:rPr>
              <a:t>, etc.</a:t>
            </a:r>
          </a:p>
          <a:p>
            <a:pPr algn="just">
              <a:defRPr/>
            </a:pPr>
            <a:endParaRPr lang="es-MX"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endParaRPr lang="es-CL" dirty="0"/>
          </a:p>
        </p:txBody>
      </p:sp>
      <p:graphicFrame>
        <p:nvGraphicFramePr>
          <p:cNvPr id="7" name="6 Tabla"/>
          <p:cNvGraphicFramePr>
            <a:graphicFrameLocks noGrp="1"/>
          </p:cNvGraphicFramePr>
          <p:nvPr>
            <p:extLst>
              <p:ext uri="{D42A27DB-BD31-4B8C-83A1-F6EECF244321}">
                <p14:modId xmlns:p14="http://schemas.microsoft.com/office/powerpoint/2010/main" val="885260533"/>
              </p:ext>
            </p:extLst>
          </p:nvPr>
        </p:nvGraphicFramePr>
        <p:xfrm>
          <a:off x="395536" y="2239963"/>
          <a:ext cx="8280920" cy="1189037"/>
        </p:xfrm>
        <a:graphic>
          <a:graphicData uri="http://schemas.openxmlformats.org/drawingml/2006/table">
            <a:tbl>
              <a:tblPr firstRow="1" bandRow="1">
                <a:tableStyleId>{5C22544A-7EE6-4342-B048-85BDC9FD1C3A}</a:tableStyleId>
              </a:tblPr>
              <a:tblGrid>
                <a:gridCol w="8280920"/>
              </a:tblGrid>
              <a:tr h="11890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2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CL" sz="2000" dirty="0" smtClean="0">
                          <a:latin typeface="Verdana" panose="020B0604030504040204" pitchFamily="34" charset="0"/>
                          <a:ea typeface="Verdana" panose="020B0604030504040204" pitchFamily="34" charset="0"/>
                          <a:cs typeface="Verdana" panose="020B0604030504040204" pitchFamily="34" charset="0"/>
                        </a:rPr>
                        <a:t>Se refiere al método que permite al participante generar aprendizaje para facilitar la transferencia.</a:t>
                      </a:r>
                      <a:endParaRPr lang="es-CL" sz="2000" dirty="0">
                        <a:latin typeface="Verdana" panose="020B0604030504040204" pitchFamily="34" charset="0"/>
                        <a:ea typeface="Verdana" panose="020B0604030504040204" pitchFamily="34" charset="0"/>
                        <a:cs typeface="Verdana" panose="020B0604030504040204" pitchFamily="34" charset="0"/>
                      </a:endParaRPr>
                    </a:p>
                  </a:txBody>
                  <a:tcPr marL="91442" marR="91442" marT="45732" marB="45732"/>
                </a:tc>
              </a:tr>
            </a:tbl>
          </a:graphicData>
        </a:graphic>
      </p:graphicFrame>
      <p:sp>
        <p:nvSpPr>
          <p:cNvPr id="2" name="1 Botón de acción: Hacia atrás o Anterior">
            <a:hlinkClick r:id="rId3" action="ppaction://hlinksldjump" highlightClick="1"/>
          </p:cNvPr>
          <p:cNvSpPr/>
          <p:nvPr/>
        </p:nvSpPr>
        <p:spPr>
          <a:xfrm>
            <a:off x="7956179" y="6003925"/>
            <a:ext cx="576262" cy="2714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395536" y="247627"/>
            <a:ext cx="864096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114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52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76517"/>
            <a:ext cx="820896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451725" y="6226366"/>
            <a:ext cx="1223963"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 name="1 Rectángulo"/>
          <p:cNvSpPr>
            <a:spLocks noChangeArrowheads="1"/>
          </p:cNvSpPr>
          <p:nvPr/>
        </p:nvSpPr>
        <p:spPr bwMode="auto">
          <a:xfrm>
            <a:off x="106149" y="1276462"/>
            <a:ext cx="3482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spcAft>
                <a:spcPct val="40000"/>
              </a:spcAft>
              <a:buFont typeface="Arial" charset="0"/>
              <a:buNone/>
            </a:pPr>
            <a:r>
              <a:rPr lang="es-MX" altLang="es-CL" sz="2000" b="1" dirty="0">
                <a:solidFill>
                  <a:srgbClr val="006CB7"/>
                </a:solidFill>
                <a:latin typeface="Verdana" panose="020B0604030504040204" pitchFamily="34" charset="0"/>
                <a:ea typeface="Verdana" panose="020B0604030504040204" pitchFamily="34" charset="0"/>
                <a:cs typeface="Verdana" panose="020B0604030504040204" pitchFamily="34" charset="0"/>
              </a:rPr>
              <a:t>¿</a:t>
            </a:r>
            <a:r>
              <a:rPr lang="es-MX" altLang="es-CL" sz="20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Qué </a:t>
            </a:r>
            <a:r>
              <a:rPr lang="es-MX" altLang="es-CL" sz="2000" b="1" dirty="0">
                <a:solidFill>
                  <a:srgbClr val="006CB7"/>
                </a:solidFill>
                <a:latin typeface="Verdana" panose="020B0604030504040204" pitchFamily="34" charset="0"/>
                <a:ea typeface="Verdana" panose="020B0604030504040204" pitchFamily="34" charset="0"/>
                <a:cs typeface="Verdana" panose="020B0604030504040204" pitchFamily="34" charset="0"/>
              </a:rPr>
              <a:t>queremos hacer?</a:t>
            </a:r>
          </a:p>
        </p:txBody>
      </p:sp>
      <p:sp>
        <p:nvSpPr>
          <p:cNvPr id="9" name="1 Marcador de contenido"/>
          <p:cNvSpPr>
            <a:spLocks noGrp="1"/>
          </p:cNvSpPr>
          <p:nvPr>
            <p:ph sz="quarter" idx="12"/>
          </p:nvPr>
        </p:nvSpPr>
        <p:spPr>
          <a:xfrm>
            <a:off x="406400" y="286651"/>
            <a:ext cx="8331200" cy="747580"/>
          </a:xfrm>
        </p:spPr>
        <p:txBody>
          <a:bodyPr/>
          <a:lstStyle/>
          <a:p>
            <a:pPr algn="l"/>
            <a:r>
              <a:rPr lang="es-CL" sz="2800" dirty="0">
                <a:latin typeface="Verdana" panose="020B0604030504040204" pitchFamily="34" charset="0"/>
                <a:ea typeface="Verdana" panose="020B0604030504040204" pitchFamily="34" charset="0"/>
                <a:cs typeface="Verdana" panose="020B0604030504040204" pitchFamily="34" charset="0"/>
              </a:rPr>
              <a:t>1.- Presentación del M</a:t>
            </a:r>
            <a:r>
              <a:rPr lang="es-CL" sz="2800" dirty="0" smtClean="0">
                <a:latin typeface="Verdana" panose="020B0604030504040204" pitchFamily="34" charset="0"/>
                <a:ea typeface="Verdana" panose="020B0604030504040204" pitchFamily="34" charset="0"/>
                <a:cs typeface="Verdana" panose="020B0604030504040204" pitchFamily="34" charset="0"/>
              </a:rPr>
              <a:t>odelo</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784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68692" y="1274066"/>
            <a:ext cx="8331200" cy="4243290"/>
          </a:xfrm>
          <a:prstGeom prst="rect">
            <a:avLst/>
          </a:prstGeom>
        </p:spPr>
        <p:txBody>
          <a:bodyPr/>
          <a:lstStyle/>
          <a:p>
            <a:pPr marL="609600" indent="-609600">
              <a:lnSpc>
                <a:spcPct val="50000"/>
              </a:lnSpc>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r>
              <a:rPr lang="es-MX" altLang="es-CL" sz="2000" b="1" dirty="0" smtClean="0">
                <a:solidFill>
                  <a:srgbClr val="006CB7"/>
                </a:solidFill>
              </a:rPr>
              <a:t>PASO 5: Retroalimentación del Aprendizaje</a:t>
            </a: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a:p>
            <a:pPr marL="609600" indent="-609600">
              <a:spcAft>
                <a:spcPct val="40000"/>
              </a:spcAft>
              <a:buFont typeface="Arial" charset="0"/>
              <a:buNone/>
            </a:pPr>
            <a:endParaRPr lang="es-MX" altLang="es-CL" dirty="0" smtClean="0">
              <a:solidFill>
                <a:srgbClr val="006CB7"/>
              </a:solidFill>
            </a:endParaRPr>
          </a:p>
        </p:txBody>
      </p:sp>
      <p:sp>
        <p:nvSpPr>
          <p:cNvPr id="56323" name="Text Box 8"/>
          <p:cNvSpPr txBox="1">
            <a:spLocks noChangeArrowheads="1"/>
          </p:cNvSpPr>
          <p:nvPr/>
        </p:nvSpPr>
        <p:spPr bwMode="auto">
          <a:xfrm>
            <a:off x="266330" y="3861048"/>
            <a:ext cx="7920037" cy="2523768"/>
          </a:xfrm>
          <a:prstGeom prst="rect">
            <a:avLst/>
          </a:prstGeom>
          <a:noFill/>
          <a:ln w="9525">
            <a:noFill/>
            <a:miter lim="800000"/>
            <a:headEnd/>
            <a:tailEnd/>
          </a:ln>
        </p:spPr>
        <p:txBody>
          <a:bodyPr>
            <a:spAutoFit/>
          </a:bodyPr>
          <a:lstStyle/>
          <a:p>
            <a:pPr algn="just">
              <a:defRPr/>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defRPr/>
            </a:pPr>
            <a:r>
              <a:rPr lang="es-CL" b="1" dirty="0">
                <a:latin typeface="Verdana" panose="020B0604030504040204" pitchFamily="34" charset="0"/>
                <a:ea typeface="Verdana" panose="020B0604030504040204" pitchFamily="34" charset="0"/>
                <a:cs typeface="Verdana" panose="020B0604030504040204" pitchFamily="34" charset="0"/>
              </a:rPr>
              <a:t>Ejemplos de Estrategias: </a:t>
            </a:r>
          </a:p>
          <a:p>
            <a:pPr algn="just">
              <a:defRPr/>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ü"/>
              <a:defRPr/>
            </a:pPr>
            <a:r>
              <a:rPr lang="es-CL" dirty="0">
                <a:latin typeface="Verdana" panose="020B0604030504040204" pitchFamily="34" charset="0"/>
                <a:ea typeface="Verdana" panose="020B0604030504040204" pitchFamily="34" charset="0"/>
                <a:cs typeface="Verdana" panose="020B0604030504040204" pitchFamily="34" charset="0"/>
              </a:rPr>
              <a:t> Revisión conjunta de pruebas.</a:t>
            </a:r>
          </a:p>
          <a:p>
            <a:pPr algn="just">
              <a:buFont typeface="Wingdings" pitchFamily="2" charset="2"/>
              <a:buChar char="ü"/>
              <a:defRPr/>
            </a:pPr>
            <a:r>
              <a:rPr lang="es-CL" dirty="0">
                <a:latin typeface="Verdana" panose="020B0604030504040204" pitchFamily="34" charset="0"/>
                <a:ea typeface="Verdana" panose="020B0604030504040204" pitchFamily="34" charset="0"/>
                <a:cs typeface="Verdana" panose="020B0604030504040204" pitchFamily="34" charset="0"/>
              </a:rPr>
              <a:t> Actividades prácticas.</a:t>
            </a:r>
          </a:p>
          <a:p>
            <a:pPr algn="just">
              <a:buFont typeface="Wingdings" pitchFamily="2" charset="2"/>
              <a:buChar char="ü"/>
              <a:defRPr/>
            </a:pPr>
            <a:r>
              <a:rPr lang="es-CL" dirty="0">
                <a:latin typeface="Verdana" panose="020B0604030504040204" pitchFamily="34" charset="0"/>
                <a:ea typeface="Verdana" panose="020B0604030504040204" pitchFamily="34" charset="0"/>
                <a:cs typeface="Verdana" panose="020B0604030504040204" pitchFamily="34" charset="0"/>
              </a:rPr>
              <a:t> Auto corrección de pruebas.</a:t>
            </a:r>
          </a:p>
          <a:p>
            <a:pPr algn="just">
              <a:buFont typeface="Wingdings" pitchFamily="2" charset="2"/>
              <a:buChar char="ü"/>
              <a:defRPr/>
            </a:pPr>
            <a:r>
              <a:rPr lang="es-CL" dirty="0">
                <a:latin typeface="Verdana" panose="020B0604030504040204" pitchFamily="34" charset="0"/>
                <a:ea typeface="Verdana" panose="020B0604030504040204" pitchFamily="34" charset="0"/>
                <a:cs typeface="Verdana" panose="020B0604030504040204" pitchFamily="34" charset="0"/>
              </a:rPr>
              <a:t> Reflexión de grupos.</a:t>
            </a:r>
          </a:p>
          <a:p>
            <a:pPr algn="just">
              <a:defRPr/>
            </a:pPr>
            <a:endParaRPr lang="es-MX" sz="1600" dirty="0"/>
          </a:p>
          <a:p>
            <a:pPr algn="just">
              <a:buFont typeface="Wingdings" pitchFamily="2" charset="2"/>
              <a:buChar char="ü"/>
              <a:defRPr/>
            </a:pPr>
            <a:endParaRPr lang="es-CL" sz="1600" dirty="0"/>
          </a:p>
        </p:txBody>
      </p:sp>
      <p:graphicFrame>
        <p:nvGraphicFramePr>
          <p:cNvPr id="7" name="6 Tabla"/>
          <p:cNvGraphicFramePr>
            <a:graphicFrameLocks noGrp="1"/>
          </p:cNvGraphicFramePr>
          <p:nvPr>
            <p:extLst>
              <p:ext uri="{D42A27DB-BD31-4B8C-83A1-F6EECF244321}">
                <p14:modId xmlns:p14="http://schemas.microsoft.com/office/powerpoint/2010/main" val="2030928932"/>
              </p:ext>
            </p:extLst>
          </p:nvPr>
        </p:nvGraphicFramePr>
        <p:xfrm>
          <a:off x="266330" y="2420888"/>
          <a:ext cx="8424844" cy="1189038"/>
        </p:xfrm>
        <a:graphic>
          <a:graphicData uri="http://schemas.openxmlformats.org/drawingml/2006/table">
            <a:tbl>
              <a:tblPr firstRow="1" bandRow="1">
                <a:tableStyleId>{5C22544A-7EE6-4342-B048-85BDC9FD1C3A}</a:tableStyleId>
              </a:tblPr>
              <a:tblGrid>
                <a:gridCol w="8424844"/>
              </a:tblGrid>
              <a:tr h="11890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20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L" sz="2000" dirty="0" smtClean="0">
                          <a:latin typeface="Verdana" panose="020B0604030504040204" pitchFamily="34" charset="0"/>
                          <a:ea typeface="Verdana" panose="020B0604030504040204" pitchFamily="34" charset="0"/>
                          <a:cs typeface="Verdana" panose="020B0604030504040204" pitchFamily="34" charset="0"/>
                        </a:rPr>
                        <a:t>Generar seguimiento y acciones con el fin de verificar los aprendizajes en el curso. </a:t>
                      </a:r>
                      <a:endParaRPr lang="es-CL" sz="2000" dirty="0">
                        <a:latin typeface="Verdana" panose="020B0604030504040204" pitchFamily="34" charset="0"/>
                        <a:ea typeface="Verdana" panose="020B0604030504040204" pitchFamily="34" charset="0"/>
                        <a:cs typeface="Verdana" panose="020B0604030504040204" pitchFamily="34" charset="0"/>
                      </a:endParaRPr>
                    </a:p>
                  </a:txBody>
                  <a:tcPr marL="91442" marR="91442" marT="45732" marB="45732"/>
                </a:tc>
              </a:tr>
            </a:tbl>
          </a:graphicData>
        </a:graphic>
      </p:graphicFrame>
      <p:sp>
        <p:nvSpPr>
          <p:cNvPr id="3" name="2 Botón de acción: Hacia atrás o Anterior">
            <a:hlinkClick r:id="rId3" action="ppaction://hlinksldjump" highlightClick="1"/>
          </p:cNvPr>
          <p:cNvSpPr/>
          <p:nvPr/>
        </p:nvSpPr>
        <p:spPr>
          <a:xfrm>
            <a:off x="7524750" y="5373688"/>
            <a:ext cx="647700" cy="28733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1 Marcador de contenido"/>
          <p:cNvSpPr txBox="1">
            <a:spLocks/>
          </p:cNvSpPr>
          <p:nvPr/>
        </p:nvSpPr>
        <p:spPr>
          <a:xfrm>
            <a:off x="266330" y="247627"/>
            <a:ext cx="8770166"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445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632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defRPr/>
            </a:pPr>
            <a:endParaRPr lang="es-MX" dirty="0" smtClean="0">
              <a:solidFill>
                <a:srgbClr val="006CB7"/>
              </a:solidFill>
            </a:endParaRPr>
          </a:p>
          <a:p>
            <a:pPr marL="0" indent="0" algn="just">
              <a:spcAft>
                <a:spcPct val="40000"/>
              </a:spcAft>
              <a:buFont typeface="Arial" charset="0"/>
              <a:buNone/>
              <a:defRPr/>
            </a:pPr>
            <a:r>
              <a:rPr lang="es-MX" sz="2000" b="1" dirty="0" smtClean="0">
                <a:solidFill>
                  <a:srgbClr val="006CB7"/>
                </a:solidFill>
              </a:rPr>
              <a:t>PASO 6: </a:t>
            </a:r>
            <a:r>
              <a:rPr lang="es-CL" sz="2000" b="1" dirty="0" smtClean="0">
                <a:solidFill>
                  <a:srgbClr val="006CB7"/>
                </a:solidFill>
              </a:rPr>
              <a:t>Determinación de estructura de la actividad y diseño de la actividad. </a:t>
            </a:r>
            <a:endParaRPr lang="es-MX" sz="2000" b="1"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a:p>
            <a:pPr marL="609600" indent="-609600">
              <a:spcAft>
                <a:spcPct val="40000"/>
              </a:spcAft>
              <a:buFont typeface="Arial" charset="0"/>
              <a:buNone/>
              <a:defRPr/>
            </a:pPr>
            <a:endParaRPr lang="es-MX" dirty="0" smtClean="0">
              <a:solidFill>
                <a:srgbClr val="006CB7"/>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2920336421"/>
              </p:ext>
            </p:extLst>
          </p:nvPr>
        </p:nvGraphicFramePr>
        <p:xfrm>
          <a:off x="531463" y="3429000"/>
          <a:ext cx="7993063" cy="1649611"/>
        </p:xfrm>
        <a:graphic>
          <a:graphicData uri="http://schemas.openxmlformats.org/drawingml/2006/table">
            <a:tbl>
              <a:tblPr firstRow="1" bandRow="1">
                <a:tableStyleId>{5C22544A-7EE6-4342-B048-85BDC9FD1C3A}</a:tableStyleId>
              </a:tblPr>
              <a:tblGrid>
                <a:gridCol w="7993063"/>
              </a:tblGrid>
              <a:tr h="164961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L" sz="20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L" sz="2000" dirty="0" smtClean="0">
                          <a:latin typeface="Verdana" panose="020B0604030504040204" pitchFamily="34" charset="0"/>
                          <a:ea typeface="Verdana" panose="020B0604030504040204" pitchFamily="34" charset="0"/>
                          <a:cs typeface="Verdana" panose="020B0604030504040204" pitchFamily="34" charset="0"/>
                        </a:rPr>
                        <a:t>Para este paso se utiliza el instrumento llamado “Guión Metodológico”, que es una pauta que facilita la planificación de una actividad.</a:t>
                      </a:r>
                    </a:p>
                  </a:txBody>
                  <a:tcPr marL="91442" marR="91442" marT="45733" marB="45733"/>
                </a:tc>
              </a:tr>
            </a:tbl>
          </a:graphicData>
        </a:graphic>
      </p:graphicFrame>
      <p:sp>
        <p:nvSpPr>
          <p:cNvPr id="8" name="1 Marcador de contenido"/>
          <p:cNvSpPr txBox="1">
            <a:spLocks/>
          </p:cNvSpPr>
          <p:nvPr/>
        </p:nvSpPr>
        <p:spPr>
          <a:xfrm>
            <a:off x="395536" y="247627"/>
            <a:ext cx="864096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646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prstGeom prst="rect">
            <a:avLst/>
          </a:prstGeom>
        </p:spPr>
        <p:txBody>
          <a:bodyPr/>
          <a:lstStyle/>
          <a:p>
            <a:pPr marL="609600" indent="-609600">
              <a:lnSpc>
                <a:spcPct val="50000"/>
              </a:lnSpc>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a:p>
            <a:pPr marL="609600" indent="-609600">
              <a:spcAft>
                <a:spcPct val="40000"/>
              </a:spcAft>
              <a:buFont typeface="Arial" charset="0"/>
              <a:buNone/>
            </a:pPr>
            <a:endParaRPr lang="es-MX" altLang="es-CL" smtClean="0">
              <a:solidFill>
                <a:srgbClr val="006CB7"/>
              </a:solidFill>
            </a:endParaRPr>
          </a:p>
        </p:txBody>
      </p:sp>
      <p:sp>
        <p:nvSpPr>
          <p:cNvPr id="72710" name="Text Box 8"/>
          <p:cNvSpPr txBox="1">
            <a:spLocks noChangeArrowheads="1"/>
          </p:cNvSpPr>
          <p:nvPr/>
        </p:nvSpPr>
        <p:spPr bwMode="auto">
          <a:xfrm>
            <a:off x="3419475" y="1917700"/>
            <a:ext cx="547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347663" eaLnBrk="0" hangingPunct="0">
              <a:spcBef>
                <a:spcPct val="20000"/>
              </a:spcBef>
              <a:buFont typeface="Arial" charset="0"/>
              <a:buChar char="•"/>
              <a:tabLst>
                <a:tab pos="2619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2619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2619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2619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2619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619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619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619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61938" algn="l"/>
              </a:tabLst>
              <a:defRPr sz="2000">
                <a:solidFill>
                  <a:schemeClr val="tx1"/>
                </a:solidFill>
                <a:latin typeface="Calibri" pitchFamily="34" charset="0"/>
              </a:defRPr>
            </a:lvl9pPr>
          </a:lstStyle>
          <a:p>
            <a:pPr eaLnBrk="1" hangingPunct="1">
              <a:spcBef>
                <a:spcPct val="50000"/>
              </a:spcBef>
              <a:buFontTx/>
              <a:buNone/>
            </a:pPr>
            <a:r>
              <a:rPr lang="es-MX" altLang="es-CL" sz="2400">
                <a:solidFill>
                  <a:srgbClr val="006CB7"/>
                </a:solidFill>
                <a:latin typeface="Arial" charset="0"/>
              </a:rPr>
              <a:t>	</a:t>
            </a:r>
            <a:endParaRPr lang="es-ES" altLang="es-CL" sz="2400">
              <a:solidFill>
                <a:srgbClr val="006CB7"/>
              </a:solidFill>
              <a:latin typeface="Arial" charset="0"/>
            </a:endParaRPr>
          </a:p>
        </p:txBody>
      </p:sp>
      <p:pic>
        <p:nvPicPr>
          <p:cNvPr id="727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1412776"/>
            <a:ext cx="9128125"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Botón de acción: Hacia atrás o Anterior">
            <a:hlinkClick r:id="rId4" action="ppaction://hlinksldjump" highlightClick="1"/>
          </p:cNvPr>
          <p:cNvSpPr/>
          <p:nvPr/>
        </p:nvSpPr>
        <p:spPr>
          <a:xfrm>
            <a:off x="7885113" y="6165850"/>
            <a:ext cx="503237" cy="431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0" name="1 Marcador de contenido"/>
          <p:cNvSpPr txBox="1">
            <a:spLocks/>
          </p:cNvSpPr>
          <p:nvPr/>
        </p:nvSpPr>
        <p:spPr>
          <a:xfrm>
            <a:off x="175994" y="247627"/>
            <a:ext cx="8860502"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Seis pasos del Diseño </a:t>
            </a:r>
            <a:r>
              <a:rPr lang="es-CL" sz="2800" dirty="0" err="1" smtClean="0">
                <a:latin typeface="Verdana" panose="020B0604030504040204" pitchFamily="34" charset="0"/>
                <a:ea typeface="Verdana" panose="020B0604030504040204" pitchFamily="34" charset="0"/>
                <a:cs typeface="Verdana" panose="020B0604030504040204" pitchFamily="34" charset="0"/>
              </a:rPr>
              <a:t>Instruccional</a:t>
            </a:r>
            <a:endParaRPr lang="es-CL"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103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Marcador de contenido"/>
          <p:cNvSpPr txBox="1">
            <a:spLocks/>
          </p:cNvSpPr>
          <p:nvPr/>
        </p:nvSpPr>
        <p:spPr>
          <a:xfrm>
            <a:off x="395536" y="247627"/>
            <a:ext cx="864096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kern="1200" spc="0" baseline="0">
                <a:solidFill>
                  <a:schemeClr val="bg1"/>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l"/>
            <a:r>
              <a:rPr lang="es-CL" sz="2800" dirty="0" smtClean="0">
                <a:latin typeface="Verdana" panose="020B0604030504040204" pitchFamily="34" charset="0"/>
                <a:ea typeface="Verdana" panose="020B0604030504040204" pitchFamily="34" charset="0"/>
                <a:cs typeface="Verdana" panose="020B0604030504040204" pitchFamily="34" charset="0"/>
              </a:rPr>
              <a:t>Próximas acciones a desarrollar</a:t>
            </a:r>
          </a:p>
        </p:txBody>
      </p:sp>
      <p:graphicFrame>
        <p:nvGraphicFramePr>
          <p:cNvPr id="2" name="1 Tabla"/>
          <p:cNvGraphicFramePr>
            <a:graphicFrameLocks noGrp="1"/>
          </p:cNvGraphicFramePr>
          <p:nvPr>
            <p:extLst>
              <p:ext uri="{D42A27DB-BD31-4B8C-83A1-F6EECF244321}">
                <p14:modId xmlns:p14="http://schemas.microsoft.com/office/powerpoint/2010/main" val="2305296569"/>
              </p:ext>
            </p:extLst>
          </p:nvPr>
        </p:nvGraphicFramePr>
        <p:xfrm>
          <a:off x="395536" y="1397000"/>
          <a:ext cx="8208912" cy="5137912"/>
        </p:xfrm>
        <a:graphic>
          <a:graphicData uri="http://schemas.openxmlformats.org/drawingml/2006/table">
            <a:tbl>
              <a:tblPr firstRow="1" bandRow="1">
                <a:tableStyleId>{5C22544A-7EE6-4342-B048-85BDC9FD1C3A}</a:tableStyleId>
              </a:tblPr>
              <a:tblGrid>
                <a:gridCol w="5760640"/>
                <a:gridCol w="1080120"/>
                <a:gridCol w="1368152"/>
              </a:tblGrid>
              <a:tr h="370840">
                <a:tc>
                  <a:txBody>
                    <a:bodyPr/>
                    <a:lstStyle/>
                    <a:p>
                      <a:pPr algn="ctr">
                        <a:lnSpc>
                          <a:spcPct val="100000"/>
                        </a:lnSpc>
                      </a:pPr>
                      <a:r>
                        <a:rPr lang="es-CL" sz="1400" dirty="0" smtClean="0">
                          <a:latin typeface="Calibri" panose="020F0502020204030204" pitchFamily="34" charset="0"/>
                        </a:rPr>
                        <a:t>Actividad </a:t>
                      </a:r>
                      <a:endParaRPr lang="es-CL" sz="1400" dirty="0">
                        <a:latin typeface="Calibri" panose="020F0502020204030204" pitchFamily="34" charset="0"/>
                      </a:endParaRPr>
                    </a:p>
                  </a:txBody>
                  <a:tcPr/>
                </a:tc>
                <a:tc>
                  <a:txBody>
                    <a:bodyPr/>
                    <a:lstStyle/>
                    <a:p>
                      <a:pPr algn="ctr"/>
                      <a:r>
                        <a:rPr lang="es-CL" sz="1400" dirty="0" smtClean="0">
                          <a:latin typeface="Calibri" panose="020F0502020204030204" pitchFamily="34" charset="0"/>
                        </a:rPr>
                        <a:t>Plazo </a:t>
                      </a:r>
                      <a:endParaRPr lang="es-CL" sz="1400" dirty="0">
                        <a:latin typeface="Calibri" panose="020F0502020204030204" pitchFamily="34" charset="0"/>
                      </a:endParaRPr>
                    </a:p>
                  </a:txBody>
                  <a:tcPr/>
                </a:tc>
                <a:tc>
                  <a:txBody>
                    <a:bodyPr/>
                    <a:lstStyle/>
                    <a:p>
                      <a:pPr algn="ctr"/>
                      <a:r>
                        <a:rPr lang="es-CL" sz="1400" dirty="0" smtClean="0">
                          <a:latin typeface="Calibri" panose="020F0502020204030204" pitchFamily="34" charset="0"/>
                        </a:rPr>
                        <a:t>Responsable</a:t>
                      </a:r>
                      <a:endParaRPr lang="es-CL" sz="1400" dirty="0">
                        <a:latin typeface="Calibri" panose="020F0502020204030204" pitchFamily="34" charset="0"/>
                      </a:endParaRPr>
                    </a:p>
                  </a:txBody>
                  <a:tcPr/>
                </a:tc>
              </a:tr>
              <a:tr h="370840">
                <a:tc>
                  <a:txBody>
                    <a:bodyPr/>
                    <a:lstStyle/>
                    <a:p>
                      <a:pPr algn="just">
                        <a:lnSpc>
                          <a:spcPct val="100000"/>
                        </a:lnSpc>
                      </a:pPr>
                      <a:r>
                        <a:rPr lang="es-ES" altLang="es-CL" sz="1400" b="1" dirty="0" smtClean="0">
                          <a:latin typeface="Calibri" panose="020F0502020204030204" pitchFamily="34" charset="0"/>
                          <a:ea typeface="Verdana" panose="020B0604030504040204" pitchFamily="34" charset="0"/>
                          <a:cs typeface="Verdana" panose="020B0604030504040204" pitchFamily="34" charset="0"/>
                        </a:rPr>
                        <a:t>Envío de instrumentos de la metodología de Transferencia:</a:t>
                      </a:r>
                    </a:p>
                    <a:p>
                      <a:pPr marL="285750" indent="-285750" algn="just">
                        <a:lnSpc>
                          <a:spcPct val="100000"/>
                        </a:lnSpc>
                        <a:buFont typeface="Courier New" panose="02070309020205020404" pitchFamily="49" charset="0"/>
                        <a:buChar char="o"/>
                      </a:pPr>
                      <a:r>
                        <a:rPr lang="es-ES" altLang="es-CL" sz="1400" b="0" dirty="0" smtClean="0">
                          <a:solidFill>
                            <a:schemeClr val="tx1"/>
                          </a:solidFill>
                          <a:latin typeface="Calibri" panose="020F0502020204030204" pitchFamily="34" charset="0"/>
                          <a:ea typeface="Verdana" panose="020B0604030504040204" pitchFamily="34" charset="0"/>
                          <a:cs typeface="Verdana" panose="020B0604030504040204" pitchFamily="34" charset="0"/>
                        </a:rPr>
                        <a:t>Ficha resumen Detección de Necesidades.</a:t>
                      </a:r>
                    </a:p>
                    <a:p>
                      <a:pPr marL="285750" indent="-285750" algn="just">
                        <a:lnSpc>
                          <a:spcPct val="100000"/>
                        </a:lnSpc>
                        <a:buFont typeface="Courier New" panose="02070309020205020404" pitchFamily="49" charset="0"/>
                        <a:buChar char="o"/>
                      </a:pPr>
                      <a:r>
                        <a:rPr lang="es-ES" altLang="es-CL" sz="1400" b="0" dirty="0" smtClean="0">
                          <a:solidFill>
                            <a:schemeClr val="tx1"/>
                          </a:solidFill>
                          <a:latin typeface="Calibri" panose="020F0502020204030204" pitchFamily="34" charset="0"/>
                          <a:ea typeface="Verdana" panose="020B0604030504040204" pitchFamily="34" charset="0"/>
                          <a:cs typeface="Verdana" panose="020B0604030504040204" pitchFamily="34" charset="0"/>
                        </a:rPr>
                        <a:t>Guion Metodológico.</a:t>
                      </a:r>
                    </a:p>
                    <a:p>
                      <a:pPr marL="285750" indent="-285750" algn="just">
                        <a:lnSpc>
                          <a:spcPct val="100000"/>
                        </a:lnSpc>
                        <a:buFont typeface="Courier New" panose="02070309020205020404" pitchFamily="49" charset="0"/>
                        <a:buChar char="o"/>
                      </a:pPr>
                      <a:r>
                        <a:rPr lang="es-ES" altLang="es-CL" sz="1400" b="0" dirty="0" smtClean="0">
                          <a:solidFill>
                            <a:schemeClr val="tx1"/>
                          </a:solidFill>
                          <a:latin typeface="Calibri" panose="020F0502020204030204" pitchFamily="34" charset="0"/>
                          <a:ea typeface="Verdana" panose="020B0604030504040204" pitchFamily="34" charset="0"/>
                          <a:cs typeface="Verdana" panose="020B0604030504040204" pitchFamily="34" charset="0"/>
                        </a:rPr>
                        <a:t>Informe de resultados de evaluación.</a:t>
                      </a:r>
                    </a:p>
                    <a:p>
                      <a:pPr marL="285750" indent="-285750" algn="just">
                        <a:lnSpc>
                          <a:spcPct val="100000"/>
                        </a:lnSpc>
                        <a:buFont typeface="Courier New" panose="02070309020205020404" pitchFamily="49" charset="0"/>
                        <a:buChar char="o"/>
                      </a:pPr>
                      <a:r>
                        <a:rPr lang="es-ES" altLang="es-CL" sz="1400" b="0" dirty="0" smtClean="0">
                          <a:solidFill>
                            <a:schemeClr val="tx1"/>
                          </a:solidFill>
                          <a:latin typeface="Calibri" panose="020F0502020204030204" pitchFamily="34" charset="0"/>
                          <a:ea typeface="Verdana" panose="020B0604030504040204" pitchFamily="34" charset="0"/>
                          <a:cs typeface="Verdana" panose="020B0604030504040204" pitchFamily="34" charset="0"/>
                        </a:rPr>
                        <a:t>Matriz de resultados.</a:t>
                      </a:r>
                    </a:p>
                    <a:p>
                      <a:pPr marL="0" indent="0" algn="just">
                        <a:lnSpc>
                          <a:spcPct val="100000"/>
                        </a:lnSpc>
                        <a:buFont typeface="Courier New" panose="02070309020205020404" pitchFamily="49" charset="0"/>
                        <a:buNone/>
                      </a:pPr>
                      <a:endParaRPr lang="es-ES" altLang="es-CL" sz="1400" b="1" dirty="0" smtClean="0">
                        <a:solidFill>
                          <a:schemeClr val="tx1"/>
                        </a:solidFill>
                        <a:latin typeface="Calibri" panose="020F0502020204030204" pitchFamily="34" charset="0"/>
                        <a:ea typeface="Verdana" panose="020B0604030504040204" pitchFamily="34" charset="0"/>
                        <a:cs typeface="Verdana" panose="020B0604030504040204" pitchFamily="34" charset="0"/>
                      </a:endParaRPr>
                    </a:p>
                  </a:txBody>
                  <a:tcPr anchor="ctr"/>
                </a:tc>
                <a:tc>
                  <a:txBody>
                    <a:bodyPr/>
                    <a:lstStyle/>
                    <a:p>
                      <a:pPr algn="ctr"/>
                      <a:r>
                        <a:rPr lang="es-CL" sz="1400" b="0" dirty="0" smtClean="0">
                          <a:latin typeface="Calibri" panose="020F0502020204030204" pitchFamily="34" charset="0"/>
                        </a:rPr>
                        <a:t>Abril</a:t>
                      </a:r>
                      <a:endParaRPr lang="es-CL" sz="1400" b="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altLang="es-CL" sz="1400" b="0" dirty="0" smtClean="0">
                          <a:latin typeface="Calibri" panose="020F0502020204030204" pitchFamily="34" charset="0"/>
                          <a:ea typeface="Verdana" panose="020B0604030504040204" pitchFamily="34" charset="0"/>
                          <a:cs typeface="Verdana" panose="020B0604030504040204" pitchFamily="34" charset="0"/>
                        </a:rPr>
                        <a:t>DNSC</a:t>
                      </a:r>
                      <a:endParaRPr lang="es-CL" sz="1400" b="0" dirty="0" smtClean="0">
                        <a:latin typeface="Calibri" panose="020F0502020204030204" pitchFamily="34" charset="0"/>
                      </a:endParaRPr>
                    </a:p>
                    <a:p>
                      <a:pPr algn="ctr"/>
                      <a:endParaRPr lang="es-CL" sz="1400" b="0" dirty="0">
                        <a:latin typeface="Calibri" panose="020F0502020204030204" pitchFamily="34" charset="0"/>
                      </a:endParaRPr>
                    </a:p>
                  </a:txBody>
                  <a:tcPr anchor="ct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altLang="es-CL" sz="1400" b="1" dirty="0" smtClean="0">
                          <a:latin typeface="Calibri" panose="020F0502020204030204" pitchFamily="34" charset="0"/>
                          <a:ea typeface="Verdana" panose="020B0604030504040204" pitchFamily="34" charset="0"/>
                          <a:cs typeface="Verdana" panose="020B0604030504040204" pitchFamily="34" charset="0"/>
                        </a:rPr>
                        <a:t>Ejecución segunda jornada técnica sobre instrumentos de evaluación de la capacitación y análisis de resultados.</a:t>
                      </a:r>
                      <a:endParaRPr lang="es-CL" altLang="es-CL" sz="1400" b="0" dirty="0" smtClean="0">
                        <a:latin typeface="Calibri" panose="020F050202020403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altLang="es-CL" sz="1400" b="1" dirty="0" smtClean="0">
                        <a:latin typeface="Calibri" panose="020F0502020204030204" pitchFamily="34" charset="0"/>
                        <a:ea typeface="Verdana" panose="020B0604030504040204" pitchFamily="34" charset="0"/>
                        <a:cs typeface="Verdana" panose="020B0604030504040204" pitchFamily="34" charset="0"/>
                      </a:endParaRPr>
                    </a:p>
                  </a:txBody>
                  <a:tcPr anchor="ctr"/>
                </a:tc>
                <a:tc>
                  <a:txBody>
                    <a:bodyPr/>
                    <a:lstStyle/>
                    <a:p>
                      <a:pPr algn="ctr"/>
                      <a:r>
                        <a:rPr lang="es-CL" sz="1400" b="0" dirty="0" smtClean="0">
                          <a:latin typeface="Calibri" panose="020F0502020204030204" pitchFamily="34" charset="0"/>
                        </a:rPr>
                        <a:t>Junio</a:t>
                      </a:r>
                      <a:endParaRPr lang="es-CL" sz="1400" b="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altLang="es-CL" sz="1400" b="0" dirty="0" smtClean="0">
                          <a:latin typeface="Calibri" panose="020F0502020204030204" pitchFamily="34" charset="0"/>
                          <a:ea typeface="Verdana" panose="020B0604030504040204" pitchFamily="34" charset="0"/>
                          <a:cs typeface="Verdana" panose="020B0604030504040204" pitchFamily="34" charset="0"/>
                        </a:rPr>
                        <a:t>DNSC y </a:t>
                      </a:r>
                      <a:endParaRPr lang="es-CL" sz="1400" b="0" dirty="0" smtClean="0">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altLang="es-CL" sz="1400" b="0" kern="1200" dirty="0" smtClean="0">
                          <a:solidFill>
                            <a:schemeClr val="dk1"/>
                          </a:solidFill>
                          <a:latin typeface="Calibri" panose="020F0502020204030204" pitchFamily="34" charset="0"/>
                          <a:ea typeface="Verdana" panose="020B0604030504040204" pitchFamily="34" charset="0"/>
                          <a:cs typeface="Verdana" panose="020B0604030504040204" pitchFamily="34" charset="0"/>
                        </a:rPr>
                        <a:t>Servicios públicos</a:t>
                      </a:r>
                      <a:endParaRPr lang="es-CL" sz="1400" b="0" dirty="0" smtClean="0">
                        <a:latin typeface="Calibri" panose="020F0502020204030204" pitchFamily="34" charset="0"/>
                      </a:endParaRPr>
                    </a:p>
                  </a:txBody>
                  <a:tcPr anchor="ctr"/>
                </a:tc>
              </a:tr>
              <a:tr h="370840">
                <a:tc>
                  <a:txBody>
                    <a:bodyPr/>
                    <a:lstStyle/>
                    <a:p>
                      <a:pPr marL="285750" indent="-285750" algn="just">
                        <a:lnSpc>
                          <a:spcPct val="100000"/>
                        </a:lnSpc>
                        <a:spcAft>
                          <a:spcPct val="40000"/>
                        </a:spcAft>
                      </a:pPr>
                      <a:r>
                        <a:rPr lang="es-ES" altLang="es-CL" sz="1400" b="1" kern="1200" dirty="0" smtClean="0">
                          <a:solidFill>
                            <a:schemeClr val="dk1"/>
                          </a:solidFill>
                          <a:latin typeface="Calibri" panose="020F0502020204030204" pitchFamily="34" charset="0"/>
                          <a:ea typeface="Verdana" panose="020B0604030504040204" pitchFamily="34" charset="0"/>
                          <a:cs typeface="Verdana" panose="020B0604030504040204" pitchFamily="34" charset="0"/>
                        </a:rPr>
                        <a:t>Envío de instrumentos de, al menos, una actividad comprometida: </a:t>
                      </a:r>
                    </a:p>
                    <a:p>
                      <a:pPr marL="285750" indent="-285750" algn="just">
                        <a:lnSpc>
                          <a:spcPct val="100000"/>
                        </a:lnSpc>
                        <a:spcAft>
                          <a:spcPct val="40000"/>
                        </a:spcAft>
                        <a:buFont typeface="Courier New" panose="02070309020205020404" pitchFamily="49" charset="0"/>
                        <a:buChar char="o"/>
                      </a:pPr>
                      <a:r>
                        <a:rPr lang="es-ES" altLang="es-CL" sz="1400" b="0" dirty="0" smtClean="0">
                          <a:solidFill>
                            <a:schemeClr val="tx1"/>
                          </a:solidFill>
                          <a:latin typeface="Calibri" panose="020F0502020204030204" pitchFamily="34" charset="0"/>
                          <a:ea typeface="Verdana" panose="020B0604030504040204" pitchFamily="34" charset="0"/>
                          <a:cs typeface="Verdana" panose="020B0604030504040204" pitchFamily="34" charset="0"/>
                        </a:rPr>
                        <a:t>Ficha resumen Detección de Necesidades.</a:t>
                      </a:r>
                    </a:p>
                    <a:p>
                      <a:pPr marL="285750" indent="-285750" algn="just">
                        <a:lnSpc>
                          <a:spcPct val="100000"/>
                        </a:lnSpc>
                        <a:spcAft>
                          <a:spcPct val="40000"/>
                        </a:spcAft>
                        <a:buFont typeface="Courier New" panose="02070309020205020404" pitchFamily="49" charset="0"/>
                        <a:buChar char="o"/>
                      </a:pPr>
                      <a:r>
                        <a:rPr lang="es-ES" altLang="es-CL" sz="1400" b="0" dirty="0" smtClean="0">
                          <a:solidFill>
                            <a:schemeClr val="tx1"/>
                          </a:solidFill>
                          <a:latin typeface="Calibri" panose="020F0502020204030204" pitchFamily="34" charset="0"/>
                          <a:ea typeface="Verdana" panose="020B0604030504040204" pitchFamily="34" charset="0"/>
                          <a:cs typeface="Verdana" panose="020B0604030504040204" pitchFamily="34" charset="0"/>
                        </a:rPr>
                        <a:t>Guion Metodológico.</a:t>
                      </a:r>
                    </a:p>
                    <a:p>
                      <a:pPr algn="just">
                        <a:lnSpc>
                          <a:spcPct val="100000"/>
                        </a:lnSpc>
                      </a:pPr>
                      <a:endParaRPr lang="es-CL" sz="1400" dirty="0">
                        <a:latin typeface="Calibri" panose="020F0502020204030204" pitchFamily="34" charset="0"/>
                      </a:endParaRPr>
                    </a:p>
                  </a:txBody>
                  <a:tcPr anchor="ctr"/>
                </a:tc>
                <a:tc>
                  <a:txBody>
                    <a:bodyPr/>
                    <a:lstStyle/>
                    <a:p>
                      <a:pPr algn="ctr"/>
                      <a:r>
                        <a:rPr lang="es-CL" sz="1400" b="0" dirty="0" smtClean="0">
                          <a:latin typeface="Calibri" panose="020F0502020204030204" pitchFamily="34" charset="0"/>
                        </a:rPr>
                        <a:t>Julio</a:t>
                      </a:r>
                      <a:endParaRPr lang="es-CL" sz="1400" b="0" dirty="0">
                        <a:latin typeface="Calibri" panose="020F0502020204030204" pitchFamily="34" charset="0"/>
                      </a:endParaRPr>
                    </a:p>
                  </a:txBody>
                  <a:tcPr anchor="ctr"/>
                </a:tc>
                <a:tc>
                  <a:txBody>
                    <a:bodyPr/>
                    <a:lstStyle/>
                    <a:p>
                      <a:pPr algn="ctr"/>
                      <a:r>
                        <a:rPr lang="es-ES" altLang="es-CL" sz="1400" b="0" kern="1200" dirty="0" smtClean="0">
                          <a:solidFill>
                            <a:schemeClr val="dk1"/>
                          </a:solidFill>
                          <a:latin typeface="Calibri" panose="020F0502020204030204" pitchFamily="34" charset="0"/>
                          <a:ea typeface="Verdana" panose="020B0604030504040204" pitchFamily="34" charset="0"/>
                          <a:cs typeface="Verdana" panose="020B0604030504040204" pitchFamily="34" charset="0"/>
                        </a:rPr>
                        <a:t>Servicios públicos</a:t>
                      </a:r>
                      <a:endParaRPr lang="es-CL" sz="1400" b="0" dirty="0">
                        <a:latin typeface="Calibri" panose="020F0502020204030204" pitchFamily="34" charset="0"/>
                      </a:endParaRPr>
                    </a:p>
                  </a:txBody>
                  <a:tcPr anchor="ct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altLang="es-CL" sz="1400" b="1" dirty="0" smtClean="0">
                          <a:latin typeface="Calibri" panose="020F0502020204030204" pitchFamily="34" charset="0"/>
                          <a:ea typeface="Verdana" panose="020B0604030504040204" pitchFamily="34" charset="0"/>
                          <a:cs typeface="Verdana" panose="020B0604030504040204" pitchFamily="34" charset="0"/>
                        </a:rPr>
                        <a:t>Ejecución de reuniones aclaratorias de implementación por Subsecretaría en el mes de Mayo/Junio.</a:t>
                      </a:r>
                    </a:p>
                    <a:p>
                      <a:pPr algn="just"/>
                      <a:endParaRPr lang="es-CL" sz="1400" dirty="0">
                        <a:latin typeface="Calibri" panose="020F0502020204030204" pitchFamily="34" charset="0"/>
                      </a:endParaRPr>
                    </a:p>
                  </a:txBody>
                  <a:tcPr anchor="ctr"/>
                </a:tc>
                <a:tc>
                  <a:txBody>
                    <a:bodyPr/>
                    <a:lstStyle/>
                    <a:p>
                      <a:pPr algn="ctr"/>
                      <a:r>
                        <a:rPr lang="es-CL" sz="1400" b="0" baseline="0" smtClean="0">
                          <a:latin typeface="Calibri" panose="020F0502020204030204" pitchFamily="34" charset="0"/>
                        </a:rPr>
                        <a:t>Mayo-Junio</a:t>
                      </a:r>
                      <a:endParaRPr lang="es-CL" sz="1400" b="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altLang="es-CL" sz="1400" b="0" dirty="0" smtClean="0">
                          <a:latin typeface="Calibri" panose="020F0502020204030204" pitchFamily="34" charset="0"/>
                          <a:ea typeface="Verdana" panose="020B0604030504040204" pitchFamily="34" charset="0"/>
                          <a:cs typeface="Verdana" panose="020B0604030504040204" pitchFamily="34" charset="0"/>
                        </a:rPr>
                        <a:t>DNSC</a:t>
                      </a:r>
                      <a:endParaRPr lang="es-CL" sz="1400" b="0" dirty="0" smtClean="0">
                        <a:latin typeface="Calibri" panose="020F0502020204030204" pitchFamily="34" charset="0"/>
                      </a:endParaRPr>
                    </a:p>
                    <a:p>
                      <a:pPr algn="ctr"/>
                      <a:endParaRPr lang="es-CL" sz="1400" b="0" dirty="0">
                        <a:latin typeface="Calibri" panose="020F0502020204030204" pitchFamily="34" charset="0"/>
                      </a:endParaRPr>
                    </a:p>
                  </a:txBody>
                  <a:tcPr anchor="ct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altLang="es-CL" sz="1400" b="1" dirty="0" smtClean="0">
                          <a:latin typeface="Calibri" panose="020F0502020204030204" pitchFamily="34" charset="0"/>
                          <a:ea typeface="Verdana" panose="020B0604030504040204" pitchFamily="34" charset="0"/>
                          <a:cs typeface="Verdana" panose="020B0604030504040204" pitchFamily="34" charset="0"/>
                        </a:rPr>
                        <a:t>Comunicación sobre el proceso de validación PMG/MEI</a:t>
                      </a:r>
                      <a:r>
                        <a:rPr lang="es-ES" altLang="es-CL" sz="1400" b="1" baseline="0" dirty="0" smtClean="0">
                          <a:latin typeface="Calibri" panose="020F0502020204030204" pitchFamily="34" charset="0"/>
                          <a:ea typeface="Verdana" panose="020B0604030504040204" pitchFamily="34" charset="0"/>
                          <a:cs typeface="Verdana" panose="020B0604030504040204" pitchFamily="34" charset="0"/>
                        </a:rPr>
                        <a:t> </a:t>
                      </a:r>
                      <a:r>
                        <a:rPr lang="es-ES" altLang="es-CL" sz="1400" b="1" dirty="0" smtClean="0">
                          <a:latin typeface="Calibri" panose="020F0502020204030204" pitchFamily="34" charset="0"/>
                          <a:ea typeface="Verdana" panose="020B0604030504040204" pitchFamily="34" charset="0"/>
                          <a:cs typeface="Verdana" panose="020B0604030504040204" pitchFamily="34" charset="0"/>
                        </a:rPr>
                        <a:t>2015 a través de correo electrónico.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L" sz="1400" dirty="0">
                        <a:latin typeface="Calibri" panose="020F0502020204030204" pitchFamily="34" charset="0"/>
                      </a:endParaRPr>
                    </a:p>
                  </a:txBody>
                  <a:tcPr anchor="ctr"/>
                </a:tc>
                <a:tc>
                  <a:txBody>
                    <a:bodyPr/>
                    <a:lstStyle/>
                    <a:p>
                      <a:pPr algn="ctr"/>
                      <a:r>
                        <a:rPr lang="es-CL" sz="1400" b="0" dirty="0" smtClean="0">
                          <a:latin typeface="Calibri" panose="020F0502020204030204" pitchFamily="34" charset="0"/>
                        </a:rPr>
                        <a:t>Octubre</a:t>
                      </a:r>
                      <a:endParaRPr lang="es-CL" sz="1400" b="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altLang="es-CL" sz="1400" b="0" dirty="0" smtClean="0">
                          <a:latin typeface="Calibri" panose="020F0502020204030204" pitchFamily="34" charset="0"/>
                          <a:ea typeface="Verdana" panose="020B0604030504040204" pitchFamily="34" charset="0"/>
                          <a:cs typeface="Verdana" panose="020B0604030504040204" pitchFamily="34" charset="0"/>
                        </a:rPr>
                        <a:t>DNSC</a:t>
                      </a:r>
                      <a:endParaRPr lang="es-CL" sz="1400" b="0" dirty="0" smtClean="0">
                        <a:latin typeface="Calibri" panose="020F0502020204030204" pitchFamily="34" charset="0"/>
                      </a:endParaRPr>
                    </a:p>
                    <a:p>
                      <a:pPr algn="ctr"/>
                      <a:endParaRPr lang="es-CL" sz="1400" b="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278687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ctrTitle" idx="4294967295"/>
          </p:nvPr>
        </p:nvSpPr>
        <p:spPr>
          <a:xfrm>
            <a:off x="1115616" y="3248819"/>
            <a:ext cx="7345362" cy="2087562"/>
          </a:xfrm>
          <a:prstGeom prst="rect">
            <a:avLst/>
          </a:prstGeom>
        </p:spPr>
        <p:txBody>
          <a:bodyPr/>
          <a:lstStyle/>
          <a:p>
            <a:pPr eaLnBrk="1" hangingPunct="1"/>
            <a:r>
              <a:rPr lang="es-CL" altLang="es-CL" b="1" dirty="0" smtClean="0">
                <a:solidFill>
                  <a:schemeClr val="bg2"/>
                </a:solidFill>
                <a:latin typeface="Verdana" panose="020B0604030504040204" pitchFamily="34" charset="0"/>
                <a:ea typeface="Verdana" panose="020B0604030504040204" pitchFamily="34" charset="0"/>
                <a:cs typeface="Verdana" panose="020B0604030504040204" pitchFamily="34" charset="0"/>
              </a:rPr>
              <a:t>Muchas gracias …</a:t>
            </a:r>
            <a:endParaRPr lang="es-ES" altLang="es-CL" b="1" dirty="0" smtClean="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4755" name="2 Subtítulo"/>
          <p:cNvSpPr>
            <a:spLocks noGrp="1"/>
          </p:cNvSpPr>
          <p:nvPr>
            <p:ph type="subTitle" idx="4294967295"/>
          </p:nvPr>
        </p:nvSpPr>
        <p:spPr>
          <a:xfrm>
            <a:off x="1692275" y="3860800"/>
            <a:ext cx="6400800" cy="1752600"/>
          </a:xfrm>
          <a:prstGeom prst="rect">
            <a:avLst/>
          </a:prstGeom>
        </p:spPr>
        <p:txBody>
          <a:bodyPr/>
          <a:lstStyle/>
          <a:p>
            <a:pPr marL="0" indent="0" algn="ctr" eaLnBrk="1" hangingPunct="1">
              <a:buFont typeface="Arial" charset="0"/>
              <a:buNone/>
            </a:pPr>
            <a:r>
              <a:rPr lang="es-ES" altLang="es-CL" b="1" i="1" dirty="0" smtClean="0"/>
              <a:t/>
            </a:r>
            <a:br>
              <a:rPr lang="es-ES" altLang="es-CL" b="1" i="1" dirty="0" smtClean="0"/>
            </a:br>
            <a:endParaRPr lang="es-ES" altLang="es-CL" b="1" i="1" dirty="0" smtClean="0"/>
          </a:p>
        </p:txBody>
      </p:sp>
      <p:sp>
        <p:nvSpPr>
          <p:cNvPr id="74756" name="Text Box 4"/>
          <p:cNvSpPr txBox="1">
            <a:spLocks noChangeArrowheads="1"/>
          </p:cNvSpPr>
          <p:nvPr/>
        </p:nvSpPr>
        <p:spPr bwMode="auto">
          <a:xfrm>
            <a:off x="2051720" y="4292600"/>
            <a:ext cx="53492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CL" sz="1800" dirty="0">
                <a:solidFill>
                  <a:schemeClr val="bg2"/>
                </a:solidFill>
                <a:latin typeface="Verdana" panose="020B0604030504040204" pitchFamily="34" charset="0"/>
                <a:ea typeface="Verdana" panose="020B0604030504040204" pitchFamily="34" charset="0"/>
                <a:cs typeface="Verdana" panose="020B0604030504040204" pitchFamily="34" charset="0"/>
              </a:rPr>
              <a:t>Subdirección de Desarrollo de las Personas</a:t>
            </a:r>
          </a:p>
          <a:p>
            <a:pPr eaLnBrk="1" hangingPunct="1">
              <a:spcBef>
                <a:spcPct val="0"/>
              </a:spcBef>
              <a:buFontTx/>
              <a:buNone/>
            </a:pPr>
            <a:r>
              <a:rPr lang="es-MX" altLang="es-CL" sz="1800" dirty="0">
                <a:solidFill>
                  <a:schemeClr val="bg2"/>
                </a:solidFill>
                <a:latin typeface="Verdana" panose="020B0604030504040204" pitchFamily="34" charset="0"/>
                <a:ea typeface="Verdana" panose="020B0604030504040204" pitchFamily="34" charset="0"/>
                <a:cs typeface="Verdana" panose="020B0604030504040204" pitchFamily="34" charset="0"/>
              </a:rPr>
              <a:t>		</a:t>
            </a:r>
            <a:r>
              <a:rPr lang="es-MX" altLang="es-CL" sz="18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2015</a:t>
            </a:r>
            <a:endParaRPr lang="es-MX" altLang="es-CL" sz="18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s-MX" altLang="es-CL" sz="1800" dirty="0">
                <a:solidFill>
                  <a:schemeClr val="bg2"/>
                </a:solidFill>
                <a:latin typeface="Arial" charset="0"/>
              </a:rPr>
              <a:t> </a:t>
            </a:r>
            <a:endParaRPr lang="es-ES" altLang="es-CL" sz="1800" dirty="0">
              <a:solidFill>
                <a:schemeClr val="bg2"/>
              </a:solidFill>
              <a:latin typeface="Arial" charset="0"/>
            </a:endParaRPr>
          </a:p>
        </p:txBody>
      </p:sp>
      <p:sp>
        <p:nvSpPr>
          <p:cNvPr id="5" name="1 Título"/>
          <p:cNvSpPr>
            <a:spLocks noGrp="1"/>
          </p:cNvSpPr>
          <p:nvPr>
            <p:ph type="ctrTitle"/>
          </p:nvPr>
        </p:nvSpPr>
        <p:spPr>
          <a:xfrm>
            <a:off x="0" y="1772816"/>
            <a:ext cx="8892480" cy="1224136"/>
          </a:xfrm>
        </p:spPr>
        <p:txBody>
          <a:bodyPr/>
          <a:lstStyle/>
          <a:p>
            <a:pPr eaLnBrk="1" hangingPunct="1">
              <a:defRPr/>
            </a:pPr>
            <a:r>
              <a:rPr lang="es-CL" sz="2400" b="1" dirty="0" smtClean="0">
                <a:solidFill>
                  <a:schemeClr val="bg2"/>
                </a:solidFill>
                <a:latin typeface="Verdana" panose="020B0604030504040204" pitchFamily="34" charset="0"/>
                <a:ea typeface="Verdana" panose="020B0604030504040204" pitchFamily="34" charset="0"/>
                <a:cs typeface="Verdana" panose="020B0604030504040204" pitchFamily="34" charset="0"/>
              </a:rPr>
              <a:t>EVALUACIÓN DE LA CAPACITACIÓN:</a:t>
            </a:r>
            <a:br>
              <a:rPr lang="es-CL" sz="2400" b="1" dirty="0" smtClean="0">
                <a:solidFill>
                  <a:schemeClr val="bg2"/>
                </a:solidFill>
                <a:latin typeface="Verdana" panose="020B0604030504040204" pitchFamily="34" charset="0"/>
                <a:ea typeface="Verdana" panose="020B0604030504040204" pitchFamily="34" charset="0"/>
                <a:cs typeface="Verdana" panose="020B0604030504040204" pitchFamily="34" charset="0"/>
              </a:rPr>
            </a:br>
            <a:r>
              <a:rPr lang="es-CL" sz="2400" b="1" dirty="0" smtClean="0">
                <a:solidFill>
                  <a:schemeClr val="bg2"/>
                </a:solidFill>
                <a:latin typeface="Verdana" panose="020B0604030504040204" pitchFamily="34" charset="0"/>
                <a:ea typeface="Verdana" panose="020B0604030504040204" pitchFamily="34" charset="0"/>
                <a:cs typeface="Verdana" panose="020B0604030504040204" pitchFamily="34" charset="0"/>
              </a:rPr>
              <a:t>LA TRANSFERENCIA COMO </a:t>
            </a:r>
            <a:br>
              <a:rPr lang="es-CL" sz="2400" b="1" dirty="0" smtClean="0">
                <a:solidFill>
                  <a:schemeClr val="bg2"/>
                </a:solidFill>
                <a:latin typeface="Verdana" panose="020B0604030504040204" pitchFamily="34" charset="0"/>
                <a:ea typeface="Verdana" panose="020B0604030504040204" pitchFamily="34" charset="0"/>
                <a:cs typeface="Verdana" panose="020B0604030504040204" pitchFamily="34" charset="0"/>
              </a:rPr>
            </a:br>
            <a:r>
              <a:rPr lang="es-CL" sz="2400" b="1" dirty="0" smtClean="0">
                <a:solidFill>
                  <a:schemeClr val="bg2"/>
                </a:solidFill>
                <a:latin typeface="Verdana" panose="020B0604030504040204" pitchFamily="34" charset="0"/>
                <a:ea typeface="Verdana" panose="020B0604030504040204" pitchFamily="34" charset="0"/>
                <a:cs typeface="Verdana" panose="020B0604030504040204" pitchFamily="34" charset="0"/>
              </a:rPr>
              <a:t>EVIDENCIA DE VALOR</a:t>
            </a:r>
            <a:endParaRPr lang="es-ES" sz="2400" b="1" dirty="0" smtClean="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743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contenido"/>
          <p:cNvSpPr>
            <a:spLocks noGrp="1"/>
          </p:cNvSpPr>
          <p:nvPr>
            <p:ph idx="4294967295"/>
          </p:nvPr>
        </p:nvSpPr>
        <p:spPr>
          <a:xfrm>
            <a:off x="395536" y="1268760"/>
            <a:ext cx="8424167" cy="5472112"/>
          </a:xfrm>
          <a:prstGeom prst="rect">
            <a:avLst/>
          </a:prstGeom>
        </p:spPr>
        <p:txBody>
          <a:bodyPr/>
          <a:lstStyle/>
          <a:p>
            <a:pPr>
              <a:spcAft>
                <a:spcPct val="40000"/>
              </a:spcAft>
              <a:buFont typeface="Arial" charset="0"/>
              <a:buNone/>
              <a:defRPr/>
            </a:pPr>
            <a:r>
              <a:rPr lang="es-MX" sz="24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Objetivos del </a:t>
            </a:r>
            <a:r>
              <a:rPr lang="es-MX" sz="2400" b="1" dirty="0">
                <a:solidFill>
                  <a:srgbClr val="006CB7"/>
                </a:solidFill>
                <a:latin typeface="Verdana" panose="020B0604030504040204" pitchFamily="34" charset="0"/>
                <a:ea typeface="Verdana" panose="020B0604030504040204" pitchFamily="34" charset="0"/>
                <a:cs typeface="Verdana" panose="020B0604030504040204" pitchFamily="34" charset="0"/>
              </a:rPr>
              <a:t>M</a:t>
            </a:r>
            <a:r>
              <a:rPr lang="es-MX" sz="2400"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odelo</a:t>
            </a:r>
          </a:p>
          <a:p>
            <a:pPr marL="457200" indent="-457200" algn="just">
              <a:buFont typeface="+mj-lt"/>
              <a:buAutoNum type="arabicPeriod"/>
              <a:defRPr/>
            </a:pPr>
            <a:endParaRPr lang="es-MX" b="1"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mj-lt"/>
              <a:buAutoNum type="arabicPeriod"/>
              <a:defRPr/>
            </a:pPr>
            <a:r>
              <a:rPr lang="es-MX" b="1" dirty="0" smtClean="0">
                <a:latin typeface="Verdana" panose="020B0604030504040204" pitchFamily="34" charset="0"/>
                <a:ea typeface="Verdana" panose="020B0604030504040204" pitchFamily="34" charset="0"/>
                <a:cs typeface="Verdana" panose="020B0604030504040204" pitchFamily="34" charset="0"/>
              </a:rPr>
              <a:t>Profundizar</a:t>
            </a:r>
            <a:r>
              <a:rPr lang="es-MX" dirty="0" smtClean="0">
                <a:latin typeface="Verdana" panose="020B0604030504040204" pitchFamily="34" charset="0"/>
                <a:ea typeface="Verdana" panose="020B0604030504040204" pitchFamily="34" charset="0"/>
                <a:cs typeface="Verdana" panose="020B0604030504040204" pitchFamily="34" charset="0"/>
              </a:rPr>
              <a:t> en los servicios participantes una </a:t>
            </a:r>
            <a:r>
              <a:rPr lang="es-MX" b="1" dirty="0" smtClean="0">
                <a:latin typeface="Verdana" panose="020B0604030504040204" pitchFamily="34" charset="0"/>
                <a:ea typeface="Verdana" panose="020B0604030504040204" pitchFamily="34" charset="0"/>
                <a:cs typeface="Verdana" panose="020B0604030504040204" pitchFamily="34" charset="0"/>
              </a:rPr>
              <a:t>visión sistémica de la capacitación.</a:t>
            </a:r>
          </a:p>
          <a:p>
            <a:pPr marL="457200" indent="-457200" algn="just">
              <a:buFont typeface="+mj-lt"/>
              <a:buAutoNum type="arabicPeriod"/>
              <a:defRPr/>
            </a:pPr>
            <a:endParaRPr lang="es-CL"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mj-lt"/>
              <a:buAutoNum type="arabicPeriod"/>
              <a:defRPr/>
            </a:pPr>
            <a:r>
              <a:rPr lang="es-MX" b="1" dirty="0" smtClean="0">
                <a:latin typeface="Verdana" panose="020B0604030504040204" pitchFamily="34" charset="0"/>
                <a:ea typeface="Verdana" panose="020B0604030504040204" pitchFamily="34" charset="0"/>
                <a:cs typeface="Verdana" panose="020B0604030504040204" pitchFamily="34" charset="0"/>
              </a:rPr>
              <a:t>Lograr</a:t>
            </a:r>
            <a:r>
              <a:rPr lang="es-MX" dirty="0" smtClean="0">
                <a:latin typeface="Verdana" panose="020B0604030504040204" pitchFamily="34" charset="0"/>
                <a:ea typeface="Verdana" panose="020B0604030504040204" pitchFamily="34" charset="0"/>
                <a:cs typeface="Verdana" panose="020B0604030504040204" pitchFamily="34" charset="0"/>
              </a:rPr>
              <a:t> que los distintos actores involucrados de los servicios participantes del proyecto valoren la </a:t>
            </a:r>
            <a:r>
              <a:rPr lang="es-MX" b="1" dirty="0" smtClean="0">
                <a:latin typeface="Verdana" panose="020B0604030504040204" pitchFamily="34" charset="0"/>
                <a:ea typeface="Verdana" panose="020B0604030504040204" pitchFamily="34" charset="0"/>
                <a:cs typeface="Verdana" panose="020B0604030504040204" pitchFamily="34" charset="0"/>
              </a:rPr>
              <a:t>capacitación como un aliado estratégico para mejorar el desempeño.</a:t>
            </a:r>
          </a:p>
          <a:p>
            <a:pPr marL="457200" indent="-457200" algn="just">
              <a:buFont typeface="+mj-lt"/>
              <a:buAutoNum type="arabicPeriod"/>
              <a:defRPr/>
            </a:pPr>
            <a:endParaRPr lang="es-CL"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mj-lt"/>
              <a:buAutoNum type="arabicPeriod"/>
              <a:defRPr/>
            </a:pPr>
            <a:r>
              <a:rPr lang="es-MX" b="1" dirty="0" smtClean="0">
                <a:latin typeface="Verdana" panose="020B0604030504040204" pitchFamily="34" charset="0"/>
                <a:ea typeface="Verdana" panose="020B0604030504040204" pitchFamily="34" charset="0"/>
                <a:cs typeface="Verdana" panose="020B0604030504040204" pitchFamily="34" charset="0"/>
              </a:rPr>
              <a:t>Implementar una metodología </a:t>
            </a:r>
            <a:r>
              <a:rPr lang="es-MX" dirty="0" smtClean="0">
                <a:latin typeface="Verdana" panose="020B0604030504040204" pitchFamily="34" charset="0"/>
                <a:ea typeface="Verdana" panose="020B0604030504040204" pitchFamily="34" charset="0"/>
                <a:cs typeface="Verdana" panose="020B0604030504040204" pitchFamily="34" charset="0"/>
              </a:rPr>
              <a:t>de </a:t>
            </a:r>
            <a:r>
              <a:rPr lang="es-MX" b="1" dirty="0" smtClean="0">
                <a:latin typeface="Verdana" panose="020B0604030504040204" pitchFamily="34" charset="0"/>
                <a:ea typeface="Verdana" panose="020B0604030504040204" pitchFamily="34" charset="0"/>
                <a:cs typeface="Verdana" panose="020B0604030504040204" pitchFamily="34" charset="0"/>
              </a:rPr>
              <a:t>evaluación de transferencia </a:t>
            </a:r>
            <a:r>
              <a:rPr lang="es-MX" dirty="0" smtClean="0">
                <a:latin typeface="Verdana" panose="020B0604030504040204" pitchFamily="34" charset="0"/>
                <a:ea typeface="Verdana" panose="020B0604030504040204" pitchFamily="34" charset="0"/>
                <a:cs typeface="Verdana" panose="020B0604030504040204" pitchFamily="34" charset="0"/>
              </a:rPr>
              <a:t>de las actividades de capacitación en el sector público. </a:t>
            </a:r>
            <a:endParaRPr lang="es-CL" dirty="0" smtClean="0">
              <a:latin typeface="Verdana" panose="020B0604030504040204" pitchFamily="34" charset="0"/>
              <a:ea typeface="Verdana" panose="020B0604030504040204" pitchFamily="34" charset="0"/>
              <a:cs typeface="Verdana" panose="020B0604030504040204" pitchFamily="34" charset="0"/>
            </a:endParaRPr>
          </a:p>
          <a:p>
            <a:pPr>
              <a:spcAft>
                <a:spcPct val="40000"/>
              </a:spcAft>
              <a:buFont typeface="Arial" charset="0"/>
              <a:buNone/>
              <a:defRPr/>
            </a:pPr>
            <a:endParaRPr lang="es-ES" dirty="0" smtClean="0"/>
          </a:p>
          <a:p>
            <a:pPr>
              <a:spcAft>
                <a:spcPct val="40000"/>
              </a:spcAft>
              <a:buFont typeface="Arial" charset="0"/>
              <a:buNone/>
              <a:defRPr/>
            </a:pPr>
            <a:endParaRPr lang="es-ES" dirty="0" smtClean="0"/>
          </a:p>
        </p:txBody>
      </p:sp>
      <p:sp>
        <p:nvSpPr>
          <p:cNvPr id="9" name="1 Marcador de contenido"/>
          <p:cNvSpPr>
            <a:spLocks noGrp="1"/>
          </p:cNvSpPr>
          <p:nvPr>
            <p:ph sz="quarter" idx="12"/>
          </p:nvPr>
        </p:nvSpPr>
        <p:spPr>
          <a:xfrm>
            <a:off x="406400" y="286651"/>
            <a:ext cx="8331200" cy="747580"/>
          </a:xfrm>
        </p:spPr>
        <p:txBody>
          <a:bodyPr/>
          <a:lstStyle/>
          <a:p>
            <a:pPr algn="l"/>
            <a:r>
              <a:rPr lang="es-CL" sz="2800" dirty="0">
                <a:latin typeface="Verdana" panose="020B0604030504040204" pitchFamily="34" charset="0"/>
                <a:ea typeface="Verdana" panose="020B0604030504040204" pitchFamily="34" charset="0"/>
                <a:cs typeface="Verdana" panose="020B0604030504040204" pitchFamily="34" charset="0"/>
              </a:rPr>
              <a:t>1.- Presentación del M</a:t>
            </a:r>
            <a:r>
              <a:rPr lang="es-CL" sz="2800" dirty="0" smtClean="0">
                <a:latin typeface="Verdana" panose="020B0604030504040204" pitchFamily="34" charset="0"/>
                <a:ea typeface="Verdana" panose="020B0604030504040204" pitchFamily="34" charset="0"/>
                <a:cs typeface="Verdana" panose="020B0604030504040204" pitchFamily="34" charset="0"/>
              </a:rPr>
              <a:t>odelo</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211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p:cNvSpPr>
            <a:spLocks noGrp="1"/>
          </p:cNvSpPr>
          <p:nvPr>
            <p:ph idx="4294967295"/>
          </p:nvPr>
        </p:nvSpPr>
        <p:spPr>
          <a:xfrm>
            <a:off x="179512" y="1340768"/>
            <a:ext cx="8712968" cy="4968875"/>
          </a:xfrm>
          <a:prstGeom prst="rect">
            <a:avLst/>
          </a:prstGeom>
        </p:spPr>
        <p:txBody>
          <a:bodyPr/>
          <a:lstStyle/>
          <a:p>
            <a:pPr>
              <a:spcAft>
                <a:spcPct val="40000"/>
              </a:spcAft>
              <a:buFont typeface="Arial" charset="0"/>
              <a:buNone/>
              <a:defRPr/>
            </a:pPr>
            <a:r>
              <a:rPr lang="es-MX" dirty="0" smtClean="0">
                <a:solidFill>
                  <a:srgbClr val="006CB7"/>
                </a:solidFill>
                <a:latin typeface="Verdana" panose="020B0604030504040204" pitchFamily="34" charset="0"/>
                <a:ea typeface="Verdana" panose="020B0604030504040204" pitchFamily="34" charset="0"/>
                <a:cs typeface="Verdana" panose="020B0604030504040204" pitchFamily="34" charset="0"/>
              </a:rPr>
              <a:t>	</a:t>
            </a:r>
            <a:r>
              <a:rPr lang="es-MX" b="1" dirty="0">
                <a:solidFill>
                  <a:srgbClr val="006CB7"/>
                </a:solidFill>
                <a:latin typeface="Verdana" panose="020B0604030504040204" pitchFamily="34" charset="0"/>
                <a:ea typeface="Verdana" panose="020B0604030504040204" pitchFamily="34" charset="0"/>
                <a:cs typeface="Verdana" panose="020B0604030504040204" pitchFamily="34" charset="0"/>
              </a:rPr>
              <a:t>¿</a:t>
            </a:r>
            <a:r>
              <a:rPr lang="es-MX" b="1" dirty="0" smtClean="0">
                <a:solidFill>
                  <a:srgbClr val="006CB7"/>
                </a:solidFill>
                <a:latin typeface="Verdana" panose="020B0604030504040204" pitchFamily="34" charset="0"/>
                <a:ea typeface="Verdana" panose="020B0604030504040204" pitchFamily="34" charset="0"/>
                <a:cs typeface="Verdana" panose="020B0604030504040204" pitchFamily="34" charset="0"/>
              </a:rPr>
              <a:t>Cómo lo estamos haciendo?</a:t>
            </a:r>
          </a:p>
          <a:p>
            <a:pPr algn="just">
              <a:spcAft>
                <a:spcPct val="40000"/>
              </a:spcAft>
              <a:buFont typeface="Arial" charset="0"/>
              <a:buNone/>
              <a:defRPr/>
            </a:pPr>
            <a:r>
              <a:rPr lang="es-MX" sz="1800" dirty="0" smtClean="0">
                <a:latin typeface="Verdana" panose="020B0604030504040204" pitchFamily="34" charset="0"/>
                <a:ea typeface="Verdana" panose="020B0604030504040204" pitchFamily="34" charset="0"/>
                <a:cs typeface="Verdana" panose="020B0604030504040204" pitchFamily="34" charset="0"/>
              </a:rPr>
              <a:t>	A través de una experiencia piloto que </a:t>
            </a:r>
            <a:r>
              <a:rPr lang="es-MX" sz="1800" b="1" dirty="0" smtClean="0">
                <a:latin typeface="Verdana" panose="020B0604030504040204" pitchFamily="34" charset="0"/>
                <a:ea typeface="Verdana" panose="020B0604030504040204" pitchFamily="34" charset="0"/>
                <a:cs typeface="Verdana" panose="020B0604030504040204" pitchFamily="34" charset="0"/>
              </a:rPr>
              <a:t>comenzó</a:t>
            </a:r>
            <a:r>
              <a:rPr lang="es-MX" sz="1800" dirty="0" smtClean="0">
                <a:latin typeface="Verdana" panose="020B0604030504040204" pitchFamily="34" charset="0"/>
                <a:ea typeface="Verdana" panose="020B0604030504040204" pitchFamily="34" charset="0"/>
                <a:cs typeface="Verdana" panose="020B0604030504040204" pitchFamily="34" charset="0"/>
              </a:rPr>
              <a:t> durante el año 2012, con un grupo acotado de 44 servicios públicos. 	</a:t>
            </a:r>
            <a:r>
              <a:rPr lang="es-MX" sz="1800" dirty="0">
                <a:latin typeface="Verdana" panose="020B0604030504040204" pitchFamily="34" charset="0"/>
                <a:ea typeface="Verdana" panose="020B0604030504040204" pitchFamily="34" charset="0"/>
                <a:cs typeface="Verdana" panose="020B0604030504040204" pitchFamily="34" charset="0"/>
              </a:rPr>
              <a:t>E</a:t>
            </a:r>
            <a:r>
              <a:rPr lang="es-MX" sz="1800" dirty="0" smtClean="0">
                <a:latin typeface="Verdana" panose="020B0604030504040204" pitchFamily="34" charset="0"/>
                <a:ea typeface="Verdana" panose="020B0604030504040204" pitchFamily="34" charset="0"/>
                <a:cs typeface="Verdana" panose="020B0604030504040204" pitchFamily="34" charset="0"/>
              </a:rPr>
              <a:t>l año 2013 se incorporaron 17 instituciones, y el año 2014, 18 servicios públicos.</a:t>
            </a:r>
          </a:p>
          <a:p>
            <a:pPr algn="just">
              <a:spcAft>
                <a:spcPct val="40000"/>
              </a:spcAft>
              <a:buFont typeface="Arial" charset="0"/>
              <a:buNone/>
              <a:defRPr/>
            </a:pPr>
            <a:r>
              <a:rPr lang="es-MX" sz="1800" dirty="0" smtClean="0">
                <a:latin typeface="Verdana" panose="020B0604030504040204" pitchFamily="34" charset="0"/>
                <a:ea typeface="Verdana" panose="020B0604030504040204" pitchFamily="34" charset="0"/>
                <a:cs typeface="Verdana" panose="020B0604030504040204" pitchFamily="34" charset="0"/>
              </a:rPr>
              <a:t>	Cada servicio implementó la metodología de evaluación a una actividad de capacitación seleccionada.</a:t>
            </a:r>
          </a:p>
          <a:p>
            <a:pPr indent="12700" algn="just">
              <a:spcBef>
                <a:spcPct val="10000"/>
              </a:spcBef>
              <a:spcAft>
                <a:spcPct val="10000"/>
              </a:spcAft>
              <a:buFont typeface="Arial" charset="0"/>
              <a:buNone/>
              <a:defRPr/>
            </a:pPr>
            <a:r>
              <a:rPr lang="es-MX" sz="1800" dirty="0" smtClean="0">
                <a:latin typeface="Verdana" panose="020B0604030504040204" pitchFamily="34" charset="0"/>
                <a:ea typeface="Verdana" panose="020B0604030504040204" pitchFamily="34" charset="0"/>
                <a:cs typeface="Verdana" panose="020B0604030504040204" pitchFamily="34" charset="0"/>
              </a:rPr>
              <a:t>La </a:t>
            </a:r>
            <a:r>
              <a:rPr lang="es-MX" sz="1800" dirty="0">
                <a:latin typeface="Verdana" panose="020B0604030504040204" pitchFamily="34" charset="0"/>
                <a:ea typeface="Verdana" panose="020B0604030504040204" pitchFamily="34" charset="0"/>
                <a:cs typeface="Verdana" panose="020B0604030504040204" pitchFamily="34" charset="0"/>
              </a:rPr>
              <a:t>DNSC </a:t>
            </a:r>
            <a:r>
              <a:rPr lang="es-MX" sz="1800" dirty="0" smtClean="0">
                <a:latin typeface="Verdana" panose="020B0604030504040204" pitchFamily="34" charset="0"/>
                <a:ea typeface="Verdana" panose="020B0604030504040204" pitchFamily="34" charset="0"/>
                <a:cs typeface="Verdana" panose="020B0604030504040204" pitchFamily="34" charset="0"/>
              </a:rPr>
              <a:t>entregó apoyo </a:t>
            </a:r>
            <a:r>
              <a:rPr lang="es-MX" sz="1800" dirty="0">
                <a:latin typeface="Verdana" panose="020B0604030504040204" pitchFamily="34" charset="0"/>
                <a:ea typeface="Verdana" panose="020B0604030504040204" pitchFamily="34" charset="0"/>
                <a:cs typeface="Verdana" panose="020B0604030504040204" pitchFamily="34" charset="0"/>
              </a:rPr>
              <a:t>a los servicios para la implementación de la metodología, </a:t>
            </a:r>
            <a:r>
              <a:rPr lang="es-MX" sz="1800" dirty="0" smtClean="0">
                <a:latin typeface="Verdana" panose="020B0604030504040204" pitchFamily="34" charset="0"/>
                <a:ea typeface="Verdana" panose="020B0604030504040204" pitchFamily="34" charset="0"/>
                <a:cs typeface="Verdana" panose="020B0604030504040204" pitchFamily="34" charset="0"/>
              </a:rPr>
              <a:t>realizó </a:t>
            </a:r>
            <a:r>
              <a:rPr lang="es-MX" sz="1800" dirty="0">
                <a:latin typeface="Verdana" panose="020B0604030504040204" pitchFamily="34" charset="0"/>
                <a:ea typeface="Verdana" panose="020B0604030504040204" pitchFamily="34" charset="0"/>
                <a:cs typeface="Verdana" panose="020B0604030504040204" pitchFamily="34" charset="0"/>
              </a:rPr>
              <a:t>seguimiento y análisis de los resultados de las diversas experiencias, que </a:t>
            </a:r>
            <a:r>
              <a:rPr lang="es-MX" sz="1800" dirty="0" smtClean="0">
                <a:latin typeface="Verdana" panose="020B0604030504040204" pitchFamily="34" charset="0"/>
                <a:ea typeface="Verdana" panose="020B0604030504040204" pitchFamily="34" charset="0"/>
                <a:cs typeface="Verdana" panose="020B0604030504040204" pitchFamily="34" charset="0"/>
              </a:rPr>
              <a:t>permitió </a:t>
            </a:r>
            <a:r>
              <a:rPr lang="es-MX" sz="1800" dirty="0">
                <a:latin typeface="Verdana" panose="020B0604030504040204" pitchFamily="34" charset="0"/>
                <a:ea typeface="Verdana" panose="020B0604030504040204" pitchFamily="34" charset="0"/>
                <a:cs typeface="Verdana" panose="020B0604030504040204" pitchFamily="34" charset="0"/>
              </a:rPr>
              <a:t>mejorar la metodología </a:t>
            </a:r>
            <a:r>
              <a:rPr lang="es-MX" sz="1800" dirty="0" smtClean="0">
                <a:latin typeface="Verdana" panose="020B0604030504040204" pitchFamily="34" charset="0"/>
                <a:ea typeface="Verdana" panose="020B0604030504040204" pitchFamily="34" charset="0"/>
                <a:cs typeface="Verdana" panose="020B0604030504040204" pitchFamily="34" charset="0"/>
              </a:rPr>
              <a:t>utilizada.</a:t>
            </a:r>
          </a:p>
          <a:p>
            <a:pPr indent="12700" algn="just">
              <a:spcBef>
                <a:spcPct val="10000"/>
              </a:spcBef>
              <a:spcAft>
                <a:spcPct val="10000"/>
              </a:spcAft>
              <a:buFont typeface="Arial" charset="0"/>
              <a:buNone/>
              <a:defRPr/>
            </a:pPr>
            <a:endParaRPr lang="es-MX" sz="1800" dirty="0">
              <a:latin typeface="Verdana" panose="020B0604030504040204" pitchFamily="34" charset="0"/>
              <a:ea typeface="Verdana" panose="020B0604030504040204" pitchFamily="34" charset="0"/>
              <a:cs typeface="Verdana" panose="020B0604030504040204" pitchFamily="34" charset="0"/>
            </a:endParaRPr>
          </a:p>
          <a:p>
            <a:pPr indent="12700" algn="just">
              <a:spcBef>
                <a:spcPct val="10000"/>
              </a:spcBef>
              <a:spcAft>
                <a:spcPct val="10000"/>
              </a:spcAft>
              <a:buFont typeface="Arial" charset="0"/>
              <a:buNone/>
              <a:defRPr/>
            </a:pPr>
            <a:r>
              <a:rPr lang="es-MX" sz="1800" dirty="0" smtClean="0">
                <a:latin typeface="Verdana" panose="020B0604030504040204" pitchFamily="34" charset="0"/>
                <a:ea typeface="Verdana" panose="020B0604030504040204" pitchFamily="34" charset="0"/>
                <a:cs typeface="Verdana" panose="020B0604030504040204" pitchFamily="34" charset="0"/>
              </a:rPr>
              <a:t>De esta forma, </a:t>
            </a:r>
            <a:r>
              <a:rPr lang="es-MX" sz="1800" b="1" dirty="0" smtClean="0">
                <a:latin typeface="Verdana" panose="020B0604030504040204" pitchFamily="34" charset="0"/>
                <a:ea typeface="Verdana" panose="020B0604030504040204" pitchFamily="34" charset="0"/>
                <a:cs typeface="Verdana" panose="020B0604030504040204" pitchFamily="34" charset="0"/>
              </a:rPr>
              <a:t>se pudo ampliar a otras instituciones públicas </a:t>
            </a:r>
            <a:r>
              <a:rPr lang="es-MX" sz="1800" dirty="0" smtClean="0">
                <a:latin typeface="Verdana" panose="020B0604030504040204" pitchFamily="34" charset="0"/>
                <a:ea typeface="Verdana" panose="020B0604030504040204" pitchFamily="34" charset="0"/>
                <a:cs typeface="Verdana" panose="020B0604030504040204" pitchFamily="34" charset="0"/>
              </a:rPr>
              <a:t>a través del Sistema de Capacitación PMG año 2015 (141 servicios).</a:t>
            </a:r>
            <a:endParaRPr lang="es-ES" sz="1800" dirty="0">
              <a:latin typeface="Verdana" panose="020B0604030504040204" pitchFamily="34" charset="0"/>
              <a:ea typeface="Verdana" panose="020B0604030504040204" pitchFamily="34" charset="0"/>
              <a:cs typeface="Verdana" panose="020B0604030504040204" pitchFamily="34" charset="0"/>
            </a:endParaRPr>
          </a:p>
          <a:p>
            <a:pPr algn="just">
              <a:spcAft>
                <a:spcPct val="40000"/>
              </a:spcAft>
              <a:buFont typeface="Arial" charset="0"/>
              <a:buNone/>
              <a:defRPr/>
            </a:pPr>
            <a:endParaRPr lang="es-ES" sz="2400" dirty="0" smtClean="0"/>
          </a:p>
        </p:txBody>
      </p:sp>
      <p:sp>
        <p:nvSpPr>
          <p:cNvPr id="6" name="1 Marcador de contenido"/>
          <p:cNvSpPr>
            <a:spLocks noGrp="1"/>
          </p:cNvSpPr>
          <p:nvPr>
            <p:ph sz="quarter" idx="12"/>
          </p:nvPr>
        </p:nvSpPr>
        <p:spPr>
          <a:xfrm>
            <a:off x="406400" y="286651"/>
            <a:ext cx="8331200" cy="747580"/>
          </a:xfrm>
        </p:spPr>
        <p:txBody>
          <a:bodyPr/>
          <a:lstStyle/>
          <a:p>
            <a:pPr algn="l"/>
            <a:r>
              <a:rPr lang="es-CL" sz="2800" dirty="0">
                <a:latin typeface="Verdana" panose="020B0604030504040204" pitchFamily="34" charset="0"/>
                <a:ea typeface="Verdana" panose="020B0604030504040204" pitchFamily="34" charset="0"/>
                <a:cs typeface="Verdana" panose="020B0604030504040204" pitchFamily="34" charset="0"/>
              </a:rPr>
              <a:t>1.- Presentación del M</a:t>
            </a:r>
            <a:r>
              <a:rPr lang="es-CL" sz="2800" dirty="0" smtClean="0">
                <a:latin typeface="Verdana" panose="020B0604030504040204" pitchFamily="34" charset="0"/>
                <a:ea typeface="Verdana" panose="020B0604030504040204" pitchFamily="34" charset="0"/>
                <a:cs typeface="Verdana" panose="020B0604030504040204" pitchFamily="34" charset="0"/>
              </a:rPr>
              <a:t>odelo</a:t>
            </a:r>
            <a:endParaRPr lang="es-CL" sz="2800" dirty="0">
              <a:latin typeface="Verdana" panose="020B0604030504040204" pitchFamily="34" charset="0"/>
              <a:ea typeface="Verdana" panose="020B0604030504040204" pitchFamily="34" charset="0"/>
              <a:cs typeface="Verdana" panose="020B0604030504040204" pitchFamily="34" charset="0"/>
            </a:endParaRPr>
          </a:p>
          <a:p>
            <a:endParaRPr lang="es-C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71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6275</Words>
  <Application>Microsoft Office PowerPoint</Application>
  <PresentationFormat>Presentación en pantalla (4:3)</PresentationFormat>
  <Paragraphs>859</Paragraphs>
  <Slides>74</Slides>
  <Notes>69</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Cuadrícula</vt:lpstr>
      <vt:lpstr>    EVALUACIÓN DE LA CAPACITACIÓN: LA TRANSFERENCIA COMO EVIDENCIA DE VALOR  </vt:lpstr>
      <vt:lpstr>Presentación de PowerPoint</vt:lpstr>
      <vt:lpstr>  Evaluación DE LA Capacitación:  I PARTE Presentación del Modelo</vt:lpstr>
      <vt:lpstr>Temario – I PARTE</vt:lpstr>
      <vt:lpstr>Temario – I PARTE</vt:lpstr>
      <vt:lpstr>Presentación de PowerPoint</vt:lpstr>
      <vt:lpstr>Presentación de PowerPoint</vt:lpstr>
      <vt:lpstr>Presentación de PowerPoint</vt:lpstr>
      <vt:lpstr>Presentación de PowerPoint</vt:lpstr>
      <vt:lpstr>Temario – I PARTE</vt:lpstr>
      <vt:lpstr>Presentación de PowerPoint</vt:lpstr>
      <vt:lpstr>Presentación de PowerPoint</vt:lpstr>
      <vt:lpstr>Temario – I PARTE</vt:lpstr>
      <vt:lpstr>Presentación de PowerPoint</vt:lpstr>
      <vt:lpstr>Presentación de PowerPoint</vt:lpstr>
      <vt:lpstr>Presentación de PowerPoint</vt:lpstr>
      <vt:lpstr>Presentación de PowerPoint</vt:lpstr>
      <vt:lpstr>Temario – I PARTE</vt:lpstr>
      <vt:lpstr>Presentación de PowerPoint</vt:lpstr>
      <vt:lpstr>Presentación de PowerPoint</vt:lpstr>
      <vt:lpstr>Temario – I PARTE</vt:lpstr>
      <vt:lpstr>Presentación de PowerPoint</vt:lpstr>
      <vt:lpstr>Temario – I PARTE</vt:lpstr>
      <vt:lpstr>Presentación de PowerPoint</vt:lpstr>
      <vt:lpstr> EVALUACIÓN DE LA CAPACITACIÓN:  II PARTE: Rol consultor, Detección de Necesidades y Planificación de la Capacitación (Diseño instruccional)</vt:lpstr>
      <vt:lpstr>Temario – Ii PARTE</vt:lpstr>
      <vt:lpstr>Presentación de PowerPoint</vt:lpstr>
      <vt:lpstr>Temario – Ii PARTE</vt:lpstr>
      <vt:lpstr>Presentación de PowerPoint</vt:lpstr>
      <vt:lpstr>Presentación de PowerPoint</vt:lpstr>
      <vt:lpstr>Presentación de PowerPoint</vt:lpstr>
      <vt:lpstr>Presentación de PowerPoint</vt:lpstr>
      <vt:lpstr>Temario – Ii PARTE</vt:lpstr>
      <vt:lpstr>Presentación de PowerPoint</vt:lpstr>
      <vt:lpstr>Presentación de PowerPoint</vt:lpstr>
      <vt:lpstr>Presentación de PowerPoint</vt:lpstr>
      <vt:lpstr>Temario – Ii PARTE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Temario – Ii PARTE</vt:lpstr>
      <vt:lpstr>Presentación de PowerPoint</vt:lpstr>
      <vt:lpstr>Presentación de PowerPoint</vt:lpstr>
      <vt:lpstr>Presentación de PowerPoint</vt:lpstr>
      <vt:lpstr>Temario – Ii PARTE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Hugo Marchant</dc:creator>
  <cp:lastModifiedBy>Daniel Triviño</cp:lastModifiedBy>
  <cp:revision>109</cp:revision>
  <dcterms:created xsi:type="dcterms:W3CDTF">2015-01-27T14:16:30Z</dcterms:created>
  <dcterms:modified xsi:type="dcterms:W3CDTF">2015-04-15T16:00:34Z</dcterms:modified>
</cp:coreProperties>
</file>