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4118" r:id="rId4"/>
    <p:sldId id="4119" r:id="rId5"/>
    <p:sldId id="257" r:id="rId6"/>
    <p:sldId id="256" r:id="rId7"/>
  </p:sldIdLst>
  <p:sldSz cx="18288000" cy="10287000"/>
  <p:notesSz cx="6858000" cy="91440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Poppi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5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95D24-EF18-4ED8-B1BB-4FF3340C4136}" type="datetimeFigureOut">
              <a:rPr lang="es-CL" smtClean="0"/>
              <a:t>24-10-2024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59EB-4F5B-4D3B-9B98-3616B84C22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3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159EB-4F5B-4D3B-9B98-3616B84C22A1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999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3C134E3-1E22-9042-BA96-7E2C1D5CB1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7359978" cy="10286999"/>
          </a:xfrm>
          <a:custGeom>
            <a:avLst/>
            <a:gdLst>
              <a:gd name="connsiteX0" fmla="*/ 2499956 w 9810749"/>
              <a:gd name="connsiteY0" fmla="*/ 0 h 13715999"/>
              <a:gd name="connsiteX1" fmla="*/ 8323390 w 9810749"/>
              <a:gd name="connsiteY1" fmla="*/ 0 h 13715999"/>
              <a:gd name="connsiteX2" fmla="*/ 8379367 w 9810749"/>
              <a:gd name="connsiteY2" fmla="*/ 50185 h 13715999"/>
              <a:gd name="connsiteX3" fmla="*/ 9288339 w 9810749"/>
              <a:gd name="connsiteY3" fmla="*/ 5720798 h 13715999"/>
              <a:gd name="connsiteX4" fmla="*/ 8630311 w 9810749"/>
              <a:gd name="connsiteY4" fmla="*/ 13698167 h 13715999"/>
              <a:gd name="connsiteX5" fmla="*/ 8615327 w 9810749"/>
              <a:gd name="connsiteY5" fmla="*/ 13715999 h 13715999"/>
              <a:gd name="connsiteX6" fmla="*/ 3441992 w 9810749"/>
              <a:gd name="connsiteY6" fmla="*/ 13715999 h 13715999"/>
              <a:gd name="connsiteX7" fmla="*/ 3318247 w 9810749"/>
              <a:gd name="connsiteY7" fmla="*/ 13592835 h 13715999"/>
              <a:gd name="connsiteX8" fmla="*/ 295523 w 9810749"/>
              <a:gd name="connsiteY8" fmla="*/ 12067053 h 13715999"/>
              <a:gd name="connsiteX9" fmla="*/ 0 w 9810749"/>
              <a:gd name="connsiteY9" fmla="*/ 12060915 h 13715999"/>
              <a:gd name="connsiteX10" fmla="*/ 0 w 9810749"/>
              <a:gd name="connsiteY10" fmla="*/ 3018769 h 13715999"/>
              <a:gd name="connsiteX11" fmla="*/ 170603 w 9810749"/>
              <a:gd name="connsiteY11" fmla="*/ 2818167 h 13715999"/>
              <a:gd name="connsiteX12" fmla="*/ 2419785 w 9810749"/>
              <a:gd name="connsiteY12" fmla="*/ 62853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>
            <a:outerShdw blurRad="635000" algn="ctr" rotWithShape="0">
              <a:srgbClr val="A4A4A4">
                <a:alpha val="20000"/>
              </a:srgb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9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17" Type="http://schemas.openxmlformats.org/officeDocument/2006/relationships/image" Target="../media/image14.png"/><Relationship Id="rId2" Type="http://schemas.openxmlformats.org/officeDocument/2006/relationships/image" Target="../media/image5.jpeg"/><Relationship Id="rId16" Type="http://schemas.openxmlformats.org/officeDocument/2006/relationships/image" Target="../media/image13.png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13.svg"/><Relationship Id="rId19" Type="http://schemas.openxmlformats.org/officeDocument/2006/relationships/image" Target="../media/image16.pn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8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.emf"/><Relationship Id="rId4" Type="http://schemas.openxmlformats.org/officeDocument/2006/relationships/image" Target="../media/image26.sv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9" Type="http://schemas.openxmlformats.org/officeDocument/2006/relationships/image" Target="../media/image42.png"/><Relationship Id="rId3" Type="http://schemas.openxmlformats.org/officeDocument/2006/relationships/image" Target="../media/image17.jpeg"/><Relationship Id="rId21" Type="http://schemas.openxmlformats.org/officeDocument/2006/relationships/image" Target="../media/image40.svg"/><Relationship Id="rId34" Type="http://schemas.openxmlformats.org/officeDocument/2006/relationships/image" Target="../media/image52.svg"/><Relationship Id="rId42" Type="http://schemas.openxmlformats.org/officeDocument/2006/relationships/image" Target="../media/image54.svg"/><Relationship Id="rId7" Type="http://schemas.openxmlformats.org/officeDocument/2006/relationships/image" Target="../media/image20.png"/><Relationship Id="rId12" Type="http://schemas.openxmlformats.org/officeDocument/2006/relationships/image" Target="../media/image32.svg"/><Relationship Id="rId17" Type="http://schemas.openxmlformats.org/officeDocument/2006/relationships/image" Target="../media/image28.png"/><Relationship Id="rId25" Type="http://schemas.openxmlformats.org/officeDocument/2006/relationships/image" Target="../media/image44.svg"/><Relationship Id="rId33" Type="http://schemas.openxmlformats.org/officeDocument/2006/relationships/image" Target="../media/image37.png"/><Relationship Id="rId38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svg"/><Relationship Id="rId20" Type="http://schemas.openxmlformats.org/officeDocument/2006/relationships/image" Target="../media/image30.png"/><Relationship Id="rId29" Type="http://schemas.openxmlformats.org/officeDocument/2006/relationships/image" Target="../media/image48.sv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24" Type="http://schemas.openxmlformats.org/officeDocument/2006/relationships/image" Target="../media/image32.png"/><Relationship Id="rId32" Type="http://schemas.openxmlformats.org/officeDocument/2006/relationships/image" Target="../media/image50.sv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26.svg"/><Relationship Id="rId15" Type="http://schemas.openxmlformats.org/officeDocument/2006/relationships/image" Target="../media/image27.png"/><Relationship Id="rId23" Type="http://schemas.openxmlformats.org/officeDocument/2006/relationships/image" Target="../media/image42.svg"/><Relationship Id="rId28" Type="http://schemas.openxmlformats.org/officeDocument/2006/relationships/image" Target="../media/image34.png"/><Relationship Id="rId36" Type="http://schemas.openxmlformats.org/officeDocument/2006/relationships/image" Target="../media/image39.png"/><Relationship Id="rId10" Type="http://schemas.openxmlformats.org/officeDocument/2006/relationships/image" Target="../media/image24.png"/><Relationship Id="rId19" Type="http://schemas.openxmlformats.org/officeDocument/2006/relationships/image" Target="../media/image38.svg"/><Relationship Id="rId31" Type="http://schemas.openxmlformats.org/officeDocument/2006/relationships/image" Target="../media/image36.png"/><Relationship Id="rId44" Type="http://schemas.openxmlformats.org/officeDocument/2006/relationships/image" Target="../media/image2.emf"/><Relationship Id="rId4" Type="http://schemas.openxmlformats.org/officeDocument/2006/relationships/image" Target="../media/image19.png"/><Relationship Id="rId9" Type="http://schemas.openxmlformats.org/officeDocument/2006/relationships/image" Target="../media/image28.svg"/><Relationship Id="rId14" Type="http://schemas.openxmlformats.org/officeDocument/2006/relationships/image" Target="../media/image34.svg"/><Relationship Id="rId22" Type="http://schemas.openxmlformats.org/officeDocument/2006/relationships/image" Target="../media/image31.png"/><Relationship Id="rId27" Type="http://schemas.openxmlformats.org/officeDocument/2006/relationships/image" Target="../media/image46.svg"/><Relationship Id="rId30" Type="http://schemas.openxmlformats.org/officeDocument/2006/relationships/image" Target="../media/image35.png"/><Relationship Id="rId35" Type="http://schemas.openxmlformats.org/officeDocument/2006/relationships/image" Target="../media/image38.png"/><Relationship Id="rId43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1A15B8F-1DF6-CDCC-CE42-999677D9A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8287999" cy="10287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648F796-5384-3882-4805-96168F218CEB}"/>
              </a:ext>
            </a:extLst>
          </p:cNvPr>
          <p:cNvSpPr txBox="1"/>
          <p:nvPr/>
        </p:nvSpPr>
        <p:spPr>
          <a:xfrm>
            <a:off x="8308193" y="9593319"/>
            <a:ext cx="15808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9D328AB-0E78-AA9E-B685-B30DD390A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777" y="1"/>
            <a:ext cx="5460446" cy="2780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B2E3DB9-3616-2DF4-85BD-D5039471A0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A4682"/>
              </a:clrFrom>
              <a:clrTo>
                <a:srgbClr val="0A4682">
                  <a:alpha val="0"/>
                </a:srgbClr>
              </a:clrTo>
            </a:clrChange>
          </a:blip>
          <a:srcRect b="9356"/>
          <a:stretch/>
        </p:blipFill>
        <p:spPr>
          <a:xfrm>
            <a:off x="4681201" y="1678149"/>
            <a:ext cx="8925596" cy="53642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70C21B0-865C-4BEB-5098-AD75BA56A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115" y="7337394"/>
            <a:ext cx="2247771" cy="203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B5C463CB-1837-3573-3F83-0D37ACA0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55604"/>
          <a:stretch>
            <a:fillRect/>
          </a:stretch>
        </p:blipFill>
        <p:spPr>
          <a:xfrm rot="5400000">
            <a:off x="1569790" y="3626654"/>
            <a:ext cx="3742009" cy="28964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123606" y="3411687"/>
            <a:ext cx="2634378" cy="26343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44097" y="5432648"/>
            <a:ext cx="2634378" cy="263437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55604"/>
          <a:stretch>
            <a:fillRect/>
          </a:stretch>
        </p:blipFill>
        <p:spPr>
          <a:xfrm rot="5400000">
            <a:off x="12842849" y="3626654"/>
            <a:ext cx="3742009" cy="28964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56309"/>
          <a:stretch>
            <a:fillRect/>
          </a:stretch>
        </p:blipFill>
        <p:spPr>
          <a:xfrm rot="-5400000">
            <a:off x="10050431" y="4981966"/>
            <a:ext cx="3682607" cy="28964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56431"/>
          <a:stretch>
            <a:fillRect/>
          </a:stretch>
        </p:blipFill>
        <p:spPr>
          <a:xfrm rot="5400000">
            <a:off x="7236692" y="3582650"/>
            <a:ext cx="3672356" cy="28964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755681" y="3402509"/>
            <a:ext cx="2634378" cy="26343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576173" y="5432648"/>
            <a:ext cx="2634378" cy="26343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3396664" y="3411687"/>
            <a:ext cx="2634378" cy="2634378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440795" y="6307113"/>
            <a:ext cx="0" cy="765770"/>
          </a:xfrm>
          <a:prstGeom prst="line">
            <a:avLst/>
          </a:prstGeom>
          <a:ln w="38100" cap="flat">
            <a:solidFill>
              <a:srgbClr val="3734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2" name="AutoShape 12"/>
          <p:cNvSpPr/>
          <p:nvPr/>
        </p:nvSpPr>
        <p:spPr>
          <a:xfrm>
            <a:off x="6279642" y="4473829"/>
            <a:ext cx="0" cy="765770"/>
          </a:xfrm>
          <a:prstGeom prst="line">
            <a:avLst/>
          </a:prstGeom>
          <a:ln w="38100" cap="flat">
            <a:solidFill>
              <a:srgbClr val="3734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3" name="AutoShape 13"/>
          <p:cNvSpPr/>
          <p:nvPr/>
        </p:nvSpPr>
        <p:spPr>
          <a:xfrm>
            <a:off x="9072870" y="6297935"/>
            <a:ext cx="0" cy="765770"/>
          </a:xfrm>
          <a:prstGeom prst="line">
            <a:avLst/>
          </a:prstGeom>
          <a:ln w="38100" cap="flat">
            <a:solidFill>
              <a:srgbClr val="3734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4" name="AutoShape 14"/>
          <p:cNvSpPr/>
          <p:nvPr/>
        </p:nvSpPr>
        <p:spPr>
          <a:xfrm>
            <a:off x="11893362" y="4473286"/>
            <a:ext cx="0" cy="765770"/>
          </a:xfrm>
          <a:prstGeom prst="line">
            <a:avLst/>
          </a:prstGeom>
          <a:ln w="38100" cap="flat">
            <a:solidFill>
              <a:srgbClr val="3734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15" name="AutoShape 15"/>
          <p:cNvSpPr/>
          <p:nvPr/>
        </p:nvSpPr>
        <p:spPr>
          <a:xfrm>
            <a:off x="14713853" y="6307113"/>
            <a:ext cx="0" cy="765770"/>
          </a:xfrm>
          <a:prstGeom prst="line">
            <a:avLst/>
          </a:prstGeom>
          <a:ln w="38100" cap="flat">
            <a:solidFill>
              <a:srgbClr val="37343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817923" y="4062501"/>
            <a:ext cx="1207644" cy="12076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518403" y="6194776"/>
            <a:ext cx="1476859" cy="11101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1283164" y="6120589"/>
            <a:ext cx="1258495" cy="125849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4046594" y="4062501"/>
            <a:ext cx="1370146" cy="137014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8386631" y="4019826"/>
            <a:ext cx="1399743" cy="139974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905000" y="7493440"/>
            <a:ext cx="3056479" cy="176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4"/>
              </a:lnSpc>
            </a:pPr>
            <a:r>
              <a:rPr lang="en-US" sz="2524" dirty="0">
                <a:solidFill>
                  <a:schemeClr val="bg1"/>
                </a:solidFill>
                <a:latin typeface="Open Sauce Bold"/>
              </a:rPr>
              <a:t>LEVANTAMIENTO Y ACTUALIZACIÓN PERFIL DE CARGO OC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770453" y="2520312"/>
            <a:ext cx="3056479" cy="1319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4"/>
              </a:lnSpc>
            </a:pPr>
            <a:r>
              <a:rPr lang="en-US" sz="2524" dirty="0">
                <a:solidFill>
                  <a:schemeClr val="bg1"/>
                </a:solidFill>
                <a:latin typeface="Open Sauce Bold"/>
              </a:rPr>
              <a:t>FORMACIÓN MONITORES/AS DE CAPACITACIÓN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49084" y="7493440"/>
            <a:ext cx="3056479" cy="176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4"/>
              </a:lnSpc>
            </a:pPr>
            <a:r>
              <a:rPr lang="en-US" sz="2524" dirty="0">
                <a:solidFill>
                  <a:schemeClr val="bg1"/>
                </a:solidFill>
                <a:latin typeface="Open Sauce Bold"/>
              </a:rPr>
              <a:t>COMITÉ ACADÉMICO Y DISEÑO CURRICULAR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521104" y="2297642"/>
            <a:ext cx="3056479" cy="176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4"/>
              </a:lnSpc>
            </a:pPr>
            <a:r>
              <a:rPr lang="en-US" sz="2524" dirty="0">
                <a:solidFill>
                  <a:schemeClr val="bg1"/>
                </a:solidFill>
                <a:latin typeface="Open Sauce Bold"/>
              </a:rPr>
              <a:t>CREACIÓN DE CONTENIDOS Y HABILITACIÓN DE CURSOS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203427" y="7493440"/>
            <a:ext cx="3056479" cy="176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4"/>
              </a:lnSpc>
            </a:pPr>
            <a:r>
              <a:rPr lang="en-US" sz="2524" dirty="0">
                <a:solidFill>
                  <a:schemeClr val="bg1"/>
                </a:solidFill>
                <a:latin typeface="Open Sauce Bold"/>
              </a:rPr>
              <a:t>EJECUCIÓN PROGRAMA 1° GENERACIÓN ACADEMIA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5CB15817-F33D-E27D-DF2C-1C6C92A421C4}"/>
              </a:ext>
            </a:extLst>
          </p:cNvPr>
          <p:cNvSpPr txBox="1"/>
          <p:nvPr/>
        </p:nvSpPr>
        <p:spPr>
          <a:xfrm>
            <a:off x="993775" y="884879"/>
            <a:ext cx="9660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¿DÓNDE ESTAMOS?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FA82B87F-068C-84F8-DC95-E273799B26D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13777" y="-17211"/>
            <a:ext cx="5460446" cy="2780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E2592EE-E195-4A09-8653-FCF506A5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310859" cy="10299858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FFA89BDA-EA67-5647-9653-317653F9F842}"/>
              </a:ext>
            </a:extLst>
          </p:cNvPr>
          <p:cNvSpPr txBox="1">
            <a:spLocks/>
          </p:cNvSpPr>
          <p:nvPr/>
        </p:nvSpPr>
        <p:spPr>
          <a:xfrm>
            <a:off x="2382" y="1"/>
            <a:ext cx="7358062" cy="10286999"/>
          </a:xfrm>
          <a:custGeom>
            <a:avLst/>
            <a:gdLst>
              <a:gd name="connsiteX0" fmla="*/ 2499956 w 9810749"/>
              <a:gd name="connsiteY0" fmla="*/ 0 h 13715999"/>
              <a:gd name="connsiteX1" fmla="*/ 8323390 w 9810749"/>
              <a:gd name="connsiteY1" fmla="*/ 0 h 13715999"/>
              <a:gd name="connsiteX2" fmla="*/ 8379367 w 9810749"/>
              <a:gd name="connsiteY2" fmla="*/ 50185 h 13715999"/>
              <a:gd name="connsiteX3" fmla="*/ 9288339 w 9810749"/>
              <a:gd name="connsiteY3" fmla="*/ 5720798 h 13715999"/>
              <a:gd name="connsiteX4" fmla="*/ 8630311 w 9810749"/>
              <a:gd name="connsiteY4" fmla="*/ 13698167 h 13715999"/>
              <a:gd name="connsiteX5" fmla="*/ 8615327 w 9810749"/>
              <a:gd name="connsiteY5" fmla="*/ 13715999 h 13715999"/>
              <a:gd name="connsiteX6" fmla="*/ 3441992 w 9810749"/>
              <a:gd name="connsiteY6" fmla="*/ 13715999 h 13715999"/>
              <a:gd name="connsiteX7" fmla="*/ 3318247 w 9810749"/>
              <a:gd name="connsiteY7" fmla="*/ 13592835 h 13715999"/>
              <a:gd name="connsiteX8" fmla="*/ 295523 w 9810749"/>
              <a:gd name="connsiteY8" fmla="*/ 12067053 h 13715999"/>
              <a:gd name="connsiteX9" fmla="*/ 0 w 9810749"/>
              <a:gd name="connsiteY9" fmla="*/ 12060915 h 13715999"/>
              <a:gd name="connsiteX10" fmla="*/ 0 w 9810749"/>
              <a:gd name="connsiteY10" fmla="*/ 3018769 h 13715999"/>
              <a:gd name="connsiteX11" fmla="*/ 170603 w 9810749"/>
              <a:gd name="connsiteY11" fmla="*/ 2818167 h 13715999"/>
              <a:gd name="connsiteX12" fmla="*/ 2419785 w 9810749"/>
              <a:gd name="connsiteY12" fmla="*/ 62853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10749" h="13715999">
                <a:moveTo>
                  <a:pt x="2499956" y="0"/>
                </a:moveTo>
                <a:lnTo>
                  <a:pt x="8323390" y="0"/>
                </a:lnTo>
                <a:lnTo>
                  <a:pt x="8379367" y="50185"/>
                </a:lnTo>
                <a:cubicBezTo>
                  <a:pt x="9778502" y="1393911"/>
                  <a:pt x="10289371" y="3716402"/>
                  <a:pt x="9288339" y="5720798"/>
                </a:cubicBezTo>
                <a:cubicBezTo>
                  <a:pt x="7886393" y="8527167"/>
                  <a:pt x="10806957" y="10914948"/>
                  <a:pt x="8630311" y="13698167"/>
                </a:cubicBezTo>
                <a:lnTo>
                  <a:pt x="8615327" y="13715999"/>
                </a:lnTo>
                <a:lnTo>
                  <a:pt x="3441992" y="13715999"/>
                </a:lnTo>
                <a:lnTo>
                  <a:pt x="3318247" y="13592835"/>
                </a:lnTo>
                <a:cubicBezTo>
                  <a:pt x="2379913" y="12680792"/>
                  <a:pt x="1528169" y="12133652"/>
                  <a:pt x="295523" y="12067053"/>
                </a:cubicBezTo>
                <a:lnTo>
                  <a:pt x="0" y="12060915"/>
                </a:lnTo>
                <a:lnTo>
                  <a:pt x="0" y="3018769"/>
                </a:lnTo>
                <a:lnTo>
                  <a:pt x="170603" y="2818167"/>
                </a:lnTo>
                <a:cubicBezTo>
                  <a:pt x="1024765" y="1772550"/>
                  <a:pt x="1579903" y="785682"/>
                  <a:pt x="2419785" y="6285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EBC1B88-96AD-F145-A48E-232DF1B7B3F2}"/>
              </a:ext>
            </a:extLst>
          </p:cNvPr>
          <p:cNvSpPr/>
          <p:nvPr/>
        </p:nvSpPr>
        <p:spPr>
          <a:xfrm>
            <a:off x="9635479" y="3900982"/>
            <a:ext cx="7129130" cy="5119577"/>
          </a:xfrm>
          <a:prstGeom prst="roundRect">
            <a:avLst>
              <a:gd name="adj" fmla="val 8405"/>
            </a:avLst>
          </a:prstGeom>
          <a:solidFill>
            <a:schemeClr val="bg2"/>
          </a:solidFill>
          <a:ln>
            <a:noFill/>
          </a:ln>
          <a:effectLst>
            <a:outerShdw blurRad="635000" algn="ctr" rotWithShape="0">
              <a:srgbClr val="898989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Poppins" pitchFamily="2" charset="7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E9F8B3A-A2E7-AF44-81ED-A2A04C256401}"/>
              </a:ext>
            </a:extLst>
          </p:cNvPr>
          <p:cNvSpPr/>
          <p:nvPr/>
        </p:nvSpPr>
        <p:spPr>
          <a:xfrm>
            <a:off x="15635062" y="3048887"/>
            <a:ext cx="1686980" cy="1686980"/>
          </a:xfrm>
          <a:prstGeom prst="ellipse">
            <a:avLst/>
          </a:prstGeom>
          <a:solidFill>
            <a:srgbClr val="5422C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521490-E300-984D-B012-AB5FD0788790}"/>
              </a:ext>
            </a:extLst>
          </p:cNvPr>
          <p:cNvSpPr txBox="1"/>
          <p:nvPr/>
        </p:nvSpPr>
        <p:spPr>
          <a:xfrm>
            <a:off x="9749851" y="4555120"/>
            <a:ext cx="6900386" cy="3811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850"/>
              </a:lnSpc>
              <a:spcAft>
                <a:spcPts val="675"/>
              </a:spcAft>
            </a:pPr>
            <a:r>
              <a:rPr lang="en-US" sz="2800" dirty="0">
                <a:latin typeface="Open Sauce Bold" panose="020B0604020202020204" charset="0"/>
                <a:cs typeface="Poppins Light" pitchFamily="2" charset="77"/>
              </a:rPr>
              <a:t>Definir y diseñar el programa curricular de la Academia de Formación de Oficiales Civiles, procurando que las materias que se incorporen respondan a sus necesidades y actuales requerimientos, tanto en términos técnicos como conductuales, de manera de asegurar una formación integral de los y las oficiales civiles.</a:t>
            </a:r>
          </a:p>
        </p:txBody>
      </p:sp>
      <p:pic>
        <p:nvPicPr>
          <p:cNvPr id="17" name="Marcador de posición de imagen 16" descr="Imagen que contiene Forma&#10;&#10;Descripción generada automáticamente">
            <a:extLst>
              <a:ext uri="{FF2B5EF4-FFF2-40B4-BE49-F238E27FC236}">
                <a16:creationId xmlns:a16="http://schemas.microsoft.com/office/drawing/2014/main" xmlns="" id="{B156F09C-98B3-F22E-3F4F-4201FBC6AA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clrChange>
              <a:clrFrom>
                <a:srgbClr val="F9F4EE"/>
              </a:clrFrom>
              <a:clrTo>
                <a:srgbClr val="F9F4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r="15667"/>
          <a:stretch>
            <a:fillRect/>
          </a:stretch>
        </p:blipFill>
        <p:spPr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6FBD792-8C81-4070-256A-323664341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777" y="-17211"/>
            <a:ext cx="5460446" cy="27802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E6A3867-A4AD-8DE8-C2DD-3560552D8C86}"/>
              </a:ext>
            </a:extLst>
          </p:cNvPr>
          <p:cNvSpPr txBox="1"/>
          <p:nvPr/>
        </p:nvSpPr>
        <p:spPr>
          <a:xfrm>
            <a:off x="6440884" y="810623"/>
            <a:ext cx="10881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COMITÉ ACADÉMICO: OBJETIVO</a:t>
            </a:r>
          </a:p>
        </p:txBody>
      </p:sp>
    </p:spTree>
    <p:extLst>
      <p:ext uri="{BB962C8B-B14F-4D97-AF65-F5344CB8AC3E}">
        <p14:creationId xmlns:p14="http://schemas.microsoft.com/office/powerpoint/2010/main" val="268477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E2592EE-E195-4A09-8653-FCF506A5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310859" cy="102998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6FBD792-8C81-4070-256A-32366434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777" y="-17211"/>
            <a:ext cx="5460446" cy="27802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E6A3867-A4AD-8DE8-C2DD-3560552D8C86}"/>
              </a:ext>
            </a:extLst>
          </p:cNvPr>
          <p:cNvSpPr txBox="1"/>
          <p:nvPr/>
        </p:nvSpPr>
        <p:spPr>
          <a:xfrm>
            <a:off x="762000" y="723900"/>
            <a:ext cx="114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CURRICULAR ACADEMIA</a:t>
            </a:r>
          </a:p>
          <a:p>
            <a:r>
              <a:rPr lang="es-CL" sz="4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LO HAREMOS?</a:t>
            </a:r>
          </a:p>
        </p:txBody>
      </p:sp>
    </p:spTree>
    <p:extLst>
      <p:ext uri="{BB962C8B-B14F-4D97-AF65-F5344CB8AC3E}">
        <p14:creationId xmlns:p14="http://schemas.microsoft.com/office/powerpoint/2010/main" val="26607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4FF95413-0E84-3571-35D5-843FAA0B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63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-110431">
            <a:off x="7464203" y="4815986"/>
            <a:ext cx="3652614" cy="17884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8"/>
              </a:lnSpc>
            </a:pPr>
            <a:r>
              <a:rPr lang="en-US" sz="5762" b="1" dirty="0">
                <a:solidFill>
                  <a:srgbClr val="FFFFFF"/>
                </a:solidFill>
                <a:latin typeface="Bobby Jones Bold"/>
              </a:rPr>
              <a:t>OFICIAL CIVIL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482991" y="1567900"/>
            <a:ext cx="5342858" cy="2456855"/>
            <a:chOff x="0" y="0"/>
            <a:chExt cx="1472341" cy="6770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72341" cy="677040"/>
            </a:xfrm>
            <a:custGeom>
              <a:avLst/>
              <a:gdLst/>
              <a:ahLst/>
              <a:cxnLst/>
              <a:rect l="l" t="t" r="r" b="b"/>
              <a:pathLst>
                <a:path w="1472341" h="677040">
                  <a:moveTo>
                    <a:pt x="73900" y="0"/>
                  </a:moveTo>
                  <a:lnTo>
                    <a:pt x="1398441" y="0"/>
                  </a:lnTo>
                  <a:cubicBezTo>
                    <a:pt x="1418041" y="0"/>
                    <a:pt x="1436837" y="7786"/>
                    <a:pt x="1450697" y="21645"/>
                  </a:cubicBezTo>
                  <a:cubicBezTo>
                    <a:pt x="1464555" y="35504"/>
                    <a:pt x="1472341" y="54301"/>
                    <a:pt x="1472341" y="73900"/>
                  </a:cubicBezTo>
                  <a:lnTo>
                    <a:pt x="1472341" y="603140"/>
                  </a:lnTo>
                  <a:cubicBezTo>
                    <a:pt x="1472341" y="643954"/>
                    <a:pt x="1439255" y="677040"/>
                    <a:pt x="1398441" y="677040"/>
                  </a:cubicBezTo>
                  <a:lnTo>
                    <a:pt x="73900" y="677040"/>
                  </a:lnTo>
                  <a:cubicBezTo>
                    <a:pt x="33086" y="677040"/>
                    <a:pt x="0" y="643954"/>
                    <a:pt x="0" y="603140"/>
                  </a:cubicBezTo>
                  <a:lnTo>
                    <a:pt x="0" y="73900"/>
                  </a:lnTo>
                  <a:cubicBezTo>
                    <a:pt x="0" y="33086"/>
                    <a:pt x="33086" y="0"/>
                    <a:pt x="7390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Open Sauce Bold" panose="020B060402020202020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461594" y="1567900"/>
            <a:ext cx="5342858" cy="2456855"/>
            <a:chOff x="0" y="0"/>
            <a:chExt cx="1472341" cy="6770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72341" cy="677040"/>
            </a:xfrm>
            <a:custGeom>
              <a:avLst/>
              <a:gdLst/>
              <a:ahLst/>
              <a:cxnLst/>
              <a:rect l="l" t="t" r="r" b="b"/>
              <a:pathLst>
                <a:path w="1472341" h="677040">
                  <a:moveTo>
                    <a:pt x="73900" y="0"/>
                  </a:moveTo>
                  <a:lnTo>
                    <a:pt x="1398441" y="0"/>
                  </a:lnTo>
                  <a:cubicBezTo>
                    <a:pt x="1418041" y="0"/>
                    <a:pt x="1436837" y="7786"/>
                    <a:pt x="1450697" y="21645"/>
                  </a:cubicBezTo>
                  <a:cubicBezTo>
                    <a:pt x="1464555" y="35504"/>
                    <a:pt x="1472341" y="54301"/>
                    <a:pt x="1472341" y="73900"/>
                  </a:cubicBezTo>
                  <a:lnTo>
                    <a:pt x="1472341" y="603140"/>
                  </a:lnTo>
                  <a:cubicBezTo>
                    <a:pt x="1472341" y="643954"/>
                    <a:pt x="1439255" y="677040"/>
                    <a:pt x="1398441" y="677040"/>
                  </a:cubicBezTo>
                  <a:lnTo>
                    <a:pt x="73900" y="677040"/>
                  </a:lnTo>
                  <a:cubicBezTo>
                    <a:pt x="33086" y="677040"/>
                    <a:pt x="0" y="643954"/>
                    <a:pt x="0" y="603140"/>
                  </a:cubicBezTo>
                  <a:lnTo>
                    <a:pt x="0" y="73900"/>
                  </a:lnTo>
                  <a:cubicBezTo>
                    <a:pt x="0" y="33086"/>
                    <a:pt x="33086" y="0"/>
                    <a:pt x="7390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Open Sauce Bold" panose="020B060402020202020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82991" y="4410707"/>
            <a:ext cx="5342858" cy="2456855"/>
            <a:chOff x="0" y="0"/>
            <a:chExt cx="1472341" cy="6770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72341" cy="677040"/>
            </a:xfrm>
            <a:custGeom>
              <a:avLst/>
              <a:gdLst/>
              <a:ahLst/>
              <a:cxnLst/>
              <a:rect l="l" t="t" r="r" b="b"/>
              <a:pathLst>
                <a:path w="1472341" h="677040">
                  <a:moveTo>
                    <a:pt x="73900" y="0"/>
                  </a:moveTo>
                  <a:lnTo>
                    <a:pt x="1398441" y="0"/>
                  </a:lnTo>
                  <a:cubicBezTo>
                    <a:pt x="1418041" y="0"/>
                    <a:pt x="1436837" y="7786"/>
                    <a:pt x="1450697" y="21645"/>
                  </a:cubicBezTo>
                  <a:cubicBezTo>
                    <a:pt x="1464555" y="35504"/>
                    <a:pt x="1472341" y="54301"/>
                    <a:pt x="1472341" y="73900"/>
                  </a:cubicBezTo>
                  <a:lnTo>
                    <a:pt x="1472341" y="603140"/>
                  </a:lnTo>
                  <a:cubicBezTo>
                    <a:pt x="1472341" y="643954"/>
                    <a:pt x="1439255" y="677040"/>
                    <a:pt x="1398441" y="677040"/>
                  </a:cubicBezTo>
                  <a:lnTo>
                    <a:pt x="73900" y="677040"/>
                  </a:lnTo>
                  <a:cubicBezTo>
                    <a:pt x="33086" y="677040"/>
                    <a:pt x="0" y="643954"/>
                    <a:pt x="0" y="603140"/>
                  </a:cubicBezTo>
                  <a:lnTo>
                    <a:pt x="0" y="73900"/>
                  </a:lnTo>
                  <a:cubicBezTo>
                    <a:pt x="0" y="33086"/>
                    <a:pt x="33086" y="0"/>
                    <a:pt x="7390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461594" y="4410707"/>
            <a:ext cx="5342858" cy="2456855"/>
            <a:chOff x="0" y="0"/>
            <a:chExt cx="1472341" cy="6770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72341" cy="677040"/>
            </a:xfrm>
            <a:custGeom>
              <a:avLst/>
              <a:gdLst/>
              <a:ahLst/>
              <a:cxnLst/>
              <a:rect l="l" t="t" r="r" b="b"/>
              <a:pathLst>
                <a:path w="1472341" h="677040">
                  <a:moveTo>
                    <a:pt x="73900" y="0"/>
                  </a:moveTo>
                  <a:lnTo>
                    <a:pt x="1398441" y="0"/>
                  </a:lnTo>
                  <a:cubicBezTo>
                    <a:pt x="1418041" y="0"/>
                    <a:pt x="1436837" y="7786"/>
                    <a:pt x="1450697" y="21645"/>
                  </a:cubicBezTo>
                  <a:cubicBezTo>
                    <a:pt x="1464555" y="35504"/>
                    <a:pt x="1472341" y="54301"/>
                    <a:pt x="1472341" y="73900"/>
                  </a:cubicBezTo>
                  <a:lnTo>
                    <a:pt x="1472341" y="603140"/>
                  </a:lnTo>
                  <a:cubicBezTo>
                    <a:pt x="1472341" y="643954"/>
                    <a:pt x="1439255" y="677040"/>
                    <a:pt x="1398441" y="677040"/>
                  </a:cubicBezTo>
                  <a:lnTo>
                    <a:pt x="73900" y="677040"/>
                  </a:lnTo>
                  <a:cubicBezTo>
                    <a:pt x="33086" y="677040"/>
                    <a:pt x="0" y="643954"/>
                    <a:pt x="0" y="603140"/>
                  </a:cubicBezTo>
                  <a:lnTo>
                    <a:pt x="0" y="73900"/>
                  </a:lnTo>
                  <a:cubicBezTo>
                    <a:pt x="0" y="33086"/>
                    <a:pt x="33086" y="0"/>
                    <a:pt x="7390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82991" y="7253514"/>
            <a:ext cx="5342858" cy="2461986"/>
            <a:chOff x="0" y="0"/>
            <a:chExt cx="1472341" cy="6784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72341" cy="678454"/>
            </a:xfrm>
            <a:custGeom>
              <a:avLst/>
              <a:gdLst/>
              <a:ahLst/>
              <a:cxnLst/>
              <a:rect l="l" t="t" r="r" b="b"/>
              <a:pathLst>
                <a:path w="1472341" h="678454">
                  <a:moveTo>
                    <a:pt x="73900" y="0"/>
                  </a:moveTo>
                  <a:lnTo>
                    <a:pt x="1398441" y="0"/>
                  </a:lnTo>
                  <a:cubicBezTo>
                    <a:pt x="1418041" y="0"/>
                    <a:pt x="1436837" y="7786"/>
                    <a:pt x="1450697" y="21645"/>
                  </a:cubicBezTo>
                  <a:cubicBezTo>
                    <a:pt x="1464555" y="35504"/>
                    <a:pt x="1472341" y="54301"/>
                    <a:pt x="1472341" y="73900"/>
                  </a:cubicBezTo>
                  <a:lnTo>
                    <a:pt x="1472341" y="604554"/>
                  </a:lnTo>
                  <a:cubicBezTo>
                    <a:pt x="1472341" y="645368"/>
                    <a:pt x="1439255" y="678454"/>
                    <a:pt x="1398441" y="678454"/>
                  </a:cubicBezTo>
                  <a:lnTo>
                    <a:pt x="73900" y="678454"/>
                  </a:lnTo>
                  <a:cubicBezTo>
                    <a:pt x="33086" y="678454"/>
                    <a:pt x="0" y="645368"/>
                    <a:pt x="0" y="604554"/>
                  </a:cubicBezTo>
                  <a:lnTo>
                    <a:pt x="0" y="73900"/>
                  </a:lnTo>
                  <a:cubicBezTo>
                    <a:pt x="0" y="33086"/>
                    <a:pt x="33086" y="0"/>
                    <a:pt x="7390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Open Sauce Bold" panose="020B0604020202020204" charset="0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461594" y="7253514"/>
            <a:ext cx="5342858" cy="2461986"/>
            <a:chOff x="0" y="0"/>
            <a:chExt cx="1472341" cy="67845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72341" cy="678454"/>
            </a:xfrm>
            <a:custGeom>
              <a:avLst/>
              <a:gdLst/>
              <a:ahLst/>
              <a:cxnLst/>
              <a:rect l="l" t="t" r="r" b="b"/>
              <a:pathLst>
                <a:path w="1472341" h="678454">
                  <a:moveTo>
                    <a:pt x="73900" y="0"/>
                  </a:moveTo>
                  <a:lnTo>
                    <a:pt x="1398441" y="0"/>
                  </a:lnTo>
                  <a:cubicBezTo>
                    <a:pt x="1418041" y="0"/>
                    <a:pt x="1436837" y="7786"/>
                    <a:pt x="1450697" y="21645"/>
                  </a:cubicBezTo>
                  <a:cubicBezTo>
                    <a:pt x="1464555" y="35504"/>
                    <a:pt x="1472341" y="54301"/>
                    <a:pt x="1472341" y="73900"/>
                  </a:cubicBezTo>
                  <a:lnTo>
                    <a:pt x="1472341" y="604554"/>
                  </a:lnTo>
                  <a:cubicBezTo>
                    <a:pt x="1472341" y="645368"/>
                    <a:pt x="1439255" y="678454"/>
                    <a:pt x="1398441" y="678454"/>
                  </a:cubicBezTo>
                  <a:lnTo>
                    <a:pt x="73900" y="678454"/>
                  </a:lnTo>
                  <a:cubicBezTo>
                    <a:pt x="33086" y="678454"/>
                    <a:pt x="0" y="645368"/>
                    <a:pt x="0" y="604554"/>
                  </a:cubicBezTo>
                  <a:lnTo>
                    <a:pt x="0" y="73900"/>
                  </a:lnTo>
                  <a:cubicBezTo>
                    <a:pt x="0" y="33086"/>
                    <a:pt x="33086" y="0"/>
                    <a:pt x="73900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826778" y="5498350"/>
            <a:ext cx="1131086" cy="3096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721346">
            <a:off x="6330355" y="5487376"/>
            <a:ext cx="1124339" cy="30778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798045">
            <a:off x="9549347" y="2745048"/>
            <a:ext cx="1828204" cy="82581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069146">
            <a:off x="6978309" y="7837948"/>
            <a:ext cx="1828204" cy="82581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9093014" flipV="1">
            <a:off x="6989635" y="2690507"/>
            <a:ext cx="1666654" cy="83019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820569" flipV="1">
            <a:off x="9630122" y="7812263"/>
            <a:ext cx="1666654" cy="830195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227819" y="4541726"/>
            <a:ext cx="5464735" cy="2205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78"/>
              </a:lnSpc>
              <a:spcBef>
                <a:spcPct val="0"/>
              </a:spcBef>
            </a:pPr>
            <a:r>
              <a:rPr lang="en-US" sz="2484" spc="111" dirty="0">
                <a:solidFill>
                  <a:srgbClr val="000000"/>
                </a:solidFill>
                <a:latin typeface="Open Sauce Bold" panose="020B0604020202020204" charset="0"/>
              </a:rPr>
              <a:t>ENFOQUE A USUARIOS, INCLUSIÓN, DIVERSIDAD, GÉNERO, PROTOCOLOS DE EMERGENCIA, MALTRATO Y ACOSO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14290" y="7591462"/>
            <a:ext cx="3580551" cy="175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78"/>
              </a:lnSpc>
              <a:spcBef>
                <a:spcPct val="0"/>
              </a:spcBef>
            </a:pPr>
            <a:r>
              <a:rPr lang="en-US" sz="2484" spc="111" dirty="0">
                <a:solidFill>
                  <a:srgbClr val="000000"/>
                </a:solidFill>
                <a:latin typeface="Open Sauce Bold" panose="020B0604020202020204" charset="0"/>
              </a:rPr>
              <a:t>HERRAMIENTAS DE GESTIÓN Y ADMINISTRACIÓN EFICIENTE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214290" y="1903961"/>
            <a:ext cx="3880261" cy="175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2484" spc="111" dirty="0">
                <a:solidFill>
                  <a:srgbClr val="000000"/>
                </a:solidFill>
                <a:latin typeface="Open Sauce Bold" panose="020B0604020202020204" charset="0"/>
              </a:rPr>
              <a:t>ESTATUTO ADMINISTRATIVO, LEY DE TRANSPARENCIA Y PROBIDAD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398310" y="1903961"/>
            <a:ext cx="3580551" cy="175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8"/>
              </a:lnSpc>
            </a:pPr>
            <a:r>
              <a:rPr lang="en-US" sz="2484" spc="111" dirty="0">
                <a:solidFill>
                  <a:srgbClr val="000000"/>
                </a:solidFill>
                <a:latin typeface="Open Sauce Bold" panose="020B0604020202020204" charset="0"/>
              </a:rPr>
              <a:t>LEY ORGÁNICA, ORGANIZACIÓN Y FUNCIONAMIENTO DEL SERVICIO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309995" y="4770511"/>
            <a:ext cx="4202205" cy="1756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478"/>
              </a:lnSpc>
              <a:spcBef>
                <a:spcPct val="0"/>
              </a:spcBef>
            </a:pPr>
            <a:r>
              <a:rPr lang="en-US" sz="2484" spc="111" dirty="0">
                <a:solidFill>
                  <a:srgbClr val="000000"/>
                </a:solidFill>
                <a:latin typeface="Open Sauce Bold" panose="020B0604020202020204" charset="0"/>
              </a:rPr>
              <a:t>ACTUACIONES Y PROCEDIMIENTOS EN MATERIA DE D° FAMILIA, CIVIL Y PENAL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312841" y="7667662"/>
            <a:ext cx="3580551" cy="1298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78"/>
              </a:lnSpc>
              <a:spcBef>
                <a:spcPct val="0"/>
              </a:spcBef>
            </a:pPr>
            <a:r>
              <a:rPr lang="en-US" sz="2484" spc="111">
                <a:solidFill>
                  <a:srgbClr val="000000"/>
                </a:solidFill>
                <a:latin typeface="Open Sauce Bold" panose="020B0604020202020204" charset="0"/>
              </a:rPr>
              <a:t>FUNCIONAMIENTO NUEVO SISTEMA DE IDENTIFICACIÓN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7A131033-64E1-BBE2-7EFD-945246510928}"/>
              </a:ext>
            </a:extLst>
          </p:cNvPr>
          <p:cNvSpPr txBox="1"/>
          <p:nvPr/>
        </p:nvSpPr>
        <p:spPr>
          <a:xfrm>
            <a:off x="364462" y="596690"/>
            <a:ext cx="130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PERFIL DE CARGO:CONOCIMIENTOS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B4120FA1-153B-93C6-C391-57B974DB72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3777" y="-17211"/>
            <a:ext cx="5460446" cy="2780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60">
            <a:extLst>
              <a:ext uri="{FF2B5EF4-FFF2-40B4-BE49-F238E27FC236}">
                <a16:creationId xmlns:a16="http://schemas.microsoft.com/office/drawing/2014/main" xmlns="" id="{A7E8D923-648E-8DF0-E41E-652EECD50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8310859" cy="102998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244089">
            <a:off x="11174353" y="4228788"/>
            <a:ext cx="1131086" cy="3096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463787" y="1878376"/>
            <a:ext cx="625043" cy="171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88830" y="8498301"/>
            <a:ext cx="625043" cy="171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596183">
            <a:off x="4610561" y="9199673"/>
            <a:ext cx="625043" cy="171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615055">
            <a:off x="3067986" y="4765450"/>
            <a:ext cx="625043" cy="171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596183">
            <a:off x="4007527" y="7118393"/>
            <a:ext cx="625043" cy="1711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9708923">
            <a:off x="6475239" y="6545298"/>
            <a:ext cx="1124339" cy="307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563454">
            <a:off x="9567251" y="2808213"/>
            <a:ext cx="1828204" cy="8258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518336">
            <a:off x="7317236" y="7521494"/>
            <a:ext cx="1825946" cy="8247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60709">
            <a:off x="12032314" y="7676997"/>
            <a:ext cx="1684628" cy="16426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54702">
            <a:off x="12801824" y="3267191"/>
            <a:ext cx="1702488" cy="16600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31384">
            <a:off x="11409455" y="1164380"/>
            <a:ext cx="1767093" cy="17230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358118">
            <a:off x="5532505" y="8233826"/>
            <a:ext cx="1777832" cy="17334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36010">
            <a:off x="3805139" y="3966062"/>
            <a:ext cx="1778352" cy="1733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550120">
            <a:off x="4778086" y="6134427"/>
            <a:ext cx="1729371" cy="16862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47375">
            <a:off x="4049728" y="3775948"/>
            <a:ext cx="1060190" cy="31612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1747782" y="1088315"/>
            <a:ext cx="848876" cy="25311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3270988" y="3206457"/>
            <a:ext cx="817841" cy="2438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-843924">
            <a:off x="4979971" y="6033079"/>
            <a:ext cx="879831" cy="26235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270710">
            <a:off x="6033144" y="8074517"/>
            <a:ext cx="911132" cy="27168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>
            <a:fillRect/>
          </a:stretch>
        </p:blipFill>
        <p:spPr>
          <a:xfrm rot="-985759">
            <a:off x="12258614" y="7616433"/>
            <a:ext cx="809262" cy="24130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 rot="3182014">
            <a:off x="10657398" y="7032184"/>
            <a:ext cx="1410931" cy="710757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 rot="-110431">
            <a:off x="7836208" y="4869759"/>
            <a:ext cx="3660841" cy="16737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4"/>
              </a:lnSpc>
            </a:pPr>
            <a:r>
              <a:rPr lang="en-US" sz="4800" dirty="0">
                <a:solidFill>
                  <a:srgbClr val="FFFFFF"/>
                </a:solidFill>
                <a:latin typeface="Open Sauce Bold" panose="020B0604020202020204" charset="0"/>
              </a:rPr>
              <a:t>OFICIAL CIVIL</a:t>
            </a:r>
          </a:p>
        </p:txBody>
      </p:sp>
      <p:sp>
        <p:nvSpPr>
          <p:cNvPr id="26" name="TextBox 26"/>
          <p:cNvSpPr txBox="1"/>
          <p:nvPr/>
        </p:nvSpPr>
        <p:spPr>
          <a:xfrm rot="-559544">
            <a:off x="12108741" y="7932624"/>
            <a:ext cx="1525813" cy="125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53"/>
              </a:lnSpc>
              <a:spcBef>
                <a:spcPct val="0"/>
              </a:spcBef>
            </a:pPr>
            <a:r>
              <a:rPr lang="en-US">
                <a:solidFill>
                  <a:srgbClr val="0A0A09"/>
                </a:solidFill>
                <a:latin typeface="Open Sauce Bold" panose="020B0604020202020204" charset="0"/>
              </a:rPr>
              <a:t>Manejo de conflictos y gestión de crisis</a:t>
            </a:r>
          </a:p>
        </p:txBody>
      </p:sp>
      <p:sp>
        <p:nvSpPr>
          <p:cNvPr id="27" name="TextBox 27"/>
          <p:cNvSpPr txBox="1"/>
          <p:nvPr/>
        </p:nvSpPr>
        <p:spPr>
          <a:xfrm rot="255867">
            <a:off x="12962087" y="3867296"/>
            <a:ext cx="1406651" cy="60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45"/>
              </a:lnSpc>
              <a:spcBef>
                <a:spcPct val="0"/>
              </a:spcBef>
            </a:pPr>
            <a:r>
              <a:rPr lang="en-US" dirty="0">
                <a:solidFill>
                  <a:srgbClr val="0A0A09"/>
                </a:solidFill>
                <a:latin typeface="Open Sauce Bold" panose="020B0604020202020204" charset="0"/>
              </a:rPr>
              <a:t>Gestión y logro</a:t>
            </a:r>
          </a:p>
        </p:txBody>
      </p:sp>
      <p:sp>
        <p:nvSpPr>
          <p:cNvPr id="28" name="TextBox 28"/>
          <p:cNvSpPr txBox="1"/>
          <p:nvPr/>
        </p:nvSpPr>
        <p:spPr>
          <a:xfrm rot="-130220">
            <a:off x="11455429" y="1687270"/>
            <a:ext cx="1690158" cy="65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1"/>
              </a:lnSpc>
              <a:spcBef>
                <a:spcPct val="0"/>
              </a:spcBef>
            </a:pPr>
            <a:r>
              <a:rPr lang="en-US">
                <a:solidFill>
                  <a:srgbClr val="0A0A09"/>
                </a:solidFill>
                <a:latin typeface="Open Sauce Bold" panose="020B0604020202020204" charset="0"/>
              </a:rPr>
              <a:t>Trabajo colaborativo</a:t>
            </a:r>
          </a:p>
        </p:txBody>
      </p:sp>
      <p:sp>
        <p:nvSpPr>
          <p:cNvPr id="29" name="TextBox 29"/>
          <p:cNvSpPr txBox="1"/>
          <p:nvPr/>
        </p:nvSpPr>
        <p:spPr>
          <a:xfrm rot="359283">
            <a:off x="5571154" y="8828354"/>
            <a:ext cx="1837602" cy="61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77"/>
              </a:lnSpc>
              <a:spcBef>
                <a:spcPct val="0"/>
              </a:spcBef>
            </a:pPr>
            <a:r>
              <a:rPr lang="en-US" dirty="0">
                <a:solidFill>
                  <a:srgbClr val="0A0A09"/>
                </a:solidFill>
                <a:latin typeface="Open Sauce Bold" panose="020B0604020202020204" charset="0"/>
              </a:rPr>
              <a:t>Comunicación efectiva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443626" y="1131250"/>
            <a:ext cx="3427353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500" b="1" spc="25" dirty="0">
                <a:solidFill>
                  <a:srgbClr val="0A0A09"/>
                </a:solidFill>
                <a:latin typeface="Open Sauce Bold" panose="020B0604020202020204" charset="0"/>
              </a:rPr>
              <a:t>Facilita el trabajo  con una disposición positiva, compartiendo información, respondiendo oportunamente a los requerimientos y reconociendo las contribuciones de los demás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921018" y="8077055"/>
            <a:ext cx="317173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500" b="1" spc="23" dirty="0">
                <a:solidFill>
                  <a:srgbClr val="0A0A09"/>
                </a:solidFill>
                <a:latin typeface="Open Sauce Bold" panose="020B0604020202020204" charset="0"/>
              </a:rPr>
              <a:t>Capacidad para identificar y responder a situaciones emergentes, de presión, conflicto y/o incertidumbre, implementando soluciones eficaces y oportunas.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47800" y="8553305"/>
            <a:ext cx="2777241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559"/>
              </a:lnSpc>
            </a:pPr>
            <a:r>
              <a:rPr lang="en-US" sz="1500" b="1" spc="23" dirty="0">
                <a:solidFill>
                  <a:srgbClr val="0A0A09"/>
                </a:solidFill>
                <a:latin typeface="Open Sauce Bold" panose="020B0604020202020204" charset="0"/>
              </a:rPr>
              <a:t>Capacidad para comunicarse de manera efectiva y oportuna en diversos contextos, expresándose con la claridad y formalidad que requiere el rol.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44562" y="4421976"/>
            <a:ext cx="2542369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559"/>
              </a:lnSpc>
            </a:pPr>
            <a:r>
              <a:rPr lang="en-US" sz="1500" b="1" spc="23" dirty="0">
                <a:solidFill>
                  <a:srgbClr val="0A0A09"/>
                </a:solidFill>
                <a:latin typeface="Open Sauce Bold" panose="020B0604020202020204" charset="0"/>
              </a:rPr>
              <a:t>Moviliza al equipo en pos de cumplir metas y objetivos, cuida el clima y fomenta la creación de compromiso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44562" y="6743773"/>
            <a:ext cx="3333319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559"/>
              </a:lnSpc>
            </a:pPr>
            <a:r>
              <a:rPr lang="en-US" sz="1500" b="1" spc="23" dirty="0">
                <a:solidFill>
                  <a:srgbClr val="0A0A09"/>
                </a:solidFill>
                <a:latin typeface="Open Sauce Bold" panose="020B0604020202020204" charset="0"/>
              </a:rPr>
              <a:t>Ser capaz de actuar con seguridad frente a las situaciones e identificar la mejor opción considerando las distintas variables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820591" y="4010444"/>
            <a:ext cx="649666" cy="177846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5727431" y="3410876"/>
            <a:ext cx="25605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11"/>
              </a:lnSpc>
            </a:pPr>
            <a:r>
              <a:rPr lang="en-US" sz="1500" b="1" spc="24" dirty="0">
                <a:solidFill>
                  <a:srgbClr val="0A0A09"/>
                </a:solidFill>
                <a:latin typeface="Open Sauce Bold" panose="020B0604020202020204" charset="0"/>
              </a:rPr>
              <a:t>Establece metas orientadas al logro de los objetivos institucionales. Planifica, determina prioridades y evalúa los recursos disponibles.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809437" y="4449243"/>
            <a:ext cx="1823480" cy="60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2"/>
              </a:lnSpc>
              <a:spcBef>
                <a:spcPct val="0"/>
              </a:spcBef>
            </a:pPr>
            <a:r>
              <a:rPr lang="en-US">
                <a:solidFill>
                  <a:srgbClr val="0A0A09"/>
                </a:solidFill>
                <a:latin typeface="Open Sauce Bold" panose="020B0604020202020204" charset="0"/>
              </a:rPr>
              <a:t>Liderazgo Movilizador</a:t>
            </a:r>
          </a:p>
        </p:txBody>
      </p:sp>
      <p:sp>
        <p:nvSpPr>
          <p:cNvPr id="38" name="TextBox 38"/>
          <p:cNvSpPr txBox="1"/>
          <p:nvPr/>
        </p:nvSpPr>
        <p:spPr>
          <a:xfrm rot="-548955">
            <a:off x="4857473" y="6659722"/>
            <a:ext cx="1513271" cy="63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77"/>
              </a:lnSpc>
              <a:spcBef>
                <a:spcPct val="0"/>
              </a:spcBef>
            </a:pPr>
            <a:r>
              <a:rPr lang="en-US">
                <a:solidFill>
                  <a:srgbClr val="0A0A09"/>
                </a:solidFill>
                <a:latin typeface="Open Sauce Bold" panose="020B0604020202020204" charset="0"/>
              </a:rPr>
              <a:t>Toma de decisiones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11636">
            <a:off x="11213846" y="5866263"/>
            <a:ext cx="1131086" cy="30963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358118">
            <a:off x="12440302" y="5464053"/>
            <a:ext cx="1815156" cy="176988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270710">
            <a:off x="13038170" y="5344545"/>
            <a:ext cx="766972" cy="228697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 rot="359283">
            <a:off x="12481508" y="6063502"/>
            <a:ext cx="1735234" cy="61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77"/>
              </a:lnSpc>
              <a:spcBef>
                <a:spcPct val="0"/>
              </a:spcBef>
            </a:pPr>
            <a:r>
              <a:rPr lang="en-US">
                <a:solidFill>
                  <a:srgbClr val="0A0A09"/>
                </a:solidFill>
                <a:latin typeface="Open Sauce Bold" panose="020B0604020202020204" charset="0"/>
              </a:rPr>
              <a:t>Adaptabilidad y flexibilidad</a:t>
            </a: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519401" y="6281356"/>
            <a:ext cx="803234" cy="219885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15532185" y="5931683"/>
            <a:ext cx="25605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500" b="1" spc="23" dirty="0">
                <a:solidFill>
                  <a:srgbClr val="0A0A09"/>
                </a:solidFill>
                <a:latin typeface="Open Sauce Bold" panose="020B0604020202020204" charset="0"/>
              </a:rPr>
              <a:t>Demuestra capacidad para ajustar su comportamiento frente a nuevos escenarios desempeñándose en forma eficiente y efectiva.</a:t>
            </a:r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120062">
            <a:off x="9408030" y="7405842"/>
            <a:ext cx="1131086" cy="309635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309996">
            <a:off x="9428454" y="8449216"/>
            <a:ext cx="1658132" cy="1616773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26610">
            <a:off x="9801282" y="8447813"/>
            <a:ext cx="912473" cy="272083"/>
          </a:xfrm>
          <a:prstGeom prst="rect">
            <a:avLst/>
          </a:prstGeom>
        </p:spPr>
      </p:pic>
      <p:sp>
        <p:nvSpPr>
          <p:cNvPr id="48" name="TextBox 48"/>
          <p:cNvSpPr txBox="1"/>
          <p:nvPr/>
        </p:nvSpPr>
        <p:spPr>
          <a:xfrm rot="311161">
            <a:off x="9506833" y="9026408"/>
            <a:ext cx="1569414" cy="621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07"/>
              </a:lnSpc>
              <a:spcBef>
                <a:spcPct val="0"/>
              </a:spcBef>
            </a:pPr>
            <a:r>
              <a:rPr lang="en-US">
                <a:solidFill>
                  <a:srgbClr val="0A0A09"/>
                </a:solidFill>
                <a:latin typeface="Open Sauce Bold" panose="020B0604020202020204" charset="0"/>
              </a:rPr>
              <a:t>Iniciativa y proactividad</a:t>
            </a:r>
          </a:p>
        </p:txBody>
      </p:sp>
      <p:pic>
        <p:nvPicPr>
          <p:cNvPr id="49" name="Picture 49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2"/>
              </a:ext>
            </a:extLst>
          </a:blip>
          <a:srcRect/>
          <a:stretch>
            <a:fillRect/>
          </a:stretch>
        </p:blipFill>
        <p:spPr>
          <a:xfrm rot="1095025">
            <a:off x="6012913" y="4452216"/>
            <a:ext cx="1499290" cy="797572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60709">
            <a:off x="7788242" y="1681838"/>
            <a:ext cx="1684628" cy="1642608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>
            <a:fillRect/>
          </a:stretch>
        </p:blipFill>
        <p:spPr>
          <a:xfrm rot="-985759">
            <a:off x="7976798" y="1615361"/>
            <a:ext cx="809262" cy="241307"/>
          </a:xfrm>
          <a:prstGeom prst="rect">
            <a:avLst/>
          </a:prstGeom>
        </p:spPr>
      </p:pic>
      <p:sp>
        <p:nvSpPr>
          <p:cNvPr id="52" name="TextBox 52"/>
          <p:cNvSpPr txBox="1"/>
          <p:nvPr/>
        </p:nvSpPr>
        <p:spPr>
          <a:xfrm rot="-420304">
            <a:off x="7934456" y="2162716"/>
            <a:ext cx="1391895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19"/>
              </a:lnSpc>
              <a:spcBef>
                <a:spcPct val="0"/>
              </a:spcBef>
            </a:pPr>
            <a:r>
              <a:rPr lang="en-US">
                <a:solidFill>
                  <a:srgbClr val="0A0A09"/>
                </a:solidFill>
                <a:latin typeface="Open Sauce Bold" panose="020B0604020202020204" charset="0"/>
              </a:rPr>
              <a:t>Foco en el servicio</a:t>
            </a:r>
          </a:p>
        </p:txBody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550060">
            <a:off x="8650618" y="3699016"/>
            <a:ext cx="1131086" cy="309635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 rot="-7816931">
            <a:off x="6166688" y="2730506"/>
            <a:ext cx="1410931" cy="710757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358118">
            <a:off x="4075141" y="1630033"/>
            <a:ext cx="1745927" cy="1556770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270710">
            <a:off x="4672418" y="1575012"/>
            <a:ext cx="766972" cy="228697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458918">
            <a:off x="3243967" y="2241080"/>
            <a:ext cx="625043" cy="171105"/>
          </a:xfrm>
          <a:prstGeom prst="rect">
            <a:avLst/>
          </a:prstGeom>
        </p:spPr>
      </p:pic>
      <p:sp>
        <p:nvSpPr>
          <p:cNvPr id="58" name="TextBox 58"/>
          <p:cNvSpPr txBox="1"/>
          <p:nvPr/>
        </p:nvSpPr>
        <p:spPr>
          <a:xfrm>
            <a:off x="417021" y="1753601"/>
            <a:ext cx="2661092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559"/>
              </a:lnSpc>
            </a:pPr>
            <a:r>
              <a:rPr lang="en-US" sz="1500" b="1" spc="23" dirty="0">
                <a:solidFill>
                  <a:srgbClr val="0A0A09"/>
                </a:solidFill>
                <a:latin typeface="Open Sauce Bold" panose="020B0604020202020204" charset="0"/>
              </a:rPr>
              <a:t>Enfoca sus esfuerzos hacia el logro de los objetivos institucionales, mostrando un entendimiento claro de la visión, misión y lineamientos del Servicio </a:t>
            </a:r>
          </a:p>
        </p:txBody>
      </p:sp>
      <p:sp>
        <p:nvSpPr>
          <p:cNvPr id="59" name="TextBox 59"/>
          <p:cNvSpPr txBox="1"/>
          <p:nvPr/>
        </p:nvSpPr>
        <p:spPr>
          <a:xfrm rot="277177">
            <a:off x="4110127" y="1945173"/>
            <a:ext cx="1625910" cy="903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79"/>
              </a:lnSpc>
              <a:spcBef>
                <a:spcPct val="0"/>
              </a:spcBef>
            </a:pPr>
            <a:r>
              <a:rPr lang="en-US" dirty="0">
                <a:solidFill>
                  <a:srgbClr val="0A0A09"/>
                </a:solidFill>
                <a:latin typeface="Open Sauce Bold" panose="020B0604020202020204" charset="0"/>
              </a:rPr>
              <a:t>Orientación a los resultados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EF813285-A384-ACF4-9231-0C9C35AA4E13}"/>
              </a:ext>
            </a:extLst>
          </p:cNvPr>
          <p:cNvSpPr txBox="1"/>
          <p:nvPr/>
        </p:nvSpPr>
        <p:spPr>
          <a:xfrm>
            <a:off x="496025" y="521662"/>
            <a:ext cx="10881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2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PERFIL DE CARGO: COMPETENCIAS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CFD158AB-1846-EA54-013B-EA1E06AFBD2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413777" y="-17211"/>
            <a:ext cx="5460446" cy="2780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l">
          <a:lnSpc>
            <a:spcPts val="1679"/>
          </a:lnSpc>
          <a:defRPr sz="1500" b="1" spc="25" dirty="0">
            <a:solidFill>
              <a:srgbClr val="0A0A09"/>
            </a:solidFill>
            <a:latin typeface="Open Sauce Bold" panose="020B060402020202020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369</Words>
  <Application>Microsoft Office PowerPoint</Application>
  <PresentationFormat>Personalizado</PresentationFormat>
  <Paragraphs>40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Open Sauce Bold</vt:lpstr>
      <vt:lpstr>Verdana</vt:lpstr>
      <vt:lpstr>Poppins</vt:lpstr>
      <vt:lpstr>Calibri</vt:lpstr>
      <vt:lpstr>Poppins Light</vt:lpstr>
      <vt:lpstr>Bobby Jones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Story Mind Map</dc:title>
  <dc:creator>Francisca Esnida Muñoz</dc:creator>
  <cp:lastModifiedBy>Carlos Vega Solis</cp:lastModifiedBy>
  <cp:revision>4</cp:revision>
  <dcterms:created xsi:type="dcterms:W3CDTF">2006-08-16T00:00:00Z</dcterms:created>
  <dcterms:modified xsi:type="dcterms:W3CDTF">2024-10-24T19:39:13Z</dcterms:modified>
  <dc:identifier>DAFgFLmt_WU</dc:identifier>
</cp:coreProperties>
</file>